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4" r:id="rId2"/>
  </p:sldMasterIdLst>
  <p:notesMasterIdLst>
    <p:notesMasterId r:id="rId13"/>
  </p:notesMasterIdLst>
  <p:sldIdLst>
    <p:sldId id="334" r:id="rId3"/>
    <p:sldId id="351" r:id="rId4"/>
    <p:sldId id="384" r:id="rId5"/>
    <p:sldId id="344" r:id="rId6"/>
    <p:sldId id="350" r:id="rId7"/>
    <p:sldId id="387" r:id="rId8"/>
    <p:sldId id="322" r:id="rId9"/>
    <p:sldId id="385" r:id="rId10"/>
    <p:sldId id="381" r:id="rId11"/>
    <p:sldId id="383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192" autoAdjust="0"/>
    <p:restoredTop sz="92109" autoAdjust="0"/>
  </p:normalViewPr>
  <p:slideViewPr>
    <p:cSldViewPr snapToGrid="0">
      <p:cViewPr varScale="1">
        <p:scale>
          <a:sx n="56" d="100"/>
          <a:sy n="56" d="100"/>
        </p:scale>
        <p:origin x="549" y="3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9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64CE9-FCF5-48B3-A402-D9CEAB3443B1}" type="datetimeFigureOut">
              <a:rPr kumimoji="1" lang="ja-JP" altLang="en-US" smtClean="0"/>
              <a:t>2016/12/28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C1804-47BB-48E2-B252-25B2433030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19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F0EB-C6B1-4EA0-A1F0-ABECBA1334EC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3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3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3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3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861E-1286-4AA7-84C2-484DE28C4D9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7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66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19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03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25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75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54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7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4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14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30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23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861E-1286-4AA7-84C2-484DE28C4D9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2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6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0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0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9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4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9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0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329" y="-165912"/>
            <a:ext cx="10838172" cy="724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0638" y="122516"/>
            <a:ext cx="7772400" cy="1470025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</a:rPr>
              <a:t>日本の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VLBI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</a:rPr>
              <a:t>天文の将来について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69562" y="5823149"/>
            <a:ext cx="6400800" cy="1254046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95000"/>
                  </a:schemeClr>
                </a:solidFill>
              </a:rPr>
              <a:t>Mareki Honma </a:t>
            </a:r>
          </a:p>
          <a:p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Director, Mizusawa VLBI Observatory,</a:t>
            </a:r>
            <a:r>
              <a:rPr lang="ja-JP" alt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NAOJ</a:t>
            </a:r>
          </a:p>
        </p:txBody>
      </p:sp>
    </p:spTree>
    <p:extLst>
      <p:ext uri="{BB962C8B-B14F-4D97-AF65-F5344CB8AC3E}">
        <p14:creationId xmlns:p14="http://schemas.microsoft.com/office/powerpoint/2010/main" val="21905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kumimoji="1" lang="ja-JP" altLang="en-US" dirty="0" err="1" smtClean="0">
                <a:solidFill>
                  <a:schemeClr val="bg1">
                    <a:lumMod val="95000"/>
                  </a:schemeClr>
                </a:solidFill>
              </a:rPr>
              <a:t>つの</a:t>
            </a:r>
            <a:r>
              <a:rPr kumimoji="1" lang="ja-JP" altLang="en-US" smtClean="0">
                <a:solidFill>
                  <a:schemeClr val="bg1">
                    <a:lumMod val="95000"/>
                  </a:schemeClr>
                </a:solidFill>
              </a:rPr>
              <a:t>可能性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SKA-VLBI</a:t>
            </a:r>
            <a:r>
              <a:rPr kumimoji="1"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を将来の方向性に据えた場合、次のような展開が現実的に考え</a:t>
            </a:r>
            <a:r>
              <a:rPr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られ</a:t>
            </a:r>
            <a:r>
              <a:rPr kumimoji="1"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る</a:t>
            </a:r>
            <a:endParaRPr kumimoji="1" lang="en-US" altLang="ja-JP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SKA Phase-I</a:t>
            </a:r>
            <a:r>
              <a:rPr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に追加機能（</a:t>
            </a:r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22G</a:t>
            </a:r>
            <a:r>
              <a:rPr lang="ja-JP" altLang="en-US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RX</a:t>
            </a:r>
            <a:r>
              <a:rPr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や</a:t>
            </a:r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VLBI phase-up</a:t>
            </a:r>
            <a:r>
              <a:rPr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機能など）を提供することで、</a:t>
            </a:r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SKA</a:t>
            </a:r>
            <a:r>
              <a:rPr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に（まず）</a:t>
            </a:r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minor partner</a:t>
            </a:r>
            <a:r>
              <a:rPr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として</a:t>
            </a:r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commit</a:t>
            </a:r>
          </a:p>
          <a:p>
            <a:endParaRPr kumimoji="1" lang="en-US" altLang="ja-JP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国内</a:t>
            </a:r>
            <a:r>
              <a:rPr kumimoji="1"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VLBI</a:t>
            </a:r>
            <a:r>
              <a:rPr kumimoji="1"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局</a:t>
            </a:r>
            <a:r>
              <a:rPr lang="ja-JP" altLang="en-US" sz="2800" dirty="0">
                <a:solidFill>
                  <a:schemeClr val="bg1">
                    <a:lumMod val="95000"/>
                  </a:schemeClr>
                </a:solidFill>
              </a:rPr>
              <a:t>や</a:t>
            </a:r>
            <a:r>
              <a:rPr kumimoji="1"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EAVN</a:t>
            </a:r>
            <a:r>
              <a:rPr kumimoji="1"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の科学的重要性が十分高ければ、将来的に国内観測局を</a:t>
            </a:r>
            <a:r>
              <a:rPr kumimoji="1"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SKA</a:t>
            </a:r>
            <a:r>
              <a:rPr kumimoji="1"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相当</a:t>
            </a:r>
            <a:r>
              <a:rPr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の望遠鏡に置きかえつつ長期的に</a:t>
            </a:r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VLBI</a:t>
            </a:r>
            <a:r>
              <a:rPr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観測を継続することも可能</a:t>
            </a:r>
            <a:endParaRPr kumimoji="1" lang="ja-JP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442913" y="102206"/>
            <a:ext cx="8229600" cy="849312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schemeClr val="bg1">
                    <a:lumMod val="85000"/>
                  </a:schemeClr>
                </a:solidFill>
              </a:rPr>
              <a:t>水沢</a:t>
            </a:r>
            <a:r>
              <a:rPr lang="en-US" altLang="ja-JP" sz="4000" dirty="0" smtClean="0">
                <a:solidFill>
                  <a:schemeClr val="bg1">
                    <a:lumMod val="85000"/>
                  </a:schemeClr>
                </a:solidFill>
              </a:rPr>
              <a:t>VLBI</a:t>
            </a:r>
            <a:r>
              <a:rPr lang="ja-JP" altLang="en-US" sz="4000" dirty="0" smtClean="0">
                <a:solidFill>
                  <a:schemeClr val="bg1">
                    <a:lumMod val="85000"/>
                  </a:schemeClr>
                </a:solidFill>
              </a:rPr>
              <a:t>観測所の目標</a:t>
            </a:r>
            <a:r>
              <a:rPr lang="en-US" altLang="ja-JP" sz="4000" dirty="0" smtClean="0">
                <a:solidFill>
                  <a:schemeClr val="bg1">
                    <a:lumMod val="85000"/>
                  </a:schemeClr>
                </a:solidFill>
              </a:rPr>
              <a:t>(FY2016)</a:t>
            </a:r>
            <a:endParaRPr lang="ja-JP" altLang="en-US" sz="4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2913" y="1182687"/>
            <a:ext cx="8229600" cy="52085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  <a:defRPr/>
            </a:pP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VERA</a:t>
            </a:r>
            <a:r>
              <a:rPr lang="ja-JP" altLang="ja-JP" sz="2400" dirty="0">
                <a:solidFill>
                  <a:schemeClr val="bg1">
                    <a:lumMod val="85000"/>
                  </a:schemeClr>
                </a:solidFill>
              </a:rPr>
              <a:t>による観測を継続して研究成果を挙げる</a:t>
            </a:r>
            <a:r>
              <a:rPr lang="ja-JP" altLang="ja-JP" sz="2400" dirty="0" smtClean="0">
                <a:solidFill>
                  <a:schemeClr val="bg1">
                    <a:lumMod val="85000"/>
                  </a:schemeClr>
                </a:solidFill>
              </a:rPr>
              <a:t>。</a:t>
            </a:r>
            <a:endParaRPr lang="en-US" altLang="ja-JP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altLang="ja-JP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ja-JP" sz="2400" dirty="0" smtClean="0">
                <a:solidFill>
                  <a:srgbClr val="FFFF00"/>
                </a:solidFill>
              </a:rPr>
              <a:t>2</a:t>
            </a:r>
            <a:r>
              <a:rPr lang="en-US" altLang="ja-JP" sz="2400" dirty="0">
                <a:solidFill>
                  <a:srgbClr val="FFFF00"/>
                </a:solidFill>
              </a:rPr>
              <a:t>. </a:t>
            </a:r>
            <a:r>
              <a:rPr lang="ja-JP" altLang="ja-JP" sz="2400" dirty="0">
                <a:solidFill>
                  <a:srgbClr val="FFFF00"/>
                </a:solidFill>
              </a:rPr>
              <a:t>大学間連携・国内</a:t>
            </a:r>
            <a:r>
              <a:rPr lang="en-US" altLang="ja-JP" sz="2400" dirty="0">
                <a:solidFill>
                  <a:srgbClr val="FFFF00"/>
                </a:solidFill>
              </a:rPr>
              <a:t>VLBI</a:t>
            </a:r>
            <a:r>
              <a:rPr lang="ja-JP" altLang="ja-JP" sz="2400" dirty="0">
                <a:solidFill>
                  <a:srgbClr val="FFFF00"/>
                </a:solidFill>
              </a:rPr>
              <a:t>観測網の中核局として大学を支援し、大学間連携</a:t>
            </a:r>
            <a:r>
              <a:rPr lang="en-US" altLang="ja-JP" sz="2400" dirty="0">
                <a:solidFill>
                  <a:srgbClr val="FFFF00"/>
                </a:solidFill>
              </a:rPr>
              <a:t>VLBI</a:t>
            </a:r>
            <a:r>
              <a:rPr lang="ja-JP" altLang="ja-JP" sz="2400" dirty="0">
                <a:solidFill>
                  <a:srgbClr val="FFFF00"/>
                </a:solidFill>
              </a:rPr>
              <a:t>で研究成果を挙げる。大学連携</a:t>
            </a:r>
            <a:r>
              <a:rPr lang="en-US" altLang="ja-JP" sz="2400" dirty="0">
                <a:solidFill>
                  <a:srgbClr val="FFFF00"/>
                </a:solidFill>
              </a:rPr>
              <a:t>VLBI</a:t>
            </a:r>
            <a:r>
              <a:rPr lang="ja-JP" altLang="ja-JP" sz="2400" dirty="0">
                <a:solidFill>
                  <a:srgbClr val="FFFF00"/>
                </a:solidFill>
              </a:rPr>
              <a:t>観測の体制および事業内容を検証する</a:t>
            </a:r>
            <a:r>
              <a:rPr lang="ja-JP" altLang="ja-JP" sz="2400" dirty="0" smtClean="0">
                <a:solidFill>
                  <a:srgbClr val="FFFF00"/>
                </a:solidFill>
              </a:rPr>
              <a:t>。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ja-JP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ja-JP" sz="2400" dirty="0" smtClean="0">
                <a:solidFill>
                  <a:srgbClr val="FFFF00"/>
                </a:solidFill>
              </a:rPr>
              <a:t>3</a:t>
            </a:r>
            <a:r>
              <a:rPr lang="en-US" altLang="ja-JP" sz="2400" dirty="0">
                <a:solidFill>
                  <a:srgbClr val="FFFF00"/>
                </a:solidFill>
              </a:rPr>
              <a:t>. VERA</a:t>
            </a:r>
            <a:r>
              <a:rPr lang="ja-JP" altLang="ja-JP" sz="2400" dirty="0">
                <a:solidFill>
                  <a:srgbClr val="FFFF00"/>
                </a:solidFill>
              </a:rPr>
              <a:t>の観測</a:t>
            </a:r>
            <a:r>
              <a:rPr lang="ja-JP" altLang="ja-JP" sz="2400" dirty="0" smtClean="0">
                <a:solidFill>
                  <a:srgbClr val="FFFF00"/>
                </a:solidFill>
              </a:rPr>
              <a:t>が</a:t>
            </a:r>
            <a:r>
              <a:rPr lang="en-US" altLang="ja-JP" sz="2400" dirty="0">
                <a:solidFill>
                  <a:srgbClr val="FFFF00"/>
                </a:solidFill>
              </a:rPr>
              <a:t>6</a:t>
            </a:r>
            <a:r>
              <a:rPr lang="ja-JP" altLang="ja-JP" sz="2400" dirty="0" smtClean="0">
                <a:solidFill>
                  <a:srgbClr val="FFFF00"/>
                </a:solidFill>
              </a:rPr>
              <a:t>年後</a:t>
            </a:r>
            <a:r>
              <a:rPr lang="ja-JP" altLang="ja-JP" sz="2400" dirty="0">
                <a:solidFill>
                  <a:srgbClr val="FFFF00"/>
                </a:solidFill>
              </a:rPr>
              <a:t>に終了することを想定し、日本の電波コミュニティ等の意向に沿う形の水沢</a:t>
            </a:r>
            <a:r>
              <a:rPr lang="en-US" altLang="ja-JP" sz="2400" dirty="0">
                <a:solidFill>
                  <a:srgbClr val="FFFF00"/>
                </a:solidFill>
              </a:rPr>
              <a:t>VLBI</a:t>
            </a:r>
            <a:r>
              <a:rPr lang="ja-JP" altLang="ja-JP" sz="2400" dirty="0">
                <a:solidFill>
                  <a:srgbClr val="FFFF00"/>
                </a:solidFill>
              </a:rPr>
              <a:t>観測所の将来計画を検討する</a:t>
            </a:r>
            <a:r>
              <a:rPr lang="ja-JP" altLang="ja-JP" sz="2400" dirty="0" smtClean="0">
                <a:solidFill>
                  <a:srgbClr val="FFFF00"/>
                </a:solidFill>
              </a:rPr>
              <a:t>。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ja-JP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4. </a:t>
            </a:r>
            <a:r>
              <a:rPr lang="ja-JP" altLang="ja-JP" sz="2400" dirty="0" smtClean="0">
                <a:solidFill>
                  <a:schemeClr val="bg1">
                    <a:lumMod val="85000"/>
                  </a:schemeClr>
                </a:solidFill>
              </a:rPr>
              <a:t>東アジア</a:t>
            </a: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VLBI</a:t>
            </a:r>
            <a:r>
              <a:rPr lang="ja-JP" altLang="ja-JP" sz="2400" dirty="0" smtClean="0">
                <a:solidFill>
                  <a:schemeClr val="bg1">
                    <a:lumMod val="85000"/>
                  </a:schemeClr>
                </a:solidFill>
              </a:rPr>
              <a:t>観測網を運用し、研究成果を挙げる。</a:t>
            </a:r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また、東アジアの関連機関と連携し、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ALMA</a:t>
            </a:r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を含む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VLBI</a:t>
            </a:r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についてこの地域のユーザーが必要とするサポートを提供する。</a:t>
            </a:r>
            <a:endParaRPr lang="en-US" altLang="ja-JP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ja-JP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5. </a:t>
            </a:r>
            <a:r>
              <a:rPr lang="ja-JP" altLang="ja-JP" sz="2400" dirty="0" smtClean="0">
                <a:solidFill>
                  <a:schemeClr val="bg1">
                    <a:lumMod val="85000"/>
                  </a:schemeClr>
                </a:solidFill>
              </a:rPr>
              <a:t>中央標準時の決定と現示を行う。</a:t>
            </a:r>
          </a:p>
        </p:txBody>
      </p:sp>
      <p:sp>
        <p:nvSpPr>
          <p:cNvPr id="17412" name="テキスト ボックス 1"/>
          <p:cNvSpPr txBox="1">
            <a:spLocks noChangeArrowheads="1"/>
          </p:cNvSpPr>
          <p:nvPr/>
        </p:nvSpPr>
        <p:spPr bwMode="auto">
          <a:xfrm>
            <a:off x="1258888" y="6021388"/>
            <a:ext cx="6367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自己評価はいずれも当初予定通りと判定させていただきました。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40091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868362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</a:rPr>
              <a:t>年</a:t>
            </a:r>
            <a:r>
              <a:rPr kumimoji="1" lang="ja-JP" altLang="en-US" dirty="0" smtClean="0">
                <a:solidFill>
                  <a:schemeClr val="bg1">
                    <a:lumMod val="95000"/>
                  </a:schemeClr>
                </a:solidFill>
              </a:rPr>
              <a:t>後の状況は？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3025"/>
            <a:ext cx="8420100" cy="47897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bg1">
                    <a:lumMod val="95000"/>
                  </a:schemeClr>
                </a:solidFill>
              </a:rPr>
              <a:t>国際的には、</a:t>
            </a:r>
            <a:endParaRPr kumimoji="1" lang="en-US" altLang="ja-JP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95000"/>
                  </a:schemeClr>
                </a:solidFill>
              </a:rPr>
              <a:t>大型電波干渉計の時代　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</a:rPr>
              <a:t>（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ALMA &amp; SKA phase-I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</a:rPr>
              <a:t>）</a:t>
            </a:r>
            <a:endParaRPr lang="en-US" altLang="ja-JP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</a:rPr>
              <a:t>国内では、</a:t>
            </a:r>
            <a:endParaRPr lang="en-US" altLang="ja-JP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VERA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</a:rPr>
              <a:t>は建設後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25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</a:rPr>
              <a:t>年経過</a:t>
            </a:r>
            <a:endParaRPr lang="en-US" altLang="ja-JP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</a:rPr>
              <a:t>山口、茨城、鹿島等は建設後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30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</a:rPr>
              <a:t>～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45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</a:rPr>
              <a:t>年経過</a:t>
            </a:r>
            <a:endParaRPr lang="en-US" altLang="ja-JP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</a:rPr>
              <a:t>国内望遠鏡の超高齢化社会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!?</a:t>
            </a:r>
          </a:p>
          <a:p>
            <a:pPr marL="0" indent="0">
              <a:buNone/>
            </a:pPr>
            <a:endParaRPr lang="en-US" altLang="ja-JP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altLang="ja-JP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ja-JP" altLang="en-US" dirty="0" smtClean="0">
                <a:solidFill>
                  <a:srgbClr val="FFFF00"/>
                </a:solidFill>
              </a:rPr>
              <a:t>天</a:t>
            </a:r>
            <a:r>
              <a:rPr lang="ja-JP" altLang="en-US" dirty="0">
                <a:solidFill>
                  <a:srgbClr val="FFFF00"/>
                </a:solidFill>
              </a:rPr>
              <a:t>文学、測地、技術開発などの観点</a:t>
            </a:r>
            <a:r>
              <a:rPr lang="ja-JP" altLang="en-US" dirty="0" smtClean="0">
                <a:solidFill>
                  <a:srgbClr val="FFFF00"/>
                </a:solidFill>
              </a:rPr>
              <a:t>から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kumimoji="1" lang="en-US" altLang="ja-JP" dirty="0">
                <a:solidFill>
                  <a:srgbClr val="FFFF00"/>
                </a:solidFill>
              </a:rPr>
              <a:t>	</a:t>
            </a:r>
            <a:r>
              <a:rPr kumimoji="1" lang="ja-JP" altLang="en-US" dirty="0" smtClean="0">
                <a:solidFill>
                  <a:srgbClr val="FFFF00"/>
                </a:solidFill>
              </a:rPr>
              <a:t>国内に次世代の観測網は必要か？）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33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 smtClean="0">
                <a:solidFill>
                  <a:schemeClr val="bg1">
                    <a:lumMod val="85000"/>
                  </a:schemeClr>
                </a:solidFill>
              </a:rPr>
              <a:t>Wavelength - Angular-resolution</a:t>
            </a:r>
            <a:endParaRPr lang="ja-JP" altLang="en-US" sz="4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85947" y="117986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angular resolution: Θ</a:t>
            </a:r>
            <a:r>
              <a:rPr lang="ja-JP" altLang="en-US" sz="2800" dirty="0">
                <a:solidFill>
                  <a:schemeClr val="bg1">
                    <a:lumMod val="85000"/>
                  </a:schemeClr>
                </a:solidFill>
              </a:rPr>
              <a:t>～</a:t>
            </a: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λ / D</a:t>
            </a:r>
            <a:endParaRPr lang="ja-JP" altLang="en-US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4580" name="Picture 4" descr="resolution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9" y="1782763"/>
            <a:ext cx="7945437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48189" y="5608836"/>
            <a:ext cx="10406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FFC000"/>
                </a:solidFill>
                <a:latin typeface="Verdana" panose="020B0604030504040204" pitchFamily="34" charset="0"/>
              </a:rPr>
              <a:t>(VSOP-2)</a:t>
            </a:r>
            <a:endParaRPr lang="en-US" altLang="ja-JP" sz="1400" dirty="0">
              <a:solidFill>
                <a:srgbClr val="FFC000"/>
              </a:solidFill>
              <a:latin typeface="Verdana" panose="020B0604030504040204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322638" y="5149850"/>
            <a:ext cx="77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Verdana" panose="020B0604030504040204" pitchFamily="34" charset="0"/>
              </a:rPr>
              <a:t>VLBA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072766" y="4581525"/>
            <a:ext cx="798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Verdana" panose="020B0604030504040204" pitchFamily="34" charset="0"/>
              </a:rPr>
              <a:t>VERA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572000" y="4508500"/>
            <a:ext cx="814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Verdana" panose="020B0604030504040204" pitchFamily="34" charset="0"/>
              </a:rPr>
              <a:t>ALMA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233354" y="2349500"/>
            <a:ext cx="909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Verdana" panose="020B0604030504040204" pitchFamily="34" charset="0"/>
              </a:rPr>
              <a:t>AKARI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304791" y="4005263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Verdana" panose="020B0604030504040204" pitchFamily="34" charset="0"/>
              </a:rPr>
              <a:t>SUBARU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775450" y="3789363"/>
            <a:ext cx="652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prstClr val="white">
                    <a:lumMod val="85000"/>
                  </a:prstClr>
                </a:solidFill>
                <a:latin typeface="Verdana" panose="020B0604030504040204" pitchFamily="34" charset="0"/>
              </a:rPr>
              <a:t>HST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314575" y="1844675"/>
            <a:ext cx="12477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B0F0"/>
                </a:solidFill>
                <a:latin typeface="Verdana" panose="020B0604030504040204" pitchFamily="34" charset="0"/>
              </a:rPr>
              <a:t>cm wave</a:t>
            </a:r>
            <a:endParaRPr lang="ja-JP" altLang="en-US" sz="1800" dirty="0">
              <a:solidFill>
                <a:srgbClr val="00B0F0"/>
              </a:solidFill>
              <a:latin typeface="Verdana" panose="020B0604030504040204" pitchFamily="34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099050" y="1838325"/>
            <a:ext cx="442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B0F0"/>
                </a:solidFill>
                <a:latin typeface="Verdana" panose="020B0604030504040204" pitchFamily="34" charset="0"/>
              </a:rPr>
              <a:t>IR</a:t>
            </a:r>
            <a:endParaRPr lang="ja-JP" altLang="en-US" sz="1800">
              <a:solidFill>
                <a:srgbClr val="00B0F0"/>
              </a:solidFill>
              <a:latin typeface="Verdana" panose="020B0604030504040204" pitchFamily="34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089650" y="1844675"/>
            <a:ext cx="946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B0F0"/>
                </a:solidFill>
                <a:latin typeface="Verdana" panose="020B0604030504040204" pitchFamily="34" charset="0"/>
              </a:rPr>
              <a:t>optical</a:t>
            </a:r>
            <a:endParaRPr lang="ja-JP" altLang="en-US" sz="1800">
              <a:solidFill>
                <a:srgbClr val="00B0F0"/>
              </a:solidFill>
              <a:latin typeface="Verdana" panose="020B0604030504040204" pitchFamily="34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595688" y="1844675"/>
            <a:ext cx="13096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B0F0"/>
                </a:solidFill>
                <a:latin typeface="Verdana" panose="020B0604030504040204" pitchFamily="34" charset="0"/>
              </a:rPr>
              <a:t>mm wave</a:t>
            </a:r>
            <a:endParaRPr lang="ja-JP" altLang="en-US" sz="1800" dirty="0">
              <a:solidFill>
                <a:srgbClr val="00B0F0"/>
              </a:solidFill>
              <a:latin typeface="Verdana" panose="020B0604030504040204" pitchFamily="34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411115" y="414240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Verdana" panose="020B0604030504040204" pitchFamily="34" charset="0"/>
              </a:rPr>
              <a:t>VLBI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845879" y="3717032"/>
            <a:ext cx="1409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Verdana" panose="020B0604030504040204" pitchFamily="34" charset="0"/>
              </a:rPr>
              <a:t>Connected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Verdana" panose="020B0604030504040204" pitchFamily="34" charset="0"/>
              </a:rPr>
              <a:t>array</a:t>
            </a:r>
            <a:endParaRPr lang="ja-JP" altLang="en-US" sz="1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977891" y="4437063"/>
            <a:ext cx="145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Verdana" panose="020B0604030504040204" pitchFamily="34" charset="0"/>
              </a:rPr>
              <a:t>Single dish</a:t>
            </a:r>
            <a:endParaRPr lang="ja-JP" altLang="en-US" sz="1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 rot="-5400000">
            <a:off x="-167480" y="3844131"/>
            <a:ext cx="2405062" cy="460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Resolution in mas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7664909" y="6021100"/>
            <a:ext cx="50830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rgbClr val="FF0000"/>
                </a:solidFill>
              </a:rPr>
              <a:t>λ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3876675" y="4803775"/>
            <a:ext cx="609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prstClr val="white">
                    <a:lumMod val="85000"/>
                  </a:prstClr>
                </a:solidFill>
              </a:rPr>
              <a:t>1 mas</a:t>
            </a:r>
            <a:endParaRPr lang="ja-JP" altLang="en-US" sz="140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1819275" y="3092450"/>
            <a:ext cx="7699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prstClr val="white">
                    <a:lumMod val="85000"/>
                  </a:prstClr>
                </a:solidFill>
              </a:rPr>
              <a:t>1</a:t>
            </a:r>
            <a:r>
              <a:rPr lang="ja-JP" altLang="en-US" sz="140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en-US" altLang="ja-JP" sz="1400">
                <a:solidFill>
                  <a:prstClr val="white">
                    <a:lumMod val="85000"/>
                  </a:prstClr>
                </a:solidFill>
              </a:rPr>
              <a:t>arcsec</a:t>
            </a:r>
            <a:endParaRPr lang="ja-JP" altLang="en-US" sz="1400">
              <a:solidFill>
                <a:prstClr val="white">
                  <a:lumMod val="85000"/>
                </a:prstClr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824180" y="5573777"/>
            <a:ext cx="1751013" cy="500063"/>
            <a:chOff x="3816350" y="5546725"/>
            <a:chExt cx="1751013" cy="500063"/>
          </a:xfrm>
        </p:grpSpPr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3816350" y="5730875"/>
              <a:ext cx="466725" cy="31591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24600" name="Text Box 24"/>
            <p:cNvSpPr txBox="1">
              <a:spLocks noChangeArrowheads="1"/>
            </p:cNvSpPr>
            <p:nvPr/>
          </p:nvSpPr>
          <p:spPr bwMode="auto">
            <a:xfrm>
              <a:off x="4022725" y="5546725"/>
              <a:ext cx="15446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Submm</a:t>
              </a:r>
              <a:r>
                <a:rPr lang="en-US" altLang="ja-JP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 VLBI</a:t>
              </a:r>
            </a:p>
          </p:txBody>
        </p:sp>
      </p:grp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1601837" y="6122666"/>
            <a:ext cx="5800725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699968" y="5823406"/>
            <a:ext cx="803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7030A0"/>
                </a:solidFill>
                <a:latin typeface="Arial" panose="020B0604020202020204" pitchFamily="34" charset="0"/>
              </a:rPr>
              <a:t>BH </a:t>
            </a:r>
            <a:r>
              <a:rPr lang="en-US" altLang="ja-JP" sz="1400" dirty="0">
                <a:solidFill>
                  <a:srgbClr val="7030A0"/>
                </a:solidFill>
                <a:latin typeface="Arial" panose="020B0604020202020204" pitchFamily="34" charset="0"/>
              </a:rPr>
              <a:t>size</a:t>
            </a:r>
            <a:endParaRPr lang="ja-JP" altLang="en-US" sz="14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601837" y="3805773"/>
            <a:ext cx="1587022" cy="1335918"/>
            <a:chOff x="1601837" y="3805773"/>
            <a:chExt cx="1587022" cy="1335918"/>
          </a:xfrm>
        </p:grpSpPr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601837" y="4077072"/>
              <a:ext cx="1587022" cy="1064619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1652588" y="3805773"/>
              <a:ext cx="8002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 smtClean="0">
                  <a:solidFill>
                    <a:srgbClr val="00B0F0"/>
                  </a:solidFill>
                  <a:latin typeface="Arial" panose="020B0604020202020204" pitchFamily="34" charset="0"/>
                </a:rPr>
                <a:t>SKA</a:t>
              </a:r>
              <a:endParaRPr lang="en-US" altLang="ja-JP" sz="2400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1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2557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Radio astronomy in 2020’s and beyond: </a:t>
            </a:r>
            <a:r>
              <a:rPr kumimoji="1" lang="en-US" altLang="ja-JP" dirty="0" smtClean="0">
                <a:solidFill>
                  <a:schemeClr val="bg1">
                    <a:lumMod val="95000"/>
                  </a:schemeClr>
                </a:solidFill>
              </a:rPr>
              <a:t>SKA era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0832" y="1622328"/>
            <a:ext cx="8501648" cy="4351338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SKA (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Square Kilometer Array</a:t>
            </a:r>
            <a:r>
              <a:rPr kumimoji="1"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ja-JP" sz="28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Next-generation big-project in radio astronomy</a:t>
            </a:r>
            <a:endParaRPr kumimoji="1" lang="en-US" altLang="ja-JP" sz="2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Possible synergies with VLBI</a:t>
            </a:r>
          </a:p>
          <a:p>
            <a:pPr marL="0" indent="0">
              <a:buNone/>
            </a:pPr>
            <a:r>
              <a:rPr kumimoji="1" lang="en-US" altLang="ja-JP" sz="28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kumimoji="1"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technical overlap (interferometer)</a:t>
            </a:r>
          </a:p>
          <a:p>
            <a:pPr marL="0" indent="0">
              <a:buNone/>
            </a:pPr>
            <a:r>
              <a:rPr kumimoji="1"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	frequency overlap, </a:t>
            </a:r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science overlap</a:t>
            </a:r>
            <a:endParaRPr kumimoji="1" lang="ja-JP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92721" y="4293096"/>
            <a:ext cx="7958557" cy="2271737"/>
            <a:chOff x="0" y="0"/>
            <a:chExt cx="5406072" cy="154305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44955" cy="1529080"/>
            </a:xfrm>
            <a:prstGeom prst="rect">
              <a:avLst/>
            </a:prstGeom>
          </p:spPr>
        </p:pic>
        <p:pic>
          <p:nvPicPr>
            <p:cNvPr id="6" name="図 5" descr="https://vivaafrika.files.wordpress.com/2012/05/ska-stations-2011-map-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9525"/>
              <a:ext cx="1522730" cy="1522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図 6" descr="http://www.icrar.org/__data/assets/image/0010/1490527/Aus-NZ_map_array_5500---L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212" y="0"/>
              <a:ext cx="2181860" cy="15430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976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" y="16144"/>
            <a:ext cx="91373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9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9337" y="173538"/>
            <a:ext cx="8891451" cy="688611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kumimoji="1" lang="en-US" altLang="ja-JP" sz="3600" dirty="0" smtClean="0">
                <a:solidFill>
                  <a:schemeClr val="bg1">
                    <a:lumMod val="95000"/>
                  </a:schemeClr>
                </a:solidFill>
              </a:rPr>
              <a:t>omparison of SKA, EAVN</a:t>
            </a:r>
            <a:r>
              <a:rPr lang="en-US" altLang="ja-JP" sz="3600" dirty="0" smtClean="0">
                <a:solidFill>
                  <a:schemeClr val="bg1">
                    <a:lumMod val="95000"/>
                  </a:schemeClr>
                </a:solidFill>
              </a:rPr>
              <a:t> and other array</a:t>
            </a:r>
            <a:endParaRPr kumimoji="1" lang="ja-JP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8791" y="6008242"/>
            <a:ext cx="7875278" cy="8195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chemeClr val="bg1">
                    <a:lumMod val="95000"/>
                  </a:schemeClr>
                </a:solidFill>
              </a:rPr>
              <a:t>FAST 500m corresponds to an effective diameter of 300m</a:t>
            </a:r>
          </a:p>
          <a:p>
            <a:pPr marL="0" indent="0">
              <a:buNone/>
            </a:pP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QT: Planned new 110m in Urumqi</a:t>
            </a:r>
          </a:p>
          <a:p>
            <a:pPr marL="0" indent="0">
              <a:buNone/>
            </a:pP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621656"/>
              </p:ext>
            </p:extLst>
          </p:nvPr>
        </p:nvGraphicFramePr>
        <p:xfrm>
          <a:off x="60960" y="1031594"/>
          <a:ext cx="8969828" cy="490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783"/>
                <a:gridCol w="910469"/>
                <a:gridCol w="1008228"/>
                <a:gridCol w="1074905"/>
                <a:gridCol w="941554"/>
                <a:gridCol w="941554"/>
                <a:gridCol w="1075377"/>
                <a:gridCol w="873970"/>
                <a:gridCol w="941988"/>
              </a:tblGrid>
              <a:tr h="1198697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EAVN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EAVN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+FAST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EAVN+QT,FAST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EVN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VLBA+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GBT+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VLA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Global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VLBI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(EA/</a:t>
                      </a:r>
                      <a:r>
                        <a:rPr kumimoji="1" lang="en-US" altLang="ja-JP" sz="2000" dirty="0" err="1" smtClean="0"/>
                        <a:t>Eu</a:t>
                      </a:r>
                      <a:r>
                        <a:rPr kumimoji="1" lang="en-US" altLang="ja-JP" sz="2000" dirty="0" smtClean="0"/>
                        <a:t>/US)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SKA-1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(mid)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SKA-2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(mid)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>
                    <a:solidFill>
                      <a:srgbClr val="92D050"/>
                    </a:solidFill>
                  </a:tcPr>
                </a:tc>
              </a:tr>
              <a:tr h="12111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Operating from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2018?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2022?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2022?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Operating</a:t>
                      </a:r>
                      <a:endParaRPr kumimoji="1" lang="ja-JP" altLang="en-US" sz="1400" dirty="0"/>
                    </a:p>
                  </a:txBody>
                  <a:tcPr marL="80741" marR="80741" marT="40370" marB="403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Operating</a:t>
                      </a:r>
                      <a:endParaRPr kumimoji="1" lang="ja-JP" altLang="en-US" sz="1400" dirty="0"/>
                    </a:p>
                  </a:txBody>
                  <a:tcPr marL="80741" marR="80741" marT="40370" marB="403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?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2023?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2028??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>
                    <a:solidFill>
                      <a:srgbClr val="92D050"/>
                    </a:solidFill>
                  </a:tcPr>
                </a:tc>
              </a:tr>
              <a:tr h="11986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Max.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Baseline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(km)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5000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5000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5000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2000-10000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8000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10000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150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3000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>
                    <a:solidFill>
                      <a:srgbClr val="92D050"/>
                    </a:solidFill>
                  </a:tcPr>
                </a:tc>
              </a:tr>
              <a:tr h="11986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Collecting</a:t>
                      </a:r>
                      <a:r>
                        <a:rPr kumimoji="1" lang="en-US" altLang="ja-JP" sz="2000" baseline="0" dirty="0" smtClean="0"/>
                        <a:t> area (m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r>
                        <a:rPr kumimoji="1" lang="en-US" altLang="ja-JP" sz="2000" baseline="0" dirty="0" smtClean="0"/>
                        <a:t>)</a:t>
                      </a:r>
                      <a:endParaRPr kumimoji="1" lang="ja-JP" altLang="en-US" sz="2000" dirty="0"/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15000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86000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96000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80741" marR="80741" marT="40370" marB="403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20000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80741" marR="80741" marT="40370" marB="403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26000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80741" marR="80741" marT="40370" marB="403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61000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~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142000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80741" marR="80741" marT="40370" marB="403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32600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80741" marR="80741" marT="40370" marB="403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440000</a:t>
                      </a:r>
                    </a:p>
                  </a:txBody>
                  <a:tcPr marL="80741" marR="80741" marT="40370" marB="4037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45486"/>
            <a:ext cx="7886700" cy="75437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solidFill>
                  <a:schemeClr val="bg1">
                    <a:lumMod val="95000"/>
                  </a:schemeClr>
                </a:solidFill>
              </a:rPr>
              <a:t>水沢における今後の議論の方向性</a:t>
            </a:r>
            <a:endParaRPr kumimoji="1" lang="ja-JP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64779"/>
            <a:ext cx="7886700" cy="4351338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現在運用中の</a:t>
            </a:r>
            <a:r>
              <a:rPr kumimoji="1"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VERA/JVN/</a:t>
            </a:r>
            <a:r>
              <a:rPr kumimoji="1" lang="en-US" altLang="ja-JP" sz="2400" dirty="0" err="1" smtClean="0">
                <a:solidFill>
                  <a:schemeClr val="bg1">
                    <a:lumMod val="95000"/>
                  </a:schemeClr>
                </a:solidFill>
              </a:rPr>
              <a:t>KaVA</a:t>
            </a:r>
            <a:r>
              <a:rPr kumimoji="1"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と現在準備中の</a:t>
            </a:r>
            <a:r>
              <a:rPr kumimoji="1"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EAVN</a:t>
            </a:r>
            <a:r>
              <a:rPr kumimoji="1"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を発展させて、将来の国際大型干渉計</a:t>
            </a:r>
            <a:r>
              <a:rPr kumimoji="1"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(SKA</a:t>
            </a:r>
            <a:r>
              <a:rPr kumimoji="1"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等）への展開が可能かを当面の優先課題として検討す</a:t>
            </a:r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る。</a:t>
            </a:r>
            <a:endParaRPr lang="en-US" altLang="ja-JP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以下のコミュニティと協力しつつ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VLBI</a:t>
            </a:r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運営委員会で検討をすすめる。</a:t>
            </a:r>
            <a:endParaRPr lang="en-US" altLang="ja-JP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altLang="ja-JP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kumimoji="1"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VLBI</a:t>
            </a:r>
            <a:r>
              <a:rPr kumimoji="1"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懇談会、</a:t>
            </a:r>
            <a:r>
              <a:rPr kumimoji="1"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SKA-JP</a:t>
            </a:r>
            <a:r>
              <a:rPr kumimoji="1" lang="ja-JP" altLang="en-US" sz="2400" dirty="0" err="1" smtClean="0">
                <a:solidFill>
                  <a:schemeClr val="bg1">
                    <a:lumMod val="95000"/>
                  </a:schemeClr>
                </a:solidFill>
              </a:rPr>
              <a:t>、</a:t>
            </a:r>
            <a:r>
              <a:rPr kumimoji="1"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宇電懇など</a:t>
            </a:r>
            <a:endParaRPr kumimoji="1" lang="en-US" altLang="ja-JP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	※</a:t>
            </a:r>
            <a:r>
              <a:rPr kumimoji="1"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国際的な電波コミュニティの動向も考慮</a:t>
            </a:r>
            <a:endParaRPr kumimoji="1" lang="ja-JP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88445" y="4826444"/>
            <a:ext cx="8605210" cy="1555335"/>
            <a:chOff x="0" y="0"/>
            <a:chExt cx="5586413" cy="1009650"/>
          </a:xfrm>
        </p:grpSpPr>
        <p:sp>
          <p:nvSpPr>
            <p:cNvPr id="5" name="角丸四角形 4"/>
            <p:cNvSpPr/>
            <p:nvPr/>
          </p:nvSpPr>
          <p:spPr>
            <a:xfrm>
              <a:off x="0" y="57150"/>
              <a:ext cx="1376045" cy="9525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b="1" kern="100" dirty="0">
                  <a:effectLst/>
                  <a:ea typeface="ＭＳ ゴシック" panose="020B0609070205080204" pitchFamily="49" charset="-128"/>
                  <a:cs typeface="Arial" panose="020B0604020202020204" pitchFamily="34" charset="0"/>
                </a:rPr>
                <a:t>国内アレイ</a:t>
              </a:r>
              <a:endParaRPr lang="ja-JP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kern="100" dirty="0">
                  <a:effectLst/>
                  <a:latin typeface="Arial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VERA</a:t>
              </a:r>
              <a:endParaRPr lang="ja-JP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kern="100" dirty="0">
                  <a:effectLst/>
                  <a:latin typeface="Arial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JVN</a:t>
              </a:r>
              <a:endParaRPr lang="ja-JP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1981200" y="28575"/>
              <a:ext cx="1476375" cy="95250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b="1" kern="100" dirty="0">
                  <a:solidFill>
                    <a:srgbClr val="F2F2F2"/>
                  </a:solidFill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アジア地域アレイ</a:t>
              </a:r>
              <a:endParaRPr lang="ja-JP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kern="100" dirty="0" err="1">
                  <a:solidFill>
                    <a:srgbClr val="F2F2F2"/>
                  </a:solidFill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KaVA</a:t>
              </a:r>
              <a:r>
                <a:rPr lang="ja-JP" b="1" kern="100" dirty="0">
                  <a:solidFill>
                    <a:srgbClr val="F2F2F2"/>
                  </a:solidFill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／</a:t>
              </a:r>
              <a:r>
                <a:rPr lang="en-US" b="1" kern="100" dirty="0">
                  <a:solidFill>
                    <a:srgbClr val="F2F2F2"/>
                  </a:solidFill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EAVN</a:t>
              </a:r>
              <a:endParaRPr lang="ja-JP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4110038" y="0"/>
              <a:ext cx="1476375" cy="95250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b="1" kern="100" dirty="0">
                  <a:solidFill>
                    <a:srgbClr val="F2F2F2"/>
                  </a:solidFill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グローバルアレイ</a:t>
              </a:r>
              <a:endParaRPr lang="ja-JP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kern="100" dirty="0">
                  <a:solidFill>
                    <a:srgbClr val="F2F2F2"/>
                  </a:solidFill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SKA</a:t>
              </a:r>
              <a:r>
                <a:rPr lang="ja-JP" b="1" kern="100" dirty="0">
                  <a:solidFill>
                    <a:srgbClr val="F2F2F2"/>
                  </a:solidFill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？</a:t>
              </a:r>
              <a:endParaRPr lang="ja-JP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ja-JP" b="1" kern="100" dirty="0" smtClean="0">
                  <a:solidFill>
                    <a:srgbClr val="F2F2F2"/>
                  </a:solidFill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（</a:t>
              </a:r>
              <a:r>
                <a:rPr lang="en-US" b="1" kern="100" dirty="0" smtClean="0">
                  <a:solidFill>
                    <a:srgbClr val="F2F2F2"/>
                  </a:solidFill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EHT</a:t>
              </a:r>
              <a:r>
                <a:rPr lang="ja-JP" b="1" kern="100" dirty="0" smtClean="0">
                  <a:solidFill>
                    <a:srgbClr val="F2F2F2"/>
                  </a:solidFill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）</a:t>
              </a:r>
              <a:endParaRPr lang="ja-JP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右矢印 7"/>
            <p:cNvSpPr/>
            <p:nvPr/>
          </p:nvSpPr>
          <p:spPr>
            <a:xfrm>
              <a:off x="1566863" y="395287"/>
              <a:ext cx="290512" cy="2762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>
              <a:off x="3638550" y="371475"/>
              <a:ext cx="290195" cy="276225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62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8413" y="21057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bg1">
                    <a:lumMod val="95000"/>
                  </a:schemeClr>
                </a:solidFill>
              </a:rPr>
              <a:t>SKA</a:t>
            </a:r>
            <a:r>
              <a:rPr kumimoji="1" lang="ja-JP" altLang="en-US" dirty="0" smtClean="0">
                <a:solidFill>
                  <a:schemeClr val="bg1">
                    <a:lumMod val="95000"/>
                  </a:schemeClr>
                </a:solidFill>
              </a:rPr>
              <a:t>時代の日本とアジアの</a:t>
            </a:r>
            <a:r>
              <a:rPr kumimoji="1" lang="en-US" altLang="ja-JP" dirty="0" smtClean="0">
                <a:solidFill>
                  <a:schemeClr val="bg1">
                    <a:lumMod val="95000"/>
                  </a:schemeClr>
                </a:solidFill>
              </a:rPr>
              <a:t>VLBI</a:t>
            </a:r>
            <a:r>
              <a:rPr kumimoji="1" lang="ja-JP" altLang="en-US" dirty="0" smtClean="0">
                <a:solidFill>
                  <a:schemeClr val="bg1">
                    <a:lumMod val="95000"/>
                  </a:schemeClr>
                </a:solidFill>
              </a:rPr>
              <a:t>の役割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372" y="1525250"/>
            <a:ext cx="8229600" cy="472315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>
                <a:solidFill>
                  <a:schemeClr val="bg1">
                    <a:lumMod val="95000"/>
                  </a:schemeClr>
                </a:solidFill>
              </a:rPr>
              <a:t>Pre-study for SKA</a:t>
            </a:r>
          </a:p>
          <a:p>
            <a:endParaRPr lang="en-US" altLang="ja-JP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Global VLBI with SKA</a:t>
            </a:r>
          </a:p>
          <a:p>
            <a:endParaRPr kumimoji="1" lang="en-US" altLang="ja-JP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Science target</a:t>
            </a:r>
          </a:p>
          <a:p>
            <a:pPr marL="0" indent="0">
              <a:buNone/>
            </a:pPr>
            <a:r>
              <a:rPr kumimoji="1" lang="en-US" altLang="ja-JP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ja-JP" dirty="0" smtClean="0">
                <a:solidFill>
                  <a:schemeClr val="bg1">
                    <a:lumMod val="95000"/>
                  </a:schemeClr>
                </a:solidFill>
              </a:rPr>
              <a:t>  maser</a:t>
            </a:r>
          </a:p>
          <a:p>
            <a:pPr marL="0" indent="0">
              <a:buNone/>
            </a:pP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  Astrometry/Galaxy</a:t>
            </a:r>
            <a:endParaRPr kumimoji="1" lang="en-US" altLang="ja-JP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  AGN</a:t>
            </a:r>
          </a:p>
          <a:p>
            <a:pPr marL="0" indent="0">
              <a:buNone/>
            </a:pPr>
            <a:r>
              <a:rPr kumimoji="1" lang="en-US" altLang="ja-JP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ja-JP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kumimoji="1" lang="ja-JP" altLang="en-US" dirty="0" smtClean="0">
                <a:solidFill>
                  <a:schemeClr val="bg1">
                    <a:lumMod val="95000"/>
                  </a:schemeClr>
                </a:solidFill>
              </a:rPr>
              <a:t>（継続性の担保）</a:t>
            </a:r>
            <a:endParaRPr kumimoji="1" lang="en-US" altLang="ja-JP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95000"/>
                  </a:schemeClr>
                </a:solidFill>
              </a:rPr>
              <a:t>　</a:t>
            </a:r>
            <a:r>
              <a:rPr kumimoji="1" lang="ja-JP" altLang="en-US" dirty="0" smtClean="0">
                <a:solidFill>
                  <a:schemeClr val="bg1">
                    <a:lumMod val="95000"/>
                  </a:schemeClr>
                </a:solidFill>
              </a:rPr>
              <a:t>＋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</a:rPr>
              <a:t>新たな展開も</a:t>
            </a:r>
            <a:endParaRPr kumimoji="1" lang="en-US" altLang="ja-JP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213" y="1589316"/>
            <a:ext cx="4356882" cy="38298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811196" y="5590794"/>
            <a:ext cx="4007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UV for </a:t>
            </a:r>
            <a:r>
              <a:rPr kumimoji="1" lang="en-US" altLang="ja-JP" sz="2400" dirty="0" err="1" smtClean="0">
                <a:solidFill>
                  <a:schemeClr val="bg1">
                    <a:lumMod val="95000"/>
                  </a:schemeClr>
                </a:solidFill>
              </a:rPr>
              <a:t>EAVN+SRT+Hobart+SKA</a:t>
            </a:r>
            <a:endParaRPr kumimoji="1" lang="en-US" altLang="ja-JP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kumimoji="1"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(Dec +12 </a:t>
            </a:r>
            <a:r>
              <a:rPr kumimoji="1" lang="en-US" altLang="ja-JP" sz="2400" dirty="0" err="1" smtClean="0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kumimoji="1"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最長基線は</a:t>
            </a:r>
            <a:r>
              <a:rPr lang="en-US" altLang="ja-JP" sz="2400" dirty="0" err="1" smtClean="0">
                <a:solidFill>
                  <a:schemeClr val="bg1">
                    <a:lumMod val="95000"/>
                  </a:schemeClr>
                </a:solidFill>
              </a:rPr>
              <a:t>KaVA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-SKA</a:t>
            </a:r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が提供</a:t>
            </a:r>
            <a:endParaRPr kumimoji="1" lang="ja-JP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</TotalTime>
  <Words>554</Words>
  <Application>Microsoft Office PowerPoint</Application>
  <PresentationFormat>画面に合わせる (4:3)</PresentationFormat>
  <Paragraphs>140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Verdana</vt:lpstr>
      <vt:lpstr>1_Office テーマ</vt:lpstr>
      <vt:lpstr>4_Office テーマ</vt:lpstr>
      <vt:lpstr>日本のVLBI天文の将来について</vt:lpstr>
      <vt:lpstr>水沢VLBI観測所の目標(FY2016)</vt:lpstr>
      <vt:lpstr>10年後の状況は？</vt:lpstr>
      <vt:lpstr>Wavelength - Angular-resolution</vt:lpstr>
      <vt:lpstr>Radio astronomy in 2020’s and beyond: SKA era</vt:lpstr>
      <vt:lpstr>PowerPoint プレゼンテーション</vt:lpstr>
      <vt:lpstr>Comparison of SKA, EAVN and other array</vt:lpstr>
      <vt:lpstr>水沢における今後の議論の方向性</vt:lpstr>
      <vt:lpstr>SKA時代の日本とアジアのVLBIの役割</vt:lpstr>
      <vt:lpstr>1つの可能性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honma</dc:creator>
  <cp:lastModifiedBy>honma</cp:lastModifiedBy>
  <cp:revision>165</cp:revision>
  <dcterms:created xsi:type="dcterms:W3CDTF">2015-08-10T10:03:42Z</dcterms:created>
  <dcterms:modified xsi:type="dcterms:W3CDTF">2016-12-28T03:12:44Z</dcterms:modified>
</cp:coreProperties>
</file>