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311" r:id="rId3"/>
    <p:sldId id="312" r:id="rId4"/>
    <p:sldId id="313" r:id="rId5"/>
    <p:sldId id="318" r:id="rId6"/>
    <p:sldId id="329" r:id="rId7"/>
    <p:sldId id="330" r:id="rId8"/>
    <p:sldId id="331" r:id="rId9"/>
    <p:sldId id="328" r:id="rId1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8501" autoAdjust="0"/>
    <p:restoredTop sz="94660"/>
  </p:normalViewPr>
  <p:slideViewPr>
    <p:cSldViewPr>
      <p:cViewPr varScale="1">
        <p:scale>
          <a:sx n="77" d="100"/>
          <a:sy n="77" d="100"/>
        </p:scale>
        <p:origin x="192" y="5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8A03F-302E-4C1D-8BD6-05301E3A44D9}" type="datetimeFigureOut">
              <a:rPr kumimoji="1" lang="ja-JP" altLang="en-US" smtClean="0"/>
              <a:pPr/>
              <a:t>2016/12/28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38AAF-63C5-4366-9D71-25F90AA064F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379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2016/12/28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2016/12/28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2016/12/28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2016/12/28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2016/12/28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2016/12/28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2016/12/28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2016/12/28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2016/12/28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2016/12/28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2016/12/28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pPr/>
              <a:t>2016/12/28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72819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ja-JP" altLang="en-US" dirty="0" smtClean="0">
                <a:latin typeface="+mj-ea"/>
              </a:rPr>
              <a:t>水沢</a:t>
            </a:r>
            <a:r>
              <a:rPr lang="en-US" altLang="ja-JP" dirty="0" smtClean="0">
                <a:latin typeface="+mj-ea"/>
              </a:rPr>
              <a:t>VLBI</a:t>
            </a:r>
            <a:r>
              <a:rPr lang="ja-JP" altLang="en-US" dirty="0">
                <a:latin typeface="+mj-ea"/>
              </a:rPr>
              <a:t>観測所</a:t>
            </a:r>
            <a:r>
              <a:rPr lang="en-US" altLang="ja-JP" dirty="0">
                <a:latin typeface="+mj-ea"/>
              </a:rPr>
              <a:t>SKA</a:t>
            </a:r>
            <a:r>
              <a:rPr lang="ja-JP" altLang="en-US" dirty="0">
                <a:latin typeface="+mj-ea"/>
              </a:rPr>
              <a:t>サイエンス</a:t>
            </a:r>
            <a:r>
              <a:rPr lang="en-US" altLang="ja-JP" dirty="0" smtClean="0">
                <a:latin typeface="+mj-ea"/>
              </a:rPr>
              <a:t>WG</a:t>
            </a:r>
            <a:br>
              <a:rPr lang="en-US" altLang="ja-JP" dirty="0" smtClean="0">
                <a:latin typeface="+mj-ea"/>
              </a:rPr>
            </a:br>
            <a:r>
              <a:rPr lang="en-US" altLang="ja-JP" dirty="0" smtClean="0">
                <a:latin typeface="+mj-ea"/>
              </a:rPr>
              <a:t>(MIZ-SKA-SWG)</a:t>
            </a:r>
            <a:r>
              <a:rPr lang="ja-JP" altLang="en-US" dirty="0" smtClean="0">
                <a:latin typeface="+mj-ea"/>
              </a:rPr>
              <a:t>での検討状況</a:t>
            </a:r>
            <a:endParaRPr kumimoji="1" lang="ja-JP" altLang="en-US" sz="3200" dirty="0">
              <a:latin typeface="+mj-ea"/>
            </a:endParaRP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043608" y="5589240"/>
            <a:ext cx="7128792" cy="11521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3200" dirty="0" smtClean="0"/>
              <a:t>2016/12/28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3200" dirty="0" smtClean="0"/>
              <a:t>廣田朋也（国立天文台）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4" name="グループ化 4"/>
          <p:cNvGrpSpPr>
            <a:grpSpLocks/>
          </p:cNvGrpSpPr>
          <p:nvPr/>
        </p:nvGrpSpPr>
        <p:grpSpPr bwMode="auto">
          <a:xfrm>
            <a:off x="36941" y="2267580"/>
            <a:ext cx="3872260" cy="2853458"/>
            <a:chOff x="1408103" y="2150441"/>
            <a:chExt cx="6365287" cy="5326402"/>
          </a:xfrm>
        </p:grpSpPr>
        <p:pic>
          <p:nvPicPr>
            <p:cNvPr id="6" name="Picture 6" descr="vera_array-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15060" y="2842957"/>
              <a:ext cx="4395280" cy="3647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0" descr="IRIant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30920" y="3352561"/>
              <a:ext cx="1550592" cy="11626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1" descr="DSC0043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08103" y="6203888"/>
              <a:ext cx="1559616" cy="1170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3" descr="MIZ20&amp;10m-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47287" y="2150441"/>
              <a:ext cx="1526103" cy="1143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図 9" descr="小笠原080222-m2-s.jpg"/>
            <p:cNvPicPr>
              <a:picLocks noChangeAspect="1"/>
            </p:cNvPicPr>
            <p:nvPr/>
          </p:nvPicPr>
          <p:blipFill>
            <a:blip r:embed="rId6" cstate="print"/>
            <a:srcRect t="3052" r="8658"/>
            <a:stretch>
              <a:fillRect/>
            </a:stretch>
          </p:blipFill>
          <p:spPr bwMode="auto">
            <a:xfrm>
              <a:off x="5765948" y="6135059"/>
              <a:ext cx="1983676" cy="1341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2" descr="Artis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7282" y="2636912"/>
            <a:ext cx="3895589" cy="2192727"/>
          </a:xfrm>
          <a:prstGeom prst="rect">
            <a:avLst/>
          </a:prstGeom>
          <a:noFill/>
        </p:spPr>
      </p:pic>
      <p:sp>
        <p:nvSpPr>
          <p:cNvPr id="3" name="右矢印 2"/>
          <p:cNvSpPr/>
          <p:nvPr/>
        </p:nvSpPr>
        <p:spPr>
          <a:xfrm>
            <a:off x="4139952" y="3140968"/>
            <a:ext cx="864096" cy="8678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</a:rPr>
              <a:t>?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01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水沢</a:t>
            </a:r>
            <a:r>
              <a:rPr lang="en-US" altLang="ja-JP" dirty="0" smtClean="0"/>
              <a:t>VLBI</a:t>
            </a:r>
            <a:r>
              <a:rPr lang="ja-JP" altLang="en-US" dirty="0" smtClean="0"/>
              <a:t>観測所</a:t>
            </a:r>
            <a:r>
              <a:rPr lang="en-US" altLang="ja-JP" dirty="0" smtClean="0"/>
              <a:t>SKA</a:t>
            </a:r>
            <a:r>
              <a:rPr lang="ja-JP" altLang="en-US" dirty="0" smtClean="0"/>
              <a:t>サイエンス</a:t>
            </a:r>
            <a:r>
              <a:rPr lang="en-US" altLang="ja-JP" dirty="0" smtClean="0"/>
              <a:t>WG</a:t>
            </a:r>
          </a:p>
        </p:txBody>
      </p:sp>
      <p:sp>
        <p:nvSpPr>
          <p:cNvPr id="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1484784"/>
            <a:ext cx="8748464" cy="5373216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2015</a:t>
            </a:r>
            <a:r>
              <a:rPr lang="ja-JP" altLang="en-US" dirty="0" smtClean="0"/>
              <a:t>年</a:t>
            </a:r>
            <a:r>
              <a:rPr lang="en-US" altLang="ja-JP" dirty="0" smtClean="0"/>
              <a:t>5</a:t>
            </a:r>
            <a:r>
              <a:rPr lang="ja-JP" altLang="en-US" dirty="0" smtClean="0"/>
              <a:t>月から活動開始</a:t>
            </a:r>
            <a:endParaRPr lang="en-US" altLang="ja-JP" dirty="0" smtClean="0"/>
          </a:p>
          <a:p>
            <a:pPr lvl="1"/>
            <a:r>
              <a:rPr lang="ja-JP" altLang="en-US" sz="2600" dirty="0" smtClean="0"/>
              <a:t>最近数年間の所内シンポジウムの議論を発展</a:t>
            </a:r>
            <a:endParaRPr lang="en-US" altLang="ja-JP" sz="2600" dirty="0" smtClean="0"/>
          </a:p>
          <a:p>
            <a:pPr lvl="1"/>
            <a:r>
              <a:rPr lang="ja-JP" altLang="en-US" sz="2600" dirty="0" smtClean="0"/>
              <a:t>日本</a:t>
            </a:r>
            <a:r>
              <a:rPr lang="en-US" altLang="ja-JP" sz="2600" dirty="0" smtClean="0"/>
              <a:t>SKA</a:t>
            </a:r>
            <a:r>
              <a:rPr lang="ja-JP" altLang="en-US" sz="2600" dirty="0" smtClean="0"/>
              <a:t>コンソーシアムからの協力要請</a:t>
            </a:r>
            <a:endParaRPr lang="en-US" altLang="ja-JP" sz="2600" dirty="0" smtClean="0"/>
          </a:p>
          <a:p>
            <a:pPr lvl="1"/>
            <a:r>
              <a:rPr lang="ja-JP" altLang="en-US" sz="2600" dirty="0" smtClean="0"/>
              <a:t>水沢</a:t>
            </a:r>
            <a:r>
              <a:rPr lang="en-US" altLang="ja-JP" sz="2600" dirty="0" smtClean="0"/>
              <a:t>VLBI</a:t>
            </a:r>
            <a:r>
              <a:rPr lang="ja-JP" altLang="en-US" sz="2600" dirty="0" smtClean="0"/>
              <a:t>観測所の将来計画候補の１つとして</a:t>
            </a:r>
            <a:r>
              <a:rPr lang="en-US" altLang="ja-JP" sz="2600" dirty="0" smtClean="0"/>
              <a:t>SKA</a:t>
            </a:r>
            <a:r>
              <a:rPr lang="ja-JP" altLang="en-US" sz="2600" dirty="0" smtClean="0"/>
              <a:t>に</a:t>
            </a:r>
            <a:endParaRPr lang="en-US" altLang="ja-JP" sz="2600" dirty="0" smtClean="0"/>
          </a:p>
          <a:p>
            <a:pPr marL="457200" lvl="1" indent="0">
              <a:buNone/>
            </a:pPr>
            <a:r>
              <a:rPr lang="ja-JP" altLang="en-US" sz="2600" dirty="0" smtClean="0"/>
              <a:t>　</a:t>
            </a:r>
            <a:r>
              <a:rPr lang="en-US" altLang="ja-JP" sz="2600" dirty="0" smtClean="0"/>
              <a:t> </a:t>
            </a:r>
            <a:r>
              <a:rPr lang="ja-JP" altLang="en-US" sz="2600" dirty="0" smtClean="0"/>
              <a:t>よるサイエンスを検討</a:t>
            </a:r>
            <a:endParaRPr lang="en-US" altLang="ja-JP" sz="2600" dirty="0" smtClean="0"/>
          </a:p>
          <a:p>
            <a:pPr lvl="1"/>
            <a:r>
              <a:rPr lang="ja-JP" altLang="en-US" sz="2600" dirty="0" smtClean="0"/>
              <a:t>日本</a:t>
            </a:r>
            <a:r>
              <a:rPr lang="en-US" altLang="ja-JP" sz="2600" dirty="0" smtClean="0"/>
              <a:t>SKA</a:t>
            </a:r>
            <a:r>
              <a:rPr lang="ja-JP" altLang="en-US" sz="2600" dirty="0" smtClean="0"/>
              <a:t>コンソーシアムでの議論とは独立に検討</a:t>
            </a:r>
            <a:endParaRPr lang="en-US" altLang="ja-JP" sz="2600" dirty="0" smtClean="0"/>
          </a:p>
          <a:p>
            <a:r>
              <a:rPr lang="en-US" altLang="ja-JP" dirty="0" smtClean="0"/>
              <a:t>Important notice</a:t>
            </a:r>
          </a:p>
          <a:p>
            <a:pPr lvl="1"/>
            <a:r>
              <a:rPr lang="ja-JP" altLang="en-US" sz="2600" dirty="0" smtClean="0"/>
              <a:t>水沢</a:t>
            </a:r>
            <a:r>
              <a:rPr lang="en-US" altLang="ja-JP" sz="2600" dirty="0"/>
              <a:t>VLBI</a:t>
            </a:r>
            <a:r>
              <a:rPr lang="ja-JP" altLang="en-US" sz="2600" dirty="0" smtClean="0"/>
              <a:t>観測所が将来計画を</a:t>
            </a:r>
            <a:r>
              <a:rPr lang="en-US" altLang="ja-JP" sz="2600" dirty="0" smtClean="0"/>
              <a:t>SKA</a:t>
            </a:r>
            <a:r>
              <a:rPr lang="ja-JP" altLang="en-US" sz="2600" dirty="0" smtClean="0"/>
              <a:t>に絞ったわけではない</a:t>
            </a:r>
            <a:endParaRPr lang="en-US" altLang="ja-JP" sz="2600" dirty="0" smtClean="0"/>
          </a:p>
          <a:p>
            <a:pPr lvl="1"/>
            <a:r>
              <a:rPr lang="ja-JP" altLang="en-US" sz="2600" dirty="0"/>
              <a:t>水沢</a:t>
            </a:r>
            <a:r>
              <a:rPr lang="en-US" altLang="ja-JP" sz="2600" dirty="0"/>
              <a:t>VLBI</a:t>
            </a:r>
            <a:r>
              <a:rPr lang="ja-JP" altLang="en-US" sz="2600" dirty="0" smtClean="0"/>
              <a:t>観測所</a:t>
            </a:r>
            <a:r>
              <a:rPr lang="en-US" altLang="ja-JP" sz="2600" dirty="0" smtClean="0"/>
              <a:t>SKA</a:t>
            </a:r>
            <a:r>
              <a:rPr lang="ja-JP" altLang="en-US" sz="2600" dirty="0" smtClean="0"/>
              <a:t>サイエンス</a:t>
            </a:r>
            <a:r>
              <a:rPr lang="en-US" altLang="ja-JP" sz="2600" dirty="0" smtClean="0"/>
              <a:t>WG</a:t>
            </a:r>
            <a:r>
              <a:rPr lang="ja-JP" altLang="en-US" sz="2600" dirty="0" smtClean="0"/>
              <a:t>が将来計画として</a:t>
            </a:r>
            <a:r>
              <a:rPr lang="en-US" altLang="ja-JP" sz="2600" dirty="0" smtClean="0"/>
              <a:t>SKA</a:t>
            </a:r>
            <a:r>
              <a:rPr lang="ja-JP" altLang="en-US" sz="2600" dirty="0" smtClean="0"/>
              <a:t>を推進するか他を選ぶか、決定するわけではない</a:t>
            </a:r>
            <a:endParaRPr lang="ja-JP" altLang="ja-JP" sz="2600" dirty="0" smtClean="0"/>
          </a:p>
        </p:txBody>
      </p:sp>
    </p:spTree>
    <p:extLst>
      <p:ext uri="{BB962C8B-B14F-4D97-AF65-F5344CB8AC3E}">
        <p14:creationId xmlns:p14="http://schemas.microsoft.com/office/powerpoint/2010/main" val="75666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目標</a:t>
            </a:r>
            <a:endParaRPr lang="en-US" altLang="ja-JP" dirty="0" smtClean="0"/>
          </a:p>
        </p:txBody>
      </p:sp>
      <p:sp>
        <p:nvSpPr>
          <p:cNvPr id="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1484784"/>
            <a:ext cx="8748464" cy="5373216"/>
          </a:xfrm>
        </p:spPr>
        <p:txBody>
          <a:bodyPr>
            <a:normAutofit fontScale="92500"/>
          </a:bodyPr>
          <a:lstStyle/>
          <a:p>
            <a:r>
              <a:rPr lang="ja-JP" altLang="ja-JP" sz="3500" dirty="0"/>
              <a:t>将来</a:t>
            </a:r>
            <a:r>
              <a:rPr lang="en-US" altLang="ja-JP" sz="3500" dirty="0"/>
              <a:t>SKA</a:t>
            </a:r>
            <a:r>
              <a:rPr lang="ja-JP" altLang="ja-JP" sz="3500" dirty="0"/>
              <a:t>が実現した際</a:t>
            </a:r>
            <a:r>
              <a:rPr lang="ja-JP" altLang="ja-JP" sz="3500" dirty="0" smtClean="0"/>
              <a:t>に、</a:t>
            </a:r>
            <a:r>
              <a:rPr lang="ja-JP" altLang="ja-JP" sz="3500" dirty="0"/>
              <a:t>水沢</a:t>
            </a:r>
            <a:r>
              <a:rPr lang="en-US" altLang="ja-JP" sz="3500" dirty="0"/>
              <a:t>VLBI</a:t>
            </a:r>
            <a:r>
              <a:rPr lang="ja-JP" altLang="ja-JP" sz="3500" dirty="0" smtClean="0"/>
              <a:t>観測所</a:t>
            </a:r>
            <a:r>
              <a:rPr lang="ja-JP" altLang="en-US" sz="3500" dirty="0" smtClean="0"/>
              <a:t>が</a:t>
            </a:r>
            <a:r>
              <a:rPr lang="en-US" altLang="ja-JP" sz="3500" dirty="0" smtClean="0"/>
              <a:t>SKA</a:t>
            </a:r>
            <a:r>
              <a:rPr lang="ja-JP" altLang="en-US" sz="3500" dirty="0" smtClean="0"/>
              <a:t>のサイエンスに</a:t>
            </a:r>
            <a:r>
              <a:rPr lang="ja-JP" altLang="ja-JP" sz="3500" dirty="0" smtClean="0"/>
              <a:t>ど</a:t>
            </a:r>
            <a:r>
              <a:rPr lang="ja-JP" altLang="en-US" sz="3500" dirty="0" smtClean="0"/>
              <a:t>う</a:t>
            </a:r>
            <a:r>
              <a:rPr lang="ja-JP" altLang="ja-JP" sz="3500" dirty="0" smtClean="0"/>
              <a:t>関わりうるかを検討す</a:t>
            </a:r>
            <a:r>
              <a:rPr lang="ja-JP" altLang="en-US" sz="3500" dirty="0" smtClean="0"/>
              <a:t>る</a:t>
            </a:r>
            <a:r>
              <a:rPr lang="en-US" altLang="ja-JP" sz="3500" dirty="0"/>
              <a:t> </a:t>
            </a:r>
            <a:endParaRPr lang="ja-JP" altLang="ja-JP" sz="3500" dirty="0"/>
          </a:p>
          <a:p>
            <a:pPr lvl="1"/>
            <a:r>
              <a:rPr lang="ja-JP" altLang="ja-JP" dirty="0" smtClean="0"/>
              <a:t>これまで</a:t>
            </a:r>
            <a:r>
              <a:rPr lang="ja-JP" altLang="en-US" dirty="0" smtClean="0"/>
              <a:t>の</a:t>
            </a:r>
            <a:r>
              <a:rPr lang="ja-JP" altLang="ja-JP" dirty="0" smtClean="0"/>
              <a:t>サイエンスを</a:t>
            </a:r>
            <a:r>
              <a:rPr lang="ja-JP" altLang="en-US" dirty="0" smtClean="0"/>
              <a:t>どう</a:t>
            </a:r>
            <a:r>
              <a:rPr lang="ja-JP" altLang="ja-JP" dirty="0" smtClean="0"/>
              <a:t>発展</a:t>
            </a:r>
            <a:r>
              <a:rPr lang="ja-JP" altLang="ja-JP" dirty="0"/>
              <a:t>させることが</a:t>
            </a:r>
            <a:r>
              <a:rPr lang="ja-JP" altLang="ja-JP" dirty="0" smtClean="0"/>
              <a:t>できる</a:t>
            </a:r>
            <a:r>
              <a:rPr lang="ja-JP" altLang="en-US" dirty="0" smtClean="0"/>
              <a:t>か</a:t>
            </a:r>
            <a:r>
              <a:rPr lang="ja-JP" altLang="ja-JP" dirty="0" smtClean="0"/>
              <a:t>（</a:t>
            </a:r>
            <a:r>
              <a:rPr lang="ja-JP" altLang="ja-JP" dirty="0"/>
              <a:t>銀河</a:t>
            </a:r>
            <a:r>
              <a:rPr lang="ja-JP" altLang="ja-JP" dirty="0" smtClean="0"/>
              <a:t>系</a:t>
            </a:r>
            <a:r>
              <a:rPr lang="ja-JP" altLang="en-US" dirty="0" smtClean="0"/>
              <a:t>位置天文</a:t>
            </a:r>
            <a:r>
              <a:rPr lang="ja-JP" altLang="ja-JP" dirty="0" smtClean="0"/>
              <a:t>、</a:t>
            </a:r>
            <a:r>
              <a:rPr lang="ja-JP" altLang="ja-JP" dirty="0"/>
              <a:t>メーザー、星形成、晩期型星、</a:t>
            </a:r>
            <a:r>
              <a:rPr lang="en-US" altLang="ja-JP" dirty="0" smtClean="0"/>
              <a:t>AGN)</a:t>
            </a:r>
          </a:p>
          <a:p>
            <a:pPr lvl="1"/>
            <a:r>
              <a:rPr lang="ja-JP" altLang="ja-JP" dirty="0" smtClean="0"/>
              <a:t>科学的</a:t>
            </a:r>
            <a:r>
              <a:rPr lang="ja-JP" altLang="ja-JP" dirty="0"/>
              <a:t>手法</a:t>
            </a:r>
            <a:r>
              <a:rPr lang="ja-JP" altLang="ja-JP" dirty="0" smtClean="0"/>
              <a:t>（高分解</a:t>
            </a:r>
            <a:r>
              <a:rPr lang="ja-JP" altLang="ja-JP" dirty="0"/>
              <a:t>能イメージング、マルチビーム観測、位相補償</a:t>
            </a:r>
            <a:r>
              <a:rPr lang="ja-JP" altLang="ja-JP" dirty="0" smtClean="0"/>
              <a:t>など）を</a:t>
            </a:r>
            <a:r>
              <a:rPr lang="ja-JP" altLang="en-US" dirty="0" smtClean="0"/>
              <a:t>どう</a:t>
            </a:r>
            <a:r>
              <a:rPr lang="ja-JP" altLang="ja-JP" dirty="0" smtClean="0"/>
              <a:t>展開</a:t>
            </a:r>
            <a:r>
              <a:rPr lang="ja-JP" altLang="ja-JP" dirty="0"/>
              <a:t>することができるか</a:t>
            </a:r>
          </a:p>
          <a:p>
            <a:pPr lvl="1"/>
            <a:r>
              <a:rPr lang="ja-JP" altLang="ja-JP" dirty="0" smtClean="0"/>
              <a:t>将来的</a:t>
            </a:r>
            <a:r>
              <a:rPr lang="ja-JP" altLang="ja-JP" dirty="0"/>
              <a:t>な科学的動向を踏まえた上で、水沢</a:t>
            </a:r>
            <a:r>
              <a:rPr lang="en-US" altLang="ja-JP" dirty="0"/>
              <a:t>VLBI</a:t>
            </a:r>
            <a:r>
              <a:rPr lang="ja-JP" altLang="ja-JP" dirty="0"/>
              <a:t>観測所の大きなリソースを将来配置するのにふさわしいか</a:t>
            </a:r>
          </a:p>
          <a:p>
            <a:r>
              <a:rPr lang="ja-JP" altLang="en-US" sz="3500" dirty="0" smtClean="0"/>
              <a:t>検討結果は</a:t>
            </a:r>
            <a:r>
              <a:rPr lang="en-US" altLang="ja-JP" sz="3500" dirty="0" smtClean="0"/>
              <a:t>2017</a:t>
            </a:r>
            <a:r>
              <a:rPr lang="ja-JP" altLang="en-US" sz="3500" dirty="0" smtClean="0"/>
              <a:t>年</a:t>
            </a:r>
            <a:r>
              <a:rPr lang="en-US" altLang="ja-JP" sz="3500" dirty="0" smtClean="0"/>
              <a:t>3</a:t>
            </a:r>
            <a:r>
              <a:rPr lang="ja-JP" altLang="en-US" sz="3500" dirty="0" smtClean="0"/>
              <a:t>月ごろをめどに報告</a:t>
            </a:r>
            <a:endParaRPr lang="en-US" altLang="ja-JP" sz="3500" dirty="0" smtClean="0"/>
          </a:p>
          <a:p>
            <a:pPr lvl="1"/>
            <a:r>
              <a:rPr lang="en-US" altLang="ja-JP" dirty="0" smtClean="0"/>
              <a:t>VLBI</a:t>
            </a:r>
            <a:r>
              <a:rPr lang="ja-JP" altLang="en-US" dirty="0" smtClean="0"/>
              <a:t>運営小委員会で発表予定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75666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メンバーと活動内容</a:t>
            </a:r>
            <a:endParaRPr lang="en-US" altLang="ja-JP" dirty="0" smtClean="0"/>
          </a:p>
        </p:txBody>
      </p:sp>
      <p:sp>
        <p:nvSpPr>
          <p:cNvPr id="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1484784"/>
            <a:ext cx="8748464" cy="5373216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メンバー</a:t>
            </a:r>
            <a:endParaRPr lang="en-US" altLang="ja-JP" dirty="0" smtClean="0"/>
          </a:p>
          <a:p>
            <a:pPr lvl="1"/>
            <a:r>
              <a:rPr lang="ja-JP" altLang="en-US" sz="2400" dirty="0" smtClean="0"/>
              <a:t>廣田</a:t>
            </a:r>
            <a:r>
              <a:rPr lang="en-US" altLang="ja-JP" sz="2400" dirty="0" smtClean="0"/>
              <a:t> (NAOJ</a:t>
            </a:r>
            <a:r>
              <a:rPr lang="ja-JP" altLang="en-US" sz="2400" dirty="0" smtClean="0"/>
              <a:t>、代表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、秦</a:t>
            </a:r>
            <a:r>
              <a:rPr lang="en-US" altLang="ja-JP" sz="2400" dirty="0" smtClean="0"/>
              <a:t>(NAOJ)</a:t>
            </a:r>
            <a:r>
              <a:rPr lang="ja-JP" altLang="en-US" sz="2400" dirty="0" smtClean="0"/>
              <a:t>、本間</a:t>
            </a:r>
            <a:r>
              <a:rPr lang="en-US" altLang="ja-JP" sz="2400" dirty="0" smtClean="0"/>
              <a:t>(NAOJ)</a:t>
            </a:r>
            <a:r>
              <a:rPr lang="ja-JP" altLang="en-US" sz="2400" dirty="0" smtClean="0"/>
              <a:t>、坂井</a:t>
            </a:r>
            <a:r>
              <a:rPr lang="en-US" altLang="ja-JP" sz="2400" dirty="0" smtClean="0"/>
              <a:t>(NAOJ)</a:t>
            </a:r>
            <a:r>
              <a:rPr lang="ja-JP" altLang="en-US" sz="2400" dirty="0" smtClean="0"/>
              <a:t>、</a:t>
            </a:r>
            <a:endParaRPr lang="en-US" altLang="ja-JP" sz="2400" dirty="0"/>
          </a:p>
          <a:p>
            <a:pPr marL="457200" lvl="1" indent="0">
              <a:buNone/>
            </a:pPr>
            <a:r>
              <a:rPr lang="ja-JP" altLang="en-US" sz="2400" dirty="0" smtClean="0"/>
              <a:t>　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元木</a:t>
            </a:r>
            <a:r>
              <a:rPr lang="en-US" altLang="ja-JP" sz="2400" dirty="0" smtClean="0"/>
              <a:t>(NAOJ</a:t>
            </a:r>
            <a:r>
              <a:rPr lang="ja-JP" altLang="en-US" sz="2400" dirty="0" smtClean="0"/>
              <a:t>→山口大学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、新沼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山口大学</a:t>
            </a:r>
            <a:r>
              <a:rPr lang="en-US" altLang="ja-JP" sz="2400" dirty="0" smtClean="0"/>
              <a:t>)</a:t>
            </a:r>
          </a:p>
          <a:p>
            <a:pPr lvl="1"/>
            <a:r>
              <a:rPr lang="ja-JP" altLang="en-US" sz="2400" dirty="0" smtClean="0"/>
              <a:t>高橋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熊本大学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、今井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鹿児島大学</a:t>
            </a:r>
            <a:r>
              <a:rPr lang="en-US" altLang="ja-JP" sz="2400" dirty="0" smtClean="0"/>
              <a:t>); SKA</a:t>
            </a:r>
            <a:r>
              <a:rPr lang="ja-JP" altLang="en-US" sz="2400" dirty="0" smtClean="0"/>
              <a:t>コンソーシアムより</a:t>
            </a:r>
            <a:endParaRPr lang="en-US" altLang="ja-JP" sz="2400" dirty="0" smtClean="0"/>
          </a:p>
          <a:p>
            <a:r>
              <a:rPr lang="ja-JP" altLang="en-US" dirty="0"/>
              <a:t>これまで</a:t>
            </a:r>
            <a:r>
              <a:rPr lang="en-US" altLang="ja-JP" dirty="0"/>
              <a:t>28</a:t>
            </a:r>
            <a:r>
              <a:rPr lang="ja-JP" altLang="en-US" dirty="0"/>
              <a:t>回の</a:t>
            </a:r>
            <a:r>
              <a:rPr lang="en-US" altLang="ja-JP" dirty="0"/>
              <a:t>f2f/skype</a:t>
            </a:r>
            <a:r>
              <a:rPr lang="ja-JP" altLang="en-US" dirty="0"/>
              <a:t>会合で議論</a:t>
            </a:r>
            <a:endParaRPr lang="en-US" altLang="ja-JP" dirty="0"/>
          </a:p>
          <a:p>
            <a:pPr lvl="1"/>
            <a:r>
              <a:rPr lang="en-US" altLang="ja-JP" sz="2600" dirty="0"/>
              <a:t>SKA</a:t>
            </a:r>
            <a:r>
              <a:rPr lang="ja-JP" altLang="en-US" sz="2600" dirty="0"/>
              <a:t>サイエンスブックの検討結果をレビュー</a:t>
            </a:r>
            <a:endParaRPr lang="en-US" altLang="ja-JP" sz="2600" dirty="0"/>
          </a:p>
          <a:p>
            <a:pPr lvl="1"/>
            <a:r>
              <a:rPr lang="ja-JP" altLang="en-US" sz="2600" dirty="0"/>
              <a:t>パルサー研究の紹介（高橋）</a:t>
            </a:r>
            <a:endParaRPr lang="en-US" altLang="ja-JP" sz="2600" dirty="0"/>
          </a:p>
          <a:p>
            <a:pPr lvl="1"/>
            <a:r>
              <a:rPr lang="ja-JP" altLang="en-US" sz="2600" dirty="0"/>
              <a:t>各メンバーの専門分野についてサイエンスケースの紹介</a:t>
            </a:r>
            <a:endParaRPr lang="en-US" altLang="ja-JP" sz="2600" dirty="0"/>
          </a:p>
          <a:p>
            <a:pPr lvl="1"/>
            <a:endParaRPr lang="en-US" altLang="ja-JP" sz="2400" dirty="0"/>
          </a:p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75666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4365104"/>
            <a:ext cx="4675830" cy="215459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検討内容の例</a:t>
            </a:r>
            <a:endParaRPr lang="en-US" altLang="ja-JP" dirty="0" smtClean="0"/>
          </a:p>
        </p:txBody>
      </p:sp>
      <p:sp>
        <p:nvSpPr>
          <p:cNvPr id="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1484784"/>
            <a:ext cx="8748464" cy="5373216"/>
          </a:xfrm>
        </p:spPr>
        <p:txBody>
          <a:bodyPr>
            <a:normAutofit lnSpcReduction="10000"/>
          </a:bodyPr>
          <a:lstStyle/>
          <a:p>
            <a:r>
              <a:rPr lang="ja-JP" altLang="en-US" dirty="0" smtClean="0"/>
              <a:t>銀河系アストロメトリ</a:t>
            </a:r>
            <a:endParaRPr lang="en-US" altLang="ja-JP" dirty="0" smtClean="0"/>
          </a:p>
          <a:p>
            <a:pPr lvl="1"/>
            <a:r>
              <a:rPr lang="en-US" altLang="ja-JP" sz="2600" dirty="0" smtClean="0"/>
              <a:t>OH</a:t>
            </a:r>
            <a:r>
              <a:rPr lang="ja-JP" altLang="en-US" sz="2600" dirty="0" smtClean="0"/>
              <a:t>メーザー・メタノールメーザー、</a:t>
            </a:r>
            <a:endParaRPr lang="en-US" altLang="ja-JP" sz="2600" dirty="0" smtClean="0"/>
          </a:p>
          <a:p>
            <a:pPr marL="457200" lvl="1" indent="0">
              <a:buNone/>
            </a:pPr>
            <a:r>
              <a:rPr lang="ja-JP" altLang="en-US" sz="2600" dirty="0"/>
              <a:t>　</a:t>
            </a:r>
            <a:r>
              <a:rPr lang="en-US" altLang="ja-JP" sz="2600" dirty="0" smtClean="0"/>
              <a:t> </a:t>
            </a:r>
            <a:r>
              <a:rPr lang="en-US" altLang="ja-JP" sz="2600" dirty="0"/>
              <a:t>H2O</a:t>
            </a:r>
            <a:r>
              <a:rPr lang="ja-JP" altLang="en-US" sz="2600" dirty="0"/>
              <a:t>メーザー</a:t>
            </a:r>
            <a:r>
              <a:rPr lang="en-US" altLang="ja-JP" sz="2600" dirty="0"/>
              <a:t>(SKA2)</a:t>
            </a:r>
            <a:r>
              <a:rPr lang="ja-JP" altLang="en-US" sz="2600" dirty="0"/>
              <a:t>、</a:t>
            </a:r>
            <a:r>
              <a:rPr lang="ja-JP" altLang="en-US" sz="2600" dirty="0" smtClean="0"/>
              <a:t>磁場計測</a:t>
            </a:r>
            <a:endParaRPr lang="en-US" altLang="ja-JP" sz="2600" dirty="0" smtClean="0"/>
          </a:p>
          <a:p>
            <a:pPr lvl="1"/>
            <a:r>
              <a:rPr lang="ja-JP" altLang="en-US" sz="2600" dirty="0" smtClean="0"/>
              <a:t>南天、</a:t>
            </a:r>
            <a:r>
              <a:rPr lang="en-US" altLang="ja-JP" sz="2600" dirty="0" smtClean="0"/>
              <a:t>ALMA/GAIA</a:t>
            </a:r>
            <a:r>
              <a:rPr lang="ja-JP" altLang="en-US" sz="2600" dirty="0" smtClean="0"/>
              <a:t>とのシナジー</a:t>
            </a:r>
            <a:endParaRPr lang="en-US" altLang="ja-JP" sz="2600" dirty="0" smtClean="0"/>
          </a:p>
          <a:p>
            <a:pPr lvl="1"/>
            <a:r>
              <a:rPr lang="ja-JP" altLang="en-US" sz="2600" dirty="0" smtClean="0"/>
              <a:t>低周波数帯での位相補償技術</a:t>
            </a:r>
            <a:endParaRPr lang="en-US" altLang="ja-JP" sz="2600" dirty="0" smtClean="0"/>
          </a:p>
          <a:p>
            <a:r>
              <a:rPr lang="en-US" altLang="ja-JP" dirty="0" smtClean="0"/>
              <a:t>AGN</a:t>
            </a:r>
          </a:p>
          <a:p>
            <a:pPr lvl="1"/>
            <a:r>
              <a:rPr lang="ja-JP" altLang="en-US" sz="2600" dirty="0" smtClean="0"/>
              <a:t>相対論的ジェット</a:t>
            </a:r>
            <a:r>
              <a:rPr lang="ja-JP" altLang="en-US" sz="2600" dirty="0" smtClean="0"/>
              <a:t>、</a:t>
            </a:r>
            <a:endParaRPr lang="en-US" altLang="ja-JP" sz="2600" dirty="0"/>
          </a:p>
          <a:p>
            <a:pPr marL="457200" lvl="1" indent="0">
              <a:buNone/>
            </a:pPr>
            <a:r>
              <a:rPr lang="ja-JP" altLang="en-US" sz="2600" dirty="0" smtClean="0"/>
              <a:t>　</a:t>
            </a:r>
            <a:r>
              <a:rPr lang="en-US" altLang="ja-JP" sz="2600" dirty="0" smtClean="0"/>
              <a:t> AGN</a:t>
            </a:r>
            <a:r>
              <a:rPr lang="ja-JP" altLang="en-US" sz="2600" dirty="0" smtClean="0"/>
              <a:t>進化、偏波</a:t>
            </a:r>
            <a:endParaRPr lang="en-US" altLang="ja-JP" sz="2600" dirty="0" smtClean="0"/>
          </a:p>
          <a:p>
            <a:pPr lvl="1"/>
            <a:r>
              <a:rPr lang="ja-JP" altLang="en-US" sz="2600" dirty="0" smtClean="0"/>
              <a:t>微弱な天体の広がった</a:t>
            </a:r>
            <a:endParaRPr lang="en-US" altLang="ja-JP" sz="2600" dirty="0" smtClean="0"/>
          </a:p>
          <a:p>
            <a:pPr marL="457200" lvl="1" indent="0">
              <a:buNone/>
            </a:pPr>
            <a:r>
              <a:rPr lang="ja-JP" altLang="en-US" sz="2600" dirty="0" smtClean="0"/>
              <a:t>　</a:t>
            </a:r>
            <a:r>
              <a:rPr lang="en-US" altLang="ja-JP" sz="2600" dirty="0" smtClean="0"/>
              <a:t> </a:t>
            </a:r>
            <a:r>
              <a:rPr lang="ja-JP" altLang="en-US" sz="2600" dirty="0" smtClean="0"/>
              <a:t>構造まで撮像可能</a:t>
            </a:r>
            <a:endParaRPr lang="en-US" altLang="ja-JP" sz="2600" dirty="0" smtClean="0"/>
          </a:p>
          <a:p>
            <a:pPr lvl="1"/>
            <a:r>
              <a:rPr lang="ja-JP" altLang="en-US" sz="2600" dirty="0" smtClean="0"/>
              <a:t>サンプル数の増加</a:t>
            </a:r>
            <a:endParaRPr lang="en-US" altLang="ja-JP" sz="2600" dirty="0" smtClean="0"/>
          </a:p>
          <a:p>
            <a:endParaRPr lang="en-US" altLang="ja-JP" dirty="0" smtClean="0"/>
          </a:p>
        </p:txBody>
      </p:sp>
      <p:pic>
        <p:nvPicPr>
          <p:cNvPr id="4" name="Picture 2" descr="C:\Users\tomoya\home\VERA\SKA\MIZ-SKA-SWG\report\VERAUM2016\NSakai_160927.jpg"/>
          <p:cNvPicPr>
            <a:picLocks noChangeAspect="1" noChangeArrowheads="1"/>
          </p:cNvPicPr>
          <p:nvPr/>
        </p:nvPicPr>
        <p:blipFill rotWithShape="1">
          <a:blip r:embed="rId3" cstate="print"/>
          <a:srcRect l="63425" t="11202" r="2713" b="29992"/>
          <a:stretch/>
        </p:blipFill>
        <p:spPr bwMode="auto">
          <a:xfrm>
            <a:off x="5940152" y="1287723"/>
            <a:ext cx="2952329" cy="28836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666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/>
          <a:srcRect l="10390" r="10469" b="21651"/>
          <a:stretch/>
        </p:blipFill>
        <p:spPr>
          <a:xfrm>
            <a:off x="6180757" y="2564904"/>
            <a:ext cx="2952328" cy="233883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検討内容の例</a:t>
            </a:r>
            <a:endParaRPr lang="en-US" altLang="ja-JP" dirty="0" smtClean="0"/>
          </a:p>
        </p:txBody>
      </p:sp>
      <p:sp>
        <p:nvSpPr>
          <p:cNvPr id="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1484784"/>
            <a:ext cx="8748464" cy="5373216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星形成</a:t>
            </a:r>
            <a:endParaRPr lang="en-US" altLang="ja-JP" dirty="0" smtClean="0"/>
          </a:p>
          <a:p>
            <a:pPr lvl="1"/>
            <a:r>
              <a:rPr lang="ja-JP" altLang="en-US" sz="2600" dirty="0" smtClean="0"/>
              <a:t>原始星光球の直接撮像</a:t>
            </a:r>
            <a:endParaRPr lang="en-US" altLang="ja-JP" sz="2600" dirty="0" smtClean="0"/>
          </a:p>
          <a:p>
            <a:pPr lvl="1"/>
            <a:r>
              <a:rPr lang="ja-JP" altLang="en-US" sz="2600" dirty="0" smtClean="0"/>
              <a:t>メタノールメーザー時間変動との関係</a:t>
            </a:r>
            <a:endParaRPr lang="en-US" altLang="ja-JP" sz="2600" dirty="0" smtClean="0"/>
          </a:p>
          <a:p>
            <a:pPr lvl="1"/>
            <a:r>
              <a:rPr lang="ja-JP" altLang="en-US" sz="2600" dirty="0" smtClean="0"/>
              <a:t>原始星磁気圏、</a:t>
            </a:r>
            <a:r>
              <a:rPr lang="en-US" altLang="ja-JP" sz="2600" dirty="0" smtClean="0"/>
              <a:t>JVN</a:t>
            </a:r>
            <a:r>
              <a:rPr lang="ja-JP" altLang="en-US" sz="2600" dirty="0" smtClean="0"/>
              <a:t>観測からの発展</a:t>
            </a:r>
            <a:endParaRPr lang="en-US" altLang="ja-JP" sz="2600" dirty="0" smtClean="0"/>
          </a:p>
          <a:p>
            <a:r>
              <a:rPr lang="ja-JP" altLang="en-US" dirty="0" smtClean="0"/>
              <a:t>恒星、惑星系</a:t>
            </a:r>
            <a:endParaRPr lang="en-US" altLang="ja-JP" dirty="0" smtClean="0"/>
          </a:p>
          <a:p>
            <a:pPr lvl="1"/>
            <a:r>
              <a:rPr lang="ja-JP" altLang="en-US" sz="2600" dirty="0" smtClean="0"/>
              <a:t>様々な種族の恒星の検出</a:t>
            </a:r>
            <a:endParaRPr lang="en-US" altLang="ja-JP" sz="2600" dirty="0" smtClean="0"/>
          </a:p>
          <a:p>
            <a:pPr lvl="1"/>
            <a:r>
              <a:rPr lang="ja-JP" altLang="en-US" sz="2600" dirty="0" smtClean="0"/>
              <a:t>惑星系でのフレア・オーロラ観測</a:t>
            </a:r>
            <a:endParaRPr lang="en-US" altLang="ja-JP" sz="2600" dirty="0" smtClean="0"/>
          </a:p>
          <a:p>
            <a:pPr lvl="1"/>
            <a:r>
              <a:rPr lang="ja-JP" altLang="en-US" sz="2600" dirty="0" smtClean="0"/>
              <a:t>水沢での地球惑星</a:t>
            </a:r>
            <a:endParaRPr lang="en-US" altLang="ja-JP" sz="2600" dirty="0"/>
          </a:p>
          <a:p>
            <a:pPr marL="457200" lvl="1" indent="0">
              <a:buNone/>
            </a:pPr>
            <a:r>
              <a:rPr lang="ja-JP" altLang="en-US" sz="2600" dirty="0" smtClean="0"/>
              <a:t>　</a:t>
            </a:r>
            <a:r>
              <a:rPr lang="en-US" altLang="ja-JP" sz="2600" dirty="0" smtClean="0"/>
              <a:t> </a:t>
            </a:r>
            <a:r>
              <a:rPr lang="ja-JP" altLang="en-US" sz="2600" dirty="0" smtClean="0"/>
              <a:t>物理研究との連携</a:t>
            </a:r>
            <a:endParaRPr lang="en-US" altLang="ja-JP" sz="2600" dirty="0" smtClean="0"/>
          </a:p>
          <a:p>
            <a:pPr lvl="1"/>
            <a:r>
              <a:rPr lang="en-US" altLang="ja-JP" sz="2600" dirty="0" smtClean="0"/>
              <a:t>SETI?</a:t>
            </a:r>
          </a:p>
          <a:p>
            <a:endParaRPr lang="en-US" altLang="ja-JP" dirty="0" smtClean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17240" r="20863" b="8420"/>
          <a:stretch/>
        </p:blipFill>
        <p:spPr>
          <a:xfrm>
            <a:off x="6876256" y="188640"/>
            <a:ext cx="2118744" cy="2016224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6727256" y="2204864"/>
            <a:ext cx="2416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 smtClean="0"/>
              <a:t>ベテルギウス</a:t>
            </a:r>
            <a:r>
              <a:rPr lang="en-US" altLang="ja-JP" sz="1400" dirty="0" smtClean="0"/>
              <a:t> (Lim et al. 1998)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4506" t="30049" r="22929" b="36139"/>
          <a:stretch/>
        </p:blipFill>
        <p:spPr bwMode="auto">
          <a:xfrm>
            <a:off x="4501352" y="4993518"/>
            <a:ext cx="4631733" cy="1675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6612805" y="4705399"/>
            <a:ext cx="20882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err="1" smtClean="0"/>
              <a:t>Zarka</a:t>
            </a:r>
            <a:r>
              <a:rPr lang="en-US" altLang="ja-JP" sz="1400" dirty="0" smtClean="0"/>
              <a:t> et al.: SKA SB</a:t>
            </a:r>
            <a:endParaRPr lang="ja-JP" altLang="en-US" sz="1400" dirty="0"/>
          </a:p>
        </p:txBody>
      </p:sp>
      <p:sp>
        <p:nvSpPr>
          <p:cNvPr id="4" name="正方形/長方形 3"/>
          <p:cNvSpPr/>
          <p:nvPr/>
        </p:nvSpPr>
        <p:spPr>
          <a:xfrm>
            <a:off x="7260873" y="6525344"/>
            <a:ext cx="1761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err="1"/>
              <a:t>Siemion</a:t>
            </a:r>
            <a:r>
              <a:rPr lang="en-US" altLang="ja-JP" sz="1400" dirty="0"/>
              <a:t> et al</a:t>
            </a:r>
            <a:r>
              <a:rPr lang="en-US" altLang="ja-JP" sz="1400" dirty="0" smtClean="0"/>
              <a:t>.; SKA SB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8295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検討内容の例</a:t>
            </a:r>
            <a:endParaRPr lang="en-US" altLang="ja-JP" dirty="0" smtClean="0"/>
          </a:p>
        </p:txBody>
      </p:sp>
      <p:sp>
        <p:nvSpPr>
          <p:cNvPr id="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1484784"/>
            <a:ext cx="8748464" cy="5373216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トランジェント・</a:t>
            </a:r>
            <a:r>
              <a:rPr lang="en-US" altLang="ja-JP" dirty="0" smtClean="0"/>
              <a:t>FRB</a:t>
            </a:r>
          </a:p>
          <a:p>
            <a:pPr lvl="1"/>
            <a:r>
              <a:rPr lang="ja-JP" altLang="en-US" sz="2600" dirty="0" smtClean="0"/>
              <a:t>ブラックホール天体の撮像</a:t>
            </a:r>
            <a:endParaRPr lang="en-US" altLang="ja-JP" sz="2600" dirty="0" smtClean="0"/>
          </a:p>
          <a:p>
            <a:pPr lvl="1"/>
            <a:r>
              <a:rPr lang="ja-JP" altLang="en-US" sz="2600" dirty="0" smtClean="0"/>
              <a:t>タイムドメイン研究の発展</a:t>
            </a:r>
            <a:endParaRPr lang="en-US" altLang="ja-JP" sz="2600" dirty="0" smtClean="0"/>
          </a:p>
          <a:p>
            <a:pPr lvl="1"/>
            <a:r>
              <a:rPr lang="en-US" altLang="ja-JP" sz="2600" dirty="0" smtClean="0"/>
              <a:t>VLBI</a:t>
            </a:r>
            <a:r>
              <a:rPr lang="ja-JP" altLang="en-US" sz="2600" dirty="0" smtClean="0"/>
              <a:t>技術による天体の同定</a:t>
            </a:r>
            <a:endParaRPr lang="en-US" altLang="ja-JP" sz="2600" dirty="0" smtClean="0"/>
          </a:p>
          <a:p>
            <a:pPr lvl="1"/>
            <a:r>
              <a:rPr lang="ja-JP" altLang="en-US" sz="2600" dirty="0" smtClean="0"/>
              <a:t>広視野サーベイ</a:t>
            </a:r>
            <a:endParaRPr lang="en-US" altLang="ja-JP" sz="2600" dirty="0" smtClean="0"/>
          </a:p>
          <a:p>
            <a:r>
              <a:rPr lang="ja-JP" altLang="en-US" dirty="0" smtClean="0"/>
              <a:t>パルサー</a:t>
            </a:r>
            <a:endParaRPr lang="en-US" altLang="ja-JP" dirty="0"/>
          </a:p>
          <a:p>
            <a:pPr lvl="1"/>
            <a:r>
              <a:rPr lang="ja-JP" altLang="en-US" sz="2600" dirty="0" smtClean="0"/>
              <a:t>位置天文観測の経験を生かし</a:t>
            </a:r>
            <a:endParaRPr lang="en-US" altLang="ja-JP" sz="2600" dirty="0"/>
          </a:p>
          <a:p>
            <a:pPr marL="457200" lvl="1" indent="0">
              <a:buNone/>
            </a:pPr>
            <a:r>
              <a:rPr lang="ja-JP" altLang="en-US" sz="2600" dirty="0" smtClean="0"/>
              <a:t>　</a:t>
            </a:r>
            <a:r>
              <a:rPr lang="en-US" altLang="ja-JP" sz="2600" dirty="0" smtClean="0"/>
              <a:t> </a:t>
            </a:r>
            <a:r>
              <a:rPr lang="ja-JP" altLang="en-US" sz="2600" dirty="0" smtClean="0"/>
              <a:t>観測、サイエンスの実績を積む</a:t>
            </a:r>
            <a:endParaRPr lang="en-US" altLang="ja-JP" sz="2600" dirty="0" smtClean="0"/>
          </a:p>
          <a:p>
            <a:pPr marL="457200" lvl="1" indent="0">
              <a:buNone/>
            </a:pPr>
            <a:r>
              <a:rPr lang="ja-JP" altLang="en-US" sz="2600" dirty="0"/>
              <a:t>　</a:t>
            </a:r>
            <a:r>
              <a:rPr lang="en-US" altLang="ja-JP" sz="2600" dirty="0" smtClean="0"/>
              <a:t> </a:t>
            </a:r>
            <a:r>
              <a:rPr lang="ja-JP" altLang="en-US" sz="2600" dirty="0" smtClean="0"/>
              <a:t>必要あり</a:t>
            </a:r>
            <a:endParaRPr lang="en-US" altLang="ja-JP" sz="2600" dirty="0" smtClean="0"/>
          </a:p>
          <a:p>
            <a:pPr lvl="1"/>
            <a:endParaRPr lang="en-US" altLang="ja-JP" sz="2600" dirty="0" smtClean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2" t="7629" r="20019" b="67850"/>
          <a:stretch/>
        </p:blipFill>
        <p:spPr>
          <a:xfrm>
            <a:off x="5489419" y="1268760"/>
            <a:ext cx="3661972" cy="1988840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6212979" y="3275692"/>
            <a:ext cx="25428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err="1" smtClean="0"/>
              <a:t>Cyg</a:t>
            </a:r>
            <a:r>
              <a:rPr lang="en-US" altLang="ja-JP" sz="1400" dirty="0" smtClean="0"/>
              <a:t> X3 (EVN); </a:t>
            </a:r>
            <a:r>
              <a:rPr lang="en-US" altLang="ja-JP" sz="1400" dirty="0" err="1" smtClean="0"/>
              <a:t>Tudose</a:t>
            </a:r>
            <a:r>
              <a:rPr lang="en-US" altLang="ja-JP" sz="1400" dirty="0" smtClean="0"/>
              <a:t> et al. 2007</a:t>
            </a:r>
            <a:endParaRPr lang="ja-JP" altLang="en-US" sz="14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/>
          <a:srcRect b="34250"/>
          <a:stretch/>
        </p:blipFill>
        <p:spPr>
          <a:xfrm>
            <a:off x="5519680" y="3712170"/>
            <a:ext cx="3463775" cy="2518677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6212979" y="6304458"/>
            <a:ext cx="23471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dirty="0" smtClean="0"/>
              <a:t>すばるによる</a:t>
            </a:r>
            <a:r>
              <a:rPr lang="en-US" altLang="ja-JP" sz="1400" dirty="0" smtClean="0"/>
              <a:t>FRB</a:t>
            </a:r>
            <a:r>
              <a:rPr lang="ja-JP" altLang="en-US" sz="1400" dirty="0" smtClean="0"/>
              <a:t>の同定観測</a:t>
            </a:r>
            <a:endParaRPr lang="en-US" altLang="ja-JP" sz="1400" dirty="0" smtClean="0"/>
          </a:p>
          <a:p>
            <a:r>
              <a:rPr lang="en-US" altLang="ja-JP" sz="1400" dirty="0" smtClean="0"/>
              <a:t>Keane et al. 2016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4734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検討内容</a:t>
            </a:r>
            <a:r>
              <a:rPr lang="ja-JP" altLang="en-US" dirty="0" smtClean="0"/>
              <a:t>の</a:t>
            </a:r>
            <a:r>
              <a:rPr lang="ja-JP" altLang="en-US" dirty="0" smtClean="0"/>
              <a:t>ポイント</a:t>
            </a:r>
            <a:endParaRPr lang="en-US" altLang="ja-JP" dirty="0" smtClean="0"/>
          </a:p>
        </p:txBody>
      </p:sp>
      <p:sp>
        <p:nvSpPr>
          <p:cNvPr id="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1484784"/>
            <a:ext cx="8748464" cy="5373216"/>
          </a:xfrm>
        </p:spPr>
        <p:txBody>
          <a:bodyPr>
            <a:normAutofit fontScale="77500" lnSpcReduction="20000"/>
          </a:bodyPr>
          <a:lstStyle/>
          <a:p>
            <a:r>
              <a:rPr lang="ja-JP" altLang="en-US" dirty="0"/>
              <a:t>何が新しいか</a:t>
            </a:r>
            <a:r>
              <a:rPr lang="ja-JP" altLang="en-US" dirty="0" smtClean="0"/>
              <a:t>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これ</a:t>
            </a:r>
            <a:r>
              <a:rPr lang="ja-JP" altLang="en-US" dirty="0"/>
              <a:t>までの</a:t>
            </a:r>
            <a:r>
              <a:rPr lang="ja-JP" altLang="en-US" dirty="0" smtClean="0"/>
              <a:t>世界・</a:t>
            </a:r>
            <a:r>
              <a:rPr lang="en-US" altLang="ja-JP" dirty="0" smtClean="0"/>
              <a:t>VLBI</a:t>
            </a:r>
            <a:r>
              <a:rPr lang="ja-JP" altLang="en-US" dirty="0" smtClean="0"/>
              <a:t>・水沢</a:t>
            </a:r>
            <a:r>
              <a:rPr lang="ja-JP" altLang="en-US" dirty="0"/>
              <a:t>での研究との</a:t>
            </a:r>
            <a:r>
              <a:rPr lang="ja-JP" altLang="en-US" dirty="0" smtClean="0"/>
              <a:t>比較？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どう</a:t>
            </a:r>
            <a:r>
              <a:rPr lang="ja-JP" altLang="en-US" dirty="0"/>
              <a:t>質的転換？どう量的転換（定量的に）</a:t>
            </a:r>
            <a:r>
              <a:rPr lang="ja-JP" altLang="en-US" dirty="0" smtClean="0"/>
              <a:t>？</a:t>
            </a:r>
            <a:endParaRPr lang="en-US" altLang="ja-JP" dirty="0" smtClean="0"/>
          </a:p>
          <a:p>
            <a:r>
              <a:rPr lang="ja-JP" altLang="en-US" dirty="0" smtClean="0"/>
              <a:t>日本</a:t>
            </a:r>
            <a:r>
              <a:rPr lang="ja-JP" altLang="en-US" dirty="0"/>
              <a:t>、水沢、</a:t>
            </a:r>
            <a:r>
              <a:rPr lang="en-US" altLang="ja-JP" dirty="0"/>
              <a:t>VLBI</a:t>
            </a:r>
            <a:r>
              <a:rPr lang="ja-JP" altLang="en-US" dirty="0"/>
              <a:t>などの独自性・</a:t>
            </a:r>
            <a:r>
              <a:rPr lang="ja-JP" altLang="en-US" dirty="0" smtClean="0"/>
              <a:t>優位性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我々</a:t>
            </a:r>
            <a:r>
              <a:rPr lang="ja-JP" altLang="en-US" dirty="0"/>
              <a:t>の現在の研究がどう発展できるか？ 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我々</a:t>
            </a:r>
            <a:r>
              <a:rPr lang="ja-JP" altLang="en-US" dirty="0"/>
              <a:t>の過去の経験や蓄積がどう生かされるか？ 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我々</a:t>
            </a:r>
            <a:r>
              <a:rPr lang="ja-JP" altLang="en-US" dirty="0"/>
              <a:t>の先行研究や独自性は？ </a:t>
            </a:r>
            <a:endParaRPr lang="en-US" altLang="ja-JP" dirty="0" smtClean="0"/>
          </a:p>
          <a:p>
            <a:r>
              <a:rPr lang="ja-JP" altLang="en-US" dirty="0" smtClean="0"/>
              <a:t>必要</a:t>
            </a:r>
            <a:r>
              <a:rPr lang="ja-JP" altLang="en-US" dirty="0"/>
              <a:t>な</a:t>
            </a:r>
            <a:r>
              <a:rPr lang="ja-JP" altLang="en-US" dirty="0" smtClean="0"/>
              <a:t>スペック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何</a:t>
            </a:r>
            <a:r>
              <a:rPr lang="ja-JP" altLang="en-US" dirty="0"/>
              <a:t>が最も重要な特徴か</a:t>
            </a:r>
            <a:r>
              <a:rPr lang="ja-JP" altLang="en-US" dirty="0" smtClean="0"/>
              <a:t>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感度</a:t>
            </a:r>
            <a:r>
              <a:rPr lang="ja-JP" altLang="en-US" dirty="0"/>
              <a:t>、空間分解能、視野、時間分解能、周波数帯</a:t>
            </a:r>
            <a:r>
              <a:rPr lang="ja-JP" altLang="en-US" dirty="0" smtClean="0"/>
              <a:t>？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SKA1</a:t>
            </a:r>
            <a:r>
              <a:rPr lang="ja-JP" altLang="en-US" dirty="0"/>
              <a:t>で可能か？</a:t>
            </a:r>
            <a:r>
              <a:rPr lang="en-US" altLang="ja-JP" dirty="0"/>
              <a:t>SKA2</a:t>
            </a:r>
            <a:r>
              <a:rPr lang="ja-JP" altLang="en-US" dirty="0"/>
              <a:t>を待たなければならないか</a:t>
            </a:r>
            <a:r>
              <a:rPr lang="ja-JP" altLang="en-US" dirty="0" smtClean="0"/>
              <a:t>？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SKA</a:t>
            </a:r>
            <a:r>
              <a:rPr lang="ja-JP" altLang="en-US" dirty="0"/>
              <a:t>の必然性</a:t>
            </a:r>
            <a:r>
              <a:rPr lang="ja-JP" altLang="en-US" dirty="0" smtClean="0"/>
              <a:t>？</a:t>
            </a:r>
            <a:endParaRPr lang="en-US" altLang="ja-JP" dirty="0" smtClean="0"/>
          </a:p>
          <a:p>
            <a:r>
              <a:rPr lang="ja-JP" altLang="en-US" dirty="0" smtClean="0"/>
              <a:t>将来</a:t>
            </a:r>
            <a:r>
              <a:rPr lang="ja-JP" altLang="en-US" dirty="0"/>
              <a:t>計画への</a:t>
            </a:r>
            <a:r>
              <a:rPr lang="ja-JP" altLang="en-US" dirty="0" smtClean="0"/>
              <a:t>展望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準備</a:t>
            </a:r>
            <a:r>
              <a:rPr lang="ja-JP" altLang="en-US" dirty="0"/>
              <a:t>研究</a:t>
            </a:r>
            <a:r>
              <a:rPr lang="ja-JP" altLang="en-US" dirty="0" smtClean="0"/>
              <a:t>案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既存</a:t>
            </a:r>
            <a:r>
              <a:rPr lang="ja-JP" altLang="en-US" dirty="0"/>
              <a:t>の装置での準備研究の可能性</a:t>
            </a:r>
            <a:endParaRPr lang="en-US" altLang="ja-JP" sz="2200" dirty="0" smtClean="0"/>
          </a:p>
        </p:txBody>
      </p:sp>
    </p:spTree>
    <p:extLst>
      <p:ext uri="{BB962C8B-B14F-4D97-AF65-F5344CB8AC3E}">
        <p14:creationId xmlns:p14="http://schemas.microsoft.com/office/powerpoint/2010/main" val="8675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まとめ</a:t>
            </a:r>
            <a:endParaRPr lang="en-US" altLang="ja-JP" dirty="0" smtClean="0"/>
          </a:p>
        </p:txBody>
      </p:sp>
      <p:sp>
        <p:nvSpPr>
          <p:cNvPr id="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1484784"/>
            <a:ext cx="8748464" cy="5373216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MIZ-SKA-SWG</a:t>
            </a:r>
            <a:r>
              <a:rPr lang="ja-JP" altLang="en-US" dirty="0" smtClean="0"/>
              <a:t>にてサイエンスを検討中</a:t>
            </a:r>
            <a:endParaRPr lang="en-US" altLang="ja-JP" dirty="0" smtClean="0"/>
          </a:p>
          <a:p>
            <a:r>
              <a:rPr lang="ja-JP" altLang="en-US" dirty="0" smtClean="0"/>
              <a:t>検討結果は</a:t>
            </a:r>
            <a:r>
              <a:rPr lang="en-US" altLang="ja-JP" dirty="0" smtClean="0"/>
              <a:t>2017</a:t>
            </a:r>
            <a:r>
              <a:rPr lang="ja-JP" altLang="en-US" dirty="0" smtClean="0"/>
              <a:t>年</a:t>
            </a:r>
            <a:r>
              <a:rPr lang="en-US" altLang="ja-JP" dirty="0" smtClean="0"/>
              <a:t>3</a:t>
            </a:r>
            <a:r>
              <a:rPr lang="ja-JP" altLang="en-US" dirty="0" smtClean="0"/>
              <a:t>月をめどに報告予定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詳しい議論は</a:t>
            </a:r>
            <a:r>
              <a:rPr lang="en-US" altLang="ja-JP" dirty="0" smtClean="0"/>
              <a:t>VLBI</a:t>
            </a:r>
            <a:r>
              <a:rPr lang="ja-JP" altLang="en-US" dirty="0" smtClean="0"/>
              <a:t>運営小委員会で紹介</a:t>
            </a:r>
            <a:r>
              <a:rPr lang="en-US" altLang="ja-JP" dirty="0" smtClean="0"/>
              <a:t> </a:t>
            </a:r>
          </a:p>
          <a:p>
            <a:pPr lvl="1"/>
            <a:r>
              <a:rPr lang="ja-JP" altLang="en-US" dirty="0" smtClean="0"/>
              <a:t>本発表内容は全て暫定的な途中経過</a:t>
            </a:r>
            <a:endParaRPr lang="en-US" altLang="ja-JP" dirty="0"/>
          </a:p>
          <a:p>
            <a:r>
              <a:rPr lang="ja-JP" altLang="en-US" dirty="0" smtClean="0"/>
              <a:t>ただし</a:t>
            </a:r>
            <a:r>
              <a:rPr lang="en-US" altLang="ja-JP" dirty="0" smtClean="0"/>
              <a:t>WG</a:t>
            </a:r>
            <a:r>
              <a:rPr lang="ja-JP" altLang="en-US" dirty="0" smtClean="0"/>
              <a:t>では</a:t>
            </a:r>
            <a:r>
              <a:rPr lang="en-US" altLang="ja-JP" dirty="0" smtClean="0"/>
              <a:t>SKA</a:t>
            </a:r>
            <a:r>
              <a:rPr lang="ja-JP" altLang="en-US" dirty="0" smtClean="0"/>
              <a:t>推進可否の結論は出さない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今後のコミュニティでの議論の参考資料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これにより、方向性を結論づける（はず）</a:t>
            </a:r>
            <a:endParaRPr lang="en-US" altLang="ja-JP" dirty="0" smtClean="0"/>
          </a:p>
          <a:p>
            <a:pPr lvl="1"/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13782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</TotalTime>
  <Words>438</Words>
  <Application>Microsoft Macintosh PowerPoint</Application>
  <PresentationFormat>画面に合わせる (4:3)</PresentationFormat>
  <Paragraphs>93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3" baseType="lpstr">
      <vt:lpstr>Calibri</vt:lpstr>
      <vt:lpstr>ＭＳ Ｐゴシック</vt:lpstr>
      <vt:lpstr>Arial</vt:lpstr>
      <vt:lpstr>Office テーマ</vt:lpstr>
      <vt:lpstr>水沢VLBI観測所SKAサイエンスWG (MIZ-SKA-SWG)での検討状況</vt:lpstr>
      <vt:lpstr>水沢VLBI観測所SKAサイエンスWG</vt:lpstr>
      <vt:lpstr>目標</vt:lpstr>
      <vt:lpstr>メンバーと活動内容</vt:lpstr>
      <vt:lpstr>検討内容の例</vt:lpstr>
      <vt:lpstr>検討内容の例</vt:lpstr>
      <vt:lpstr>検討内容の例</vt:lpstr>
      <vt:lpstr>検討内容のポイント</vt:lpstr>
      <vt:lpstr>まとめ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WG report</dc:title>
  <dc:creator>honma</dc:creator>
  <cp:lastModifiedBy>廣田朋也</cp:lastModifiedBy>
  <cp:revision>180</cp:revision>
  <dcterms:created xsi:type="dcterms:W3CDTF">2013-10-23T00:17:27Z</dcterms:created>
  <dcterms:modified xsi:type="dcterms:W3CDTF">2016-12-28T01:35:00Z</dcterms:modified>
</cp:coreProperties>
</file>