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31.jpg" ContentType="image/jpeg"/>
  <Override PartName="/ppt/notesSlides/notesSlide20.xml" ContentType="application/vnd.openxmlformats-officedocument.presentationml.notesSlide+xml"/>
  <Override PartName="/ppt/media/image32.jpg" ContentType="image/jpe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36.jpg" ContentType="image/jpeg"/>
  <Override PartName="/ppt/notesSlides/notesSlide25.xml" ContentType="application/vnd.openxmlformats-officedocument.presentationml.notesSlide+xml"/>
  <Override PartName="/ppt/media/image37.jpg" ContentType="image/jpeg"/>
  <Override PartName="/ppt/notesSlides/notesSlide26.xml" ContentType="application/vnd.openxmlformats-officedocument.presentationml.notesSlide+xml"/>
  <Override PartName="/ppt/media/image38.jpg" ContentType="image/jpeg"/>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7" r:id="rId2"/>
    <p:sldId id="258" r:id="rId3"/>
    <p:sldId id="333" r:id="rId4"/>
    <p:sldId id="268" r:id="rId5"/>
    <p:sldId id="342" r:id="rId6"/>
    <p:sldId id="273" r:id="rId7"/>
    <p:sldId id="274" r:id="rId8"/>
    <p:sldId id="275" r:id="rId9"/>
    <p:sldId id="348" r:id="rId10"/>
    <p:sldId id="334" r:id="rId11"/>
    <p:sldId id="272" r:id="rId12"/>
    <p:sldId id="346" r:id="rId13"/>
    <p:sldId id="350" r:id="rId14"/>
    <p:sldId id="352" r:id="rId15"/>
    <p:sldId id="310" r:id="rId16"/>
    <p:sldId id="335" r:id="rId17"/>
    <p:sldId id="321" r:id="rId18"/>
    <p:sldId id="353" r:id="rId19"/>
    <p:sldId id="311" r:id="rId20"/>
    <p:sldId id="312" r:id="rId21"/>
    <p:sldId id="330" r:id="rId22"/>
    <p:sldId id="359" r:id="rId23"/>
    <p:sldId id="313" r:id="rId24"/>
    <p:sldId id="314" r:id="rId25"/>
    <p:sldId id="316" r:id="rId26"/>
    <p:sldId id="317" r:id="rId27"/>
    <p:sldId id="336" r:id="rId28"/>
    <p:sldId id="361" r:id="rId29"/>
    <p:sldId id="363" r:id="rId30"/>
    <p:sldId id="355" r:id="rId31"/>
    <p:sldId id="356" r:id="rId32"/>
    <p:sldId id="337" r:id="rId33"/>
    <p:sldId id="364" r:id="rId34"/>
    <p:sldId id="365" r:id="rId35"/>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8B9199DA-C53B-4716-BEF2-ADBA56AC144F}">
          <p14:sldIdLst>
            <p14:sldId id="257"/>
            <p14:sldId id="258"/>
            <p14:sldId id="333"/>
            <p14:sldId id="268"/>
            <p14:sldId id="342"/>
            <p14:sldId id="273"/>
            <p14:sldId id="274"/>
            <p14:sldId id="275"/>
            <p14:sldId id="348"/>
            <p14:sldId id="334"/>
            <p14:sldId id="272"/>
            <p14:sldId id="346"/>
            <p14:sldId id="350"/>
            <p14:sldId id="352"/>
            <p14:sldId id="310"/>
            <p14:sldId id="335"/>
            <p14:sldId id="321"/>
            <p14:sldId id="353"/>
            <p14:sldId id="311"/>
            <p14:sldId id="312"/>
            <p14:sldId id="330"/>
            <p14:sldId id="359"/>
            <p14:sldId id="313"/>
            <p14:sldId id="314"/>
            <p14:sldId id="316"/>
            <p14:sldId id="317"/>
            <p14:sldId id="336"/>
            <p14:sldId id="361"/>
            <p14:sldId id="363"/>
            <p14:sldId id="355"/>
            <p14:sldId id="356"/>
            <p14:sldId id="337"/>
            <p14:sldId id="364"/>
            <p14:sldId id="36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2"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53" autoAdjust="0"/>
    <p:restoredTop sz="80952" autoAdjust="0"/>
  </p:normalViewPr>
  <p:slideViewPr>
    <p:cSldViewPr snapToGrid="0">
      <p:cViewPr varScale="1">
        <p:scale>
          <a:sx n="61" d="100"/>
          <a:sy n="61" d="100"/>
        </p:scale>
        <p:origin x="136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701754385964913E-2"/>
          <c:y val="6.8627450980392163E-2"/>
          <c:w val="0.62807017543859645"/>
          <c:h val="0.8529411764705882"/>
        </c:manualLayout>
      </c:layout>
      <c:scatterChart>
        <c:scatterStyle val="lineMarker"/>
        <c:varyColors val="0"/>
        <c:ser>
          <c:idx val="0"/>
          <c:order val="0"/>
          <c:spPr>
            <a:ln w="25400" cap="rnd">
              <a:noFill/>
              <a:round/>
            </a:ln>
            <a:effectLst/>
          </c:spPr>
          <c:marker>
            <c:symbol val="circle"/>
            <c:size val="5"/>
            <c:spPr>
              <a:solidFill>
                <a:srgbClr val="F159F1"/>
              </a:solidFill>
              <a:ln w="31750">
                <a:solidFill>
                  <a:srgbClr val="F159F1"/>
                </a:solidFill>
              </a:ln>
              <a:effectLst/>
            </c:spPr>
          </c:marker>
          <c:xVal>
            <c:numRef>
              <c:f>Sheet1!$A$1:$A$7</c:f>
              <c:numCache>
                <c:formatCode>General</c:formatCode>
                <c:ptCount val="7"/>
                <c:pt idx="0">
                  <c:v>1</c:v>
                </c:pt>
                <c:pt idx="1">
                  <c:v>2</c:v>
                </c:pt>
                <c:pt idx="2">
                  <c:v>3</c:v>
                </c:pt>
                <c:pt idx="3">
                  <c:v>4</c:v>
                </c:pt>
                <c:pt idx="4">
                  <c:v>5</c:v>
                </c:pt>
                <c:pt idx="5">
                  <c:v>6</c:v>
                </c:pt>
                <c:pt idx="6">
                  <c:v>7</c:v>
                </c:pt>
              </c:numCache>
            </c:numRef>
          </c:xVal>
          <c:yVal>
            <c:numRef>
              <c:f>Sheet1!$B$1:$B$7</c:f>
              <c:numCache>
                <c:formatCode>General</c:formatCode>
                <c:ptCount val="7"/>
                <c:pt idx="0">
                  <c:v>0.4</c:v>
                </c:pt>
                <c:pt idx="1">
                  <c:v>0.9</c:v>
                </c:pt>
                <c:pt idx="2">
                  <c:v>2.1</c:v>
                </c:pt>
                <c:pt idx="3">
                  <c:v>5.7</c:v>
                </c:pt>
                <c:pt idx="4">
                  <c:v>4.8</c:v>
                </c:pt>
                <c:pt idx="5">
                  <c:v>1.2</c:v>
                </c:pt>
                <c:pt idx="6">
                  <c:v>1.1000000000000001</c:v>
                </c:pt>
              </c:numCache>
            </c:numRef>
          </c:yVal>
          <c:smooth val="0"/>
        </c:ser>
        <c:dLbls>
          <c:showLegendKey val="0"/>
          <c:showVal val="0"/>
          <c:showCatName val="0"/>
          <c:showSerName val="0"/>
          <c:showPercent val="0"/>
          <c:showBubbleSize val="0"/>
        </c:dLbls>
        <c:axId val="362830344"/>
        <c:axId val="362454384"/>
      </c:scatterChart>
      <c:scatterChart>
        <c:scatterStyle val="smoothMarker"/>
        <c:varyColors val="0"/>
        <c:ser>
          <c:idx val="2"/>
          <c:order val="1"/>
          <c:spPr>
            <a:ln w="34925" cap="rnd">
              <a:solidFill>
                <a:srgbClr val="0070C0"/>
              </a:solidFill>
              <a:round/>
            </a:ln>
            <a:effectLst/>
          </c:spPr>
          <c:marker>
            <c:symbol val="none"/>
          </c:marker>
          <c:xVal>
            <c:numRef>
              <c:f>Sheet1!$A$18:$A$24</c:f>
              <c:numCache>
                <c:formatCode>General</c:formatCode>
                <c:ptCount val="7"/>
                <c:pt idx="0">
                  <c:v>1</c:v>
                </c:pt>
                <c:pt idx="1">
                  <c:v>2</c:v>
                </c:pt>
                <c:pt idx="2">
                  <c:v>3</c:v>
                </c:pt>
                <c:pt idx="3">
                  <c:v>4</c:v>
                </c:pt>
                <c:pt idx="4">
                  <c:v>5</c:v>
                </c:pt>
                <c:pt idx="5">
                  <c:v>6</c:v>
                </c:pt>
                <c:pt idx="6">
                  <c:v>7</c:v>
                </c:pt>
              </c:numCache>
            </c:numRef>
          </c:xVal>
          <c:yVal>
            <c:numRef>
              <c:f>Sheet1!$E$18:$E$24</c:f>
              <c:numCache>
                <c:formatCode>General</c:formatCode>
                <c:ptCount val="7"/>
                <c:pt idx="0">
                  <c:v>5.3123379412365144E-3</c:v>
                </c:pt>
                <c:pt idx="1">
                  <c:v>0.17854218931791288</c:v>
                </c:pt>
                <c:pt idx="2">
                  <c:v>1.8375452833072698</c:v>
                </c:pt>
                <c:pt idx="3">
                  <c:v>5.7913162065974149</c:v>
                </c:pt>
                <c:pt idx="4">
                  <c:v>5.5893143956442239</c:v>
                </c:pt>
                <c:pt idx="5">
                  <c:v>1.6518926977250215</c:v>
                </c:pt>
                <c:pt idx="6">
                  <c:v>0.14950205448562945</c:v>
                </c:pt>
              </c:numCache>
            </c:numRef>
          </c:yVal>
          <c:smooth val="1"/>
        </c:ser>
        <c:dLbls>
          <c:showLegendKey val="0"/>
          <c:showVal val="0"/>
          <c:showCatName val="0"/>
          <c:showSerName val="0"/>
          <c:showPercent val="0"/>
          <c:showBubbleSize val="0"/>
        </c:dLbls>
        <c:axId val="362830344"/>
        <c:axId val="362454384"/>
      </c:scatterChart>
      <c:valAx>
        <c:axId val="362830344"/>
        <c:scaling>
          <c:orientation val="minMax"/>
        </c:scaling>
        <c:delete val="1"/>
        <c:axPos val="b"/>
        <c:numFmt formatCode="General" sourceLinked="1"/>
        <c:majorTickMark val="out"/>
        <c:minorTickMark val="none"/>
        <c:tickLblPos val="nextTo"/>
        <c:crossAx val="362454384"/>
        <c:crosses val="autoZero"/>
        <c:crossBetween val="midCat"/>
        <c:majorUnit val="0.5"/>
      </c:valAx>
      <c:valAx>
        <c:axId val="362454384"/>
        <c:scaling>
          <c:orientation val="minMax"/>
        </c:scaling>
        <c:delete val="1"/>
        <c:axPos val="l"/>
        <c:numFmt formatCode="General" sourceLinked="1"/>
        <c:majorTickMark val="out"/>
        <c:minorTickMark val="none"/>
        <c:tickLblPos val="nextTo"/>
        <c:crossAx val="362830344"/>
        <c:crosses val="autoZero"/>
        <c:crossBetween val="midCat"/>
      </c:valAx>
      <c:spPr>
        <a:noFill/>
        <a:ln w="25400">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140350877193E-2"/>
          <c:y val="0.23217247097844113"/>
          <c:w val="0.66666666666666663"/>
          <c:h val="0.63515754560530679"/>
        </c:manualLayout>
      </c:layout>
      <c:scatterChart>
        <c:scatterStyle val="lineMarker"/>
        <c:varyColors val="0"/>
        <c:dLbls>
          <c:showLegendKey val="0"/>
          <c:showVal val="0"/>
          <c:showCatName val="0"/>
          <c:showSerName val="0"/>
          <c:showPercent val="0"/>
          <c:showBubbleSize val="0"/>
        </c:dLbls>
        <c:axId val="362823584"/>
        <c:axId val="362492608"/>
      </c:scatterChart>
      <c:valAx>
        <c:axId val="362823584"/>
        <c:scaling>
          <c:orientation val="minMax"/>
        </c:scaling>
        <c:delete val="1"/>
        <c:axPos val="b"/>
        <c:numFmt formatCode="General" sourceLinked="1"/>
        <c:majorTickMark val="none"/>
        <c:minorTickMark val="none"/>
        <c:tickLblPos val="nextTo"/>
        <c:crossAx val="362492608"/>
        <c:crosses val="autoZero"/>
        <c:crossBetween val="midCat"/>
      </c:valAx>
      <c:valAx>
        <c:axId val="362492608"/>
        <c:scaling>
          <c:orientation val="minMax"/>
        </c:scaling>
        <c:delete val="1"/>
        <c:axPos val="l"/>
        <c:numFmt formatCode="General" sourceLinked="1"/>
        <c:majorTickMark val="none"/>
        <c:minorTickMark val="none"/>
        <c:tickLblPos val="nextTo"/>
        <c:crossAx val="36282358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672160312233954E-2"/>
          <c:y val="6.6997963683938427E-2"/>
          <c:w val="0.91665567937553205"/>
          <c:h val="0.87631145166042135"/>
        </c:manualLayout>
      </c:layout>
      <c:barChart>
        <c:barDir val="col"/>
        <c:grouping val="clustered"/>
        <c:varyColors val="0"/>
        <c:ser>
          <c:idx val="0"/>
          <c:order val="0"/>
          <c:spPr>
            <a:solidFill>
              <a:schemeClr val="accent1"/>
            </a:solidFill>
            <a:ln>
              <a:noFill/>
            </a:ln>
            <a:effectLst/>
          </c:spPr>
          <c:invertIfNegative val="0"/>
          <c:dPt>
            <c:idx val="5"/>
            <c:invertIfNegative val="0"/>
            <c:bubble3D val="0"/>
            <c:spPr>
              <a:solidFill>
                <a:schemeClr val="accent1"/>
              </a:solidFill>
              <a:ln w="38100">
                <a:solidFill>
                  <a:schemeClr val="accent1"/>
                </a:solidFill>
              </a:ln>
              <a:effectLst/>
            </c:spPr>
          </c:dPt>
          <c:dPt>
            <c:idx val="7"/>
            <c:invertIfNegative val="0"/>
            <c:bubble3D val="0"/>
            <c:spPr>
              <a:solidFill>
                <a:schemeClr val="accent1"/>
              </a:solidFill>
              <a:ln w="38100">
                <a:solidFill>
                  <a:srgbClr val="FF0000"/>
                </a:solidFill>
              </a:ln>
              <a:effectLst/>
            </c:spPr>
          </c:dPt>
          <c:dPt>
            <c:idx val="8"/>
            <c:invertIfNegative val="0"/>
            <c:bubble3D val="0"/>
            <c:spPr>
              <a:solidFill>
                <a:schemeClr val="accent1"/>
              </a:solidFill>
              <a:ln w="38100">
                <a:solidFill>
                  <a:schemeClr val="accent1"/>
                </a:solidFill>
              </a:ln>
              <a:effectLst/>
            </c:spPr>
          </c:dPt>
          <c:dPt>
            <c:idx val="14"/>
            <c:invertIfNegative val="0"/>
            <c:bubble3D val="0"/>
            <c:spPr>
              <a:solidFill>
                <a:schemeClr val="accent1"/>
              </a:solidFill>
              <a:ln w="38100">
                <a:solidFill>
                  <a:schemeClr val="accent1"/>
                </a:solidFill>
              </a:ln>
              <a:effectLst/>
            </c:spPr>
          </c:dPt>
          <c:dPt>
            <c:idx val="16"/>
            <c:invertIfNegative val="0"/>
            <c:bubble3D val="0"/>
            <c:spPr>
              <a:solidFill>
                <a:schemeClr val="accent1"/>
              </a:solidFill>
              <a:ln w="38100">
                <a:solidFill>
                  <a:srgbClr val="FF0000"/>
                </a:solidFill>
              </a:ln>
              <a:effectLst/>
            </c:spPr>
          </c:dPt>
          <c:dPt>
            <c:idx val="26"/>
            <c:invertIfNegative val="0"/>
            <c:bubble3D val="0"/>
            <c:spPr>
              <a:solidFill>
                <a:schemeClr val="accent1"/>
              </a:solidFill>
              <a:ln w="38100">
                <a:solidFill>
                  <a:schemeClr val="accent1"/>
                </a:solidFill>
              </a:ln>
              <a:effectLst/>
            </c:spPr>
          </c:dPt>
          <c:dPt>
            <c:idx val="36"/>
            <c:invertIfNegative val="0"/>
            <c:bubble3D val="0"/>
            <c:spPr>
              <a:solidFill>
                <a:schemeClr val="accent1"/>
              </a:solidFill>
              <a:ln w="38100">
                <a:solidFill>
                  <a:srgbClr val="FF0000"/>
                </a:solidFill>
              </a:ln>
              <a:effectLst/>
            </c:spPr>
          </c:dPt>
          <c:dPt>
            <c:idx val="48"/>
            <c:invertIfNegative val="0"/>
            <c:bubble3D val="0"/>
            <c:spPr>
              <a:solidFill>
                <a:schemeClr val="accent1"/>
              </a:solidFill>
              <a:ln w="38100">
                <a:solidFill>
                  <a:schemeClr val="accent1"/>
                </a:solidFill>
              </a:ln>
              <a:effectLst/>
            </c:spPr>
          </c:dPt>
          <c:dPt>
            <c:idx val="64"/>
            <c:invertIfNegative val="0"/>
            <c:bubble3D val="0"/>
            <c:spPr>
              <a:solidFill>
                <a:schemeClr val="accent1"/>
              </a:solidFill>
              <a:ln w="38100">
                <a:solidFill>
                  <a:schemeClr val="accent1"/>
                </a:solidFill>
              </a:ln>
              <a:effectLst/>
            </c:spPr>
          </c:dPt>
          <c:dPt>
            <c:idx val="68"/>
            <c:invertIfNegative val="0"/>
            <c:bubble3D val="0"/>
            <c:spPr>
              <a:solidFill>
                <a:schemeClr val="accent1"/>
              </a:solidFill>
              <a:ln w="38100">
                <a:solidFill>
                  <a:srgbClr val="FF0000"/>
                </a:solidFill>
              </a:ln>
              <a:effectLst/>
            </c:spPr>
          </c:dPt>
          <c:dPt>
            <c:idx val="74"/>
            <c:invertIfNegative val="0"/>
            <c:bubble3D val="0"/>
            <c:spPr>
              <a:solidFill>
                <a:schemeClr val="accent1"/>
              </a:solidFill>
              <a:ln w="38100">
                <a:solidFill>
                  <a:schemeClr val="accent1"/>
                </a:solidFill>
              </a:ln>
              <a:effectLst/>
            </c:spPr>
          </c:dPt>
          <c:dPt>
            <c:idx val="78"/>
            <c:invertIfNegative val="0"/>
            <c:bubble3D val="0"/>
            <c:spPr>
              <a:solidFill>
                <a:schemeClr val="accent1"/>
              </a:solidFill>
              <a:ln w="38100">
                <a:solidFill>
                  <a:schemeClr val="accent1"/>
                </a:solidFill>
              </a:ln>
              <a:effectLst/>
            </c:spPr>
          </c:dPt>
          <c:dPt>
            <c:idx val="112"/>
            <c:invertIfNegative val="0"/>
            <c:bubble3D val="0"/>
            <c:spPr>
              <a:solidFill>
                <a:schemeClr val="accent1"/>
              </a:solidFill>
              <a:ln w="38100">
                <a:solidFill>
                  <a:srgbClr val="FF0000"/>
                </a:solidFill>
              </a:ln>
              <a:effectLst/>
            </c:spPr>
          </c:dPt>
          <c:dPt>
            <c:idx val="136"/>
            <c:invertIfNegative val="0"/>
            <c:bubble3D val="0"/>
            <c:spPr>
              <a:solidFill>
                <a:schemeClr val="accent1"/>
              </a:solidFill>
              <a:ln w="38100">
                <a:solidFill>
                  <a:srgbClr val="FF0000"/>
                </a:solidFill>
              </a:ln>
              <a:effectLst/>
            </c:spPr>
          </c:dPt>
          <c:dPt>
            <c:idx val="148"/>
            <c:invertIfNegative val="0"/>
            <c:bubble3D val="0"/>
            <c:spPr>
              <a:solidFill>
                <a:schemeClr val="accent1"/>
              </a:solidFill>
              <a:ln w="38100">
                <a:solidFill>
                  <a:srgbClr val="FF0000"/>
                </a:solidFill>
              </a:ln>
              <a:effectLst/>
            </c:spPr>
          </c:dPt>
          <c:dPt>
            <c:idx val="152"/>
            <c:invertIfNegative val="0"/>
            <c:bubble3D val="0"/>
            <c:spPr>
              <a:solidFill>
                <a:schemeClr val="accent1"/>
              </a:solidFill>
              <a:ln w="38100">
                <a:solidFill>
                  <a:srgbClr val="FF0000"/>
                </a:solidFill>
              </a:ln>
              <a:effectLst/>
            </c:spPr>
          </c:dPt>
          <c:cat>
            <c:numRef>
              <c:f>Sheet1!$A$21:$A$182</c:f>
              <c:numCache>
                <c:formatCode>General</c:formatCode>
                <c:ptCount val="162"/>
                <c:pt idx="0">
                  <c:v>100</c:v>
                </c:pt>
                <c:pt idx="1">
                  <c:v>105</c:v>
                </c:pt>
                <c:pt idx="2">
                  <c:v>110</c:v>
                </c:pt>
                <c:pt idx="3">
                  <c:v>115</c:v>
                </c:pt>
                <c:pt idx="4">
                  <c:v>120</c:v>
                </c:pt>
                <c:pt idx="5">
                  <c:v>125</c:v>
                </c:pt>
                <c:pt idx="6">
                  <c:v>130</c:v>
                </c:pt>
                <c:pt idx="7">
                  <c:v>134</c:v>
                </c:pt>
                <c:pt idx="8">
                  <c:v>135</c:v>
                </c:pt>
                <c:pt idx="9">
                  <c:v>140</c:v>
                </c:pt>
                <c:pt idx="10">
                  <c:v>145</c:v>
                </c:pt>
                <c:pt idx="11">
                  <c:v>150</c:v>
                </c:pt>
                <c:pt idx="12">
                  <c:v>155</c:v>
                </c:pt>
                <c:pt idx="13">
                  <c:v>160</c:v>
                </c:pt>
                <c:pt idx="14">
                  <c:v>165</c:v>
                </c:pt>
                <c:pt idx="15">
                  <c:v>170</c:v>
                </c:pt>
                <c:pt idx="16">
                  <c:v>175</c:v>
                </c:pt>
                <c:pt idx="17">
                  <c:v>180</c:v>
                </c:pt>
                <c:pt idx="18">
                  <c:v>185</c:v>
                </c:pt>
                <c:pt idx="19">
                  <c:v>190</c:v>
                </c:pt>
                <c:pt idx="20">
                  <c:v>195</c:v>
                </c:pt>
                <c:pt idx="21">
                  <c:v>200</c:v>
                </c:pt>
                <c:pt idx="22">
                  <c:v>205</c:v>
                </c:pt>
                <c:pt idx="23">
                  <c:v>210</c:v>
                </c:pt>
                <c:pt idx="24">
                  <c:v>215</c:v>
                </c:pt>
                <c:pt idx="25">
                  <c:v>220</c:v>
                </c:pt>
                <c:pt idx="26">
                  <c:v>225</c:v>
                </c:pt>
                <c:pt idx="27">
                  <c:v>230</c:v>
                </c:pt>
                <c:pt idx="28">
                  <c:v>235</c:v>
                </c:pt>
                <c:pt idx="29">
                  <c:v>240</c:v>
                </c:pt>
                <c:pt idx="30">
                  <c:v>245</c:v>
                </c:pt>
                <c:pt idx="31">
                  <c:v>250</c:v>
                </c:pt>
                <c:pt idx="32">
                  <c:v>255</c:v>
                </c:pt>
                <c:pt idx="33">
                  <c:v>260</c:v>
                </c:pt>
                <c:pt idx="34">
                  <c:v>265</c:v>
                </c:pt>
                <c:pt idx="35">
                  <c:v>270</c:v>
                </c:pt>
                <c:pt idx="36">
                  <c:v>275</c:v>
                </c:pt>
                <c:pt idx="37">
                  <c:v>280</c:v>
                </c:pt>
                <c:pt idx="38">
                  <c:v>285</c:v>
                </c:pt>
                <c:pt idx="39">
                  <c:v>290</c:v>
                </c:pt>
                <c:pt idx="40">
                  <c:v>295</c:v>
                </c:pt>
                <c:pt idx="41">
                  <c:v>300</c:v>
                </c:pt>
                <c:pt idx="42">
                  <c:v>305</c:v>
                </c:pt>
                <c:pt idx="43">
                  <c:v>310</c:v>
                </c:pt>
                <c:pt idx="44">
                  <c:v>315</c:v>
                </c:pt>
                <c:pt idx="45">
                  <c:v>320</c:v>
                </c:pt>
                <c:pt idx="46">
                  <c:v>325</c:v>
                </c:pt>
                <c:pt idx="47">
                  <c:v>330</c:v>
                </c:pt>
                <c:pt idx="48">
                  <c:v>335</c:v>
                </c:pt>
                <c:pt idx="49">
                  <c:v>340</c:v>
                </c:pt>
                <c:pt idx="50">
                  <c:v>345</c:v>
                </c:pt>
                <c:pt idx="51">
                  <c:v>350</c:v>
                </c:pt>
                <c:pt idx="52">
                  <c:v>355</c:v>
                </c:pt>
                <c:pt idx="53">
                  <c:v>360</c:v>
                </c:pt>
                <c:pt idx="54">
                  <c:v>365</c:v>
                </c:pt>
                <c:pt idx="55">
                  <c:v>370</c:v>
                </c:pt>
                <c:pt idx="56">
                  <c:v>375</c:v>
                </c:pt>
                <c:pt idx="57">
                  <c:v>380</c:v>
                </c:pt>
                <c:pt idx="58">
                  <c:v>385</c:v>
                </c:pt>
                <c:pt idx="59">
                  <c:v>390</c:v>
                </c:pt>
                <c:pt idx="60">
                  <c:v>395</c:v>
                </c:pt>
                <c:pt idx="61">
                  <c:v>400</c:v>
                </c:pt>
                <c:pt idx="62">
                  <c:v>405</c:v>
                </c:pt>
                <c:pt idx="63">
                  <c:v>410</c:v>
                </c:pt>
                <c:pt idx="64">
                  <c:v>415</c:v>
                </c:pt>
                <c:pt idx="65">
                  <c:v>420</c:v>
                </c:pt>
                <c:pt idx="66">
                  <c:v>425</c:v>
                </c:pt>
                <c:pt idx="67">
                  <c:v>430</c:v>
                </c:pt>
                <c:pt idx="68">
                  <c:v>435</c:v>
                </c:pt>
                <c:pt idx="69">
                  <c:v>440</c:v>
                </c:pt>
                <c:pt idx="70">
                  <c:v>445</c:v>
                </c:pt>
                <c:pt idx="71">
                  <c:v>450</c:v>
                </c:pt>
                <c:pt idx="72">
                  <c:v>455</c:v>
                </c:pt>
                <c:pt idx="73">
                  <c:v>460</c:v>
                </c:pt>
                <c:pt idx="74">
                  <c:v>465</c:v>
                </c:pt>
                <c:pt idx="75">
                  <c:v>470</c:v>
                </c:pt>
                <c:pt idx="76">
                  <c:v>475</c:v>
                </c:pt>
                <c:pt idx="77">
                  <c:v>480</c:v>
                </c:pt>
                <c:pt idx="78">
                  <c:v>485</c:v>
                </c:pt>
                <c:pt idx="79">
                  <c:v>490</c:v>
                </c:pt>
                <c:pt idx="80">
                  <c:v>495</c:v>
                </c:pt>
                <c:pt idx="81">
                  <c:v>500</c:v>
                </c:pt>
                <c:pt idx="82">
                  <c:v>505</c:v>
                </c:pt>
                <c:pt idx="83">
                  <c:v>510</c:v>
                </c:pt>
                <c:pt idx="84">
                  <c:v>515</c:v>
                </c:pt>
                <c:pt idx="85">
                  <c:v>520</c:v>
                </c:pt>
                <c:pt idx="86">
                  <c:v>525</c:v>
                </c:pt>
                <c:pt idx="87">
                  <c:v>530</c:v>
                </c:pt>
                <c:pt idx="88">
                  <c:v>535</c:v>
                </c:pt>
                <c:pt idx="89">
                  <c:v>540</c:v>
                </c:pt>
                <c:pt idx="90">
                  <c:v>545</c:v>
                </c:pt>
                <c:pt idx="91">
                  <c:v>550</c:v>
                </c:pt>
                <c:pt idx="92">
                  <c:v>555</c:v>
                </c:pt>
                <c:pt idx="93">
                  <c:v>560</c:v>
                </c:pt>
                <c:pt idx="94">
                  <c:v>565</c:v>
                </c:pt>
                <c:pt idx="95">
                  <c:v>570</c:v>
                </c:pt>
                <c:pt idx="96">
                  <c:v>575</c:v>
                </c:pt>
                <c:pt idx="97">
                  <c:v>580</c:v>
                </c:pt>
                <c:pt idx="98">
                  <c:v>585</c:v>
                </c:pt>
                <c:pt idx="99">
                  <c:v>590</c:v>
                </c:pt>
                <c:pt idx="100">
                  <c:v>595</c:v>
                </c:pt>
                <c:pt idx="101">
                  <c:v>600</c:v>
                </c:pt>
                <c:pt idx="102">
                  <c:v>605</c:v>
                </c:pt>
                <c:pt idx="103">
                  <c:v>610</c:v>
                </c:pt>
                <c:pt idx="104">
                  <c:v>615</c:v>
                </c:pt>
                <c:pt idx="105">
                  <c:v>620</c:v>
                </c:pt>
                <c:pt idx="106">
                  <c:v>625</c:v>
                </c:pt>
                <c:pt idx="107">
                  <c:v>630</c:v>
                </c:pt>
                <c:pt idx="108">
                  <c:v>635</c:v>
                </c:pt>
                <c:pt idx="109">
                  <c:v>640</c:v>
                </c:pt>
                <c:pt idx="110">
                  <c:v>645</c:v>
                </c:pt>
                <c:pt idx="111">
                  <c:v>650</c:v>
                </c:pt>
                <c:pt idx="112">
                  <c:v>655</c:v>
                </c:pt>
                <c:pt idx="113">
                  <c:v>660</c:v>
                </c:pt>
                <c:pt idx="114">
                  <c:v>665</c:v>
                </c:pt>
                <c:pt idx="115">
                  <c:v>670</c:v>
                </c:pt>
                <c:pt idx="116">
                  <c:v>675</c:v>
                </c:pt>
                <c:pt idx="117">
                  <c:v>680</c:v>
                </c:pt>
                <c:pt idx="118">
                  <c:v>685</c:v>
                </c:pt>
                <c:pt idx="119">
                  <c:v>690</c:v>
                </c:pt>
                <c:pt idx="120">
                  <c:v>695</c:v>
                </c:pt>
                <c:pt idx="121">
                  <c:v>700</c:v>
                </c:pt>
                <c:pt idx="122">
                  <c:v>705</c:v>
                </c:pt>
                <c:pt idx="123">
                  <c:v>710</c:v>
                </c:pt>
                <c:pt idx="124">
                  <c:v>715</c:v>
                </c:pt>
                <c:pt idx="125">
                  <c:v>720</c:v>
                </c:pt>
                <c:pt idx="126">
                  <c:v>725</c:v>
                </c:pt>
                <c:pt idx="127">
                  <c:v>730</c:v>
                </c:pt>
                <c:pt idx="128">
                  <c:v>735</c:v>
                </c:pt>
                <c:pt idx="129">
                  <c:v>740</c:v>
                </c:pt>
                <c:pt idx="130">
                  <c:v>745</c:v>
                </c:pt>
                <c:pt idx="131">
                  <c:v>750</c:v>
                </c:pt>
                <c:pt idx="132">
                  <c:v>755</c:v>
                </c:pt>
                <c:pt idx="133">
                  <c:v>760</c:v>
                </c:pt>
                <c:pt idx="134">
                  <c:v>765</c:v>
                </c:pt>
                <c:pt idx="135">
                  <c:v>770</c:v>
                </c:pt>
                <c:pt idx="136">
                  <c:v>775</c:v>
                </c:pt>
                <c:pt idx="137">
                  <c:v>780</c:v>
                </c:pt>
                <c:pt idx="138">
                  <c:v>785</c:v>
                </c:pt>
                <c:pt idx="139">
                  <c:v>790</c:v>
                </c:pt>
                <c:pt idx="140">
                  <c:v>795</c:v>
                </c:pt>
                <c:pt idx="141">
                  <c:v>800</c:v>
                </c:pt>
                <c:pt idx="142">
                  <c:v>805</c:v>
                </c:pt>
                <c:pt idx="143">
                  <c:v>810</c:v>
                </c:pt>
                <c:pt idx="144">
                  <c:v>815</c:v>
                </c:pt>
                <c:pt idx="145">
                  <c:v>820</c:v>
                </c:pt>
                <c:pt idx="146">
                  <c:v>825</c:v>
                </c:pt>
                <c:pt idx="147">
                  <c:v>830</c:v>
                </c:pt>
                <c:pt idx="148">
                  <c:v>835</c:v>
                </c:pt>
                <c:pt idx="149">
                  <c:v>840</c:v>
                </c:pt>
                <c:pt idx="150">
                  <c:v>845</c:v>
                </c:pt>
                <c:pt idx="151">
                  <c:v>850</c:v>
                </c:pt>
                <c:pt idx="152">
                  <c:v>855</c:v>
                </c:pt>
                <c:pt idx="153">
                  <c:v>860</c:v>
                </c:pt>
                <c:pt idx="154">
                  <c:v>865</c:v>
                </c:pt>
                <c:pt idx="155">
                  <c:v>870</c:v>
                </c:pt>
                <c:pt idx="156">
                  <c:v>875</c:v>
                </c:pt>
                <c:pt idx="157">
                  <c:v>880</c:v>
                </c:pt>
                <c:pt idx="158">
                  <c:v>885</c:v>
                </c:pt>
                <c:pt idx="159">
                  <c:v>890</c:v>
                </c:pt>
                <c:pt idx="160">
                  <c:v>895</c:v>
                </c:pt>
                <c:pt idx="161">
                  <c:v>900</c:v>
                </c:pt>
              </c:numCache>
            </c:numRef>
          </c:cat>
          <c:val>
            <c:numRef>
              <c:f>Sheet1!$B$21:$B$182</c:f>
              <c:numCache>
                <c:formatCode>General</c:formatCode>
                <c:ptCount val="162"/>
                <c:pt idx="0">
                  <c:v>0</c:v>
                </c:pt>
                <c:pt idx="1">
                  <c:v>0</c:v>
                </c:pt>
                <c:pt idx="2">
                  <c:v>0</c:v>
                </c:pt>
                <c:pt idx="3">
                  <c:v>0</c:v>
                </c:pt>
                <c:pt idx="4">
                  <c:v>0</c:v>
                </c:pt>
                <c:pt idx="5">
                  <c:v>1</c:v>
                </c:pt>
                <c:pt idx="6">
                  <c:v>0</c:v>
                </c:pt>
                <c:pt idx="7">
                  <c:v>1</c:v>
                </c:pt>
                <c:pt idx="8">
                  <c:v>1</c:v>
                </c:pt>
                <c:pt idx="9">
                  <c:v>0</c:v>
                </c:pt>
                <c:pt idx="10">
                  <c:v>0</c:v>
                </c:pt>
                <c:pt idx="11">
                  <c:v>0</c:v>
                </c:pt>
                <c:pt idx="12">
                  <c:v>0</c:v>
                </c:pt>
                <c:pt idx="13">
                  <c:v>0</c:v>
                </c:pt>
                <c:pt idx="14">
                  <c:v>1</c:v>
                </c:pt>
                <c:pt idx="15">
                  <c:v>0</c:v>
                </c:pt>
                <c:pt idx="16">
                  <c:v>1</c:v>
                </c:pt>
                <c:pt idx="17">
                  <c:v>0</c:v>
                </c:pt>
                <c:pt idx="18">
                  <c:v>0</c:v>
                </c:pt>
                <c:pt idx="19">
                  <c:v>0</c:v>
                </c:pt>
                <c:pt idx="20">
                  <c:v>0</c:v>
                </c:pt>
                <c:pt idx="21">
                  <c:v>0</c:v>
                </c:pt>
                <c:pt idx="22">
                  <c:v>0</c:v>
                </c:pt>
                <c:pt idx="23">
                  <c:v>0</c:v>
                </c:pt>
                <c:pt idx="24">
                  <c:v>0</c:v>
                </c:pt>
                <c:pt idx="25">
                  <c:v>0</c:v>
                </c:pt>
                <c:pt idx="26">
                  <c:v>1</c:v>
                </c:pt>
                <c:pt idx="27">
                  <c:v>0</c:v>
                </c:pt>
                <c:pt idx="28">
                  <c:v>0</c:v>
                </c:pt>
                <c:pt idx="29">
                  <c:v>0</c:v>
                </c:pt>
                <c:pt idx="30">
                  <c:v>0</c:v>
                </c:pt>
                <c:pt idx="31">
                  <c:v>0</c:v>
                </c:pt>
                <c:pt idx="32">
                  <c:v>0</c:v>
                </c:pt>
                <c:pt idx="33">
                  <c:v>0</c:v>
                </c:pt>
                <c:pt idx="34">
                  <c:v>0</c:v>
                </c:pt>
                <c:pt idx="35">
                  <c:v>0</c:v>
                </c:pt>
                <c:pt idx="36">
                  <c:v>1</c:v>
                </c:pt>
                <c:pt idx="37">
                  <c:v>0</c:v>
                </c:pt>
                <c:pt idx="38">
                  <c:v>0</c:v>
                </c:pt>
                <c:pt idx="39">
                  <c:v>0</c:v>
                </c:pt>
                <c:pt idx="40">
                  <c:v>0</c:v>
                </c:pt>
                <c:pt idx="41">
                  <c:v>0</c:v>
                </c:pt>
                <c:pt idx="42">
                  <c:v>0</c:v>
                </c:pt>
                <c:pt idx="43">
                  <c:v>0</c:v>
                </c:pt>
                <c:pt idx="44">
                  <c:v>0</c:v>
                </c:pt>
                <c:pt idx="45">
                  <c:v>0</c:v>
                </c:pt>
                <c:pt idx="46">
                  <c:v>0</c:v>
                </c:pt>
                <c:pt idx="47">
                  <c:v>0</c:v>
                </c:pt>
                <c:pt idx="48">
                  <c:v>1</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1</c:v>
                </c:pt>
                <c:pt idx="65">
                  <c:v>0</c:v>
                </c:pt>
                <c:pt idx="66">
                  <c:v>0</c:v>
                </c:pt>
                <c:pt idx="67">
                  <c:v>0</c:v>
                </c:pt>
                <c:pt idx="68">
                  <c:v>1</c:v>
                </c:pt>
                <c:pt idx="69">
                  <c:v>0</c:v>
                </c:pt>
                <c:pt idx="70">
                  <c:v>0</c:v>
                </c:pt>
                <c:pt idx="71">
                  <c:v>0</c:v>
                </c:pt>
                <c:pt idx="72">
                  <c:v>0</c:v>
                </c:pt>
                <c:pt idx="73">
                  <c:v>0</c:v>
                </c:pt>
                <c:pt idx="74">
                  <c:v>1</c:v>
                </c:pt>
                <c:pt idx="75">
                  <c:v>0</c:v>
                </c:pt>
                <c:pt idx="76">
                  <c:v>0</c:v>
                </c:pt>
                <c:pt idx="77">
                  <c:v>0</c:v>
                </c:pt>
                <c:pt idx="78">
                  <c:v>1</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1</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1</c:v>
                </c:pt>
                <c:pt idx="137">
                  <c:v>0</c:v>
                </c:pt>
                <c:pt idx="138">
                  <c:v>0</c:v>
                </c:pt>
                <c:pt idx="139">
                  <c:v>0</c:v>
                </c:pt>
                <c:pt idx="140">
                  <c:v>0</c:v>
                </c:pt>
                <c:pt idx="141">
                  <c:v>0</c:v>
                </c:pt>
                <c:pt idx="142">
                  <c:v>0</c:v>
                </c:pt>
                <c:pt idx="143">
                  <c:v>0</c:v>
                </c:pt>
                <c:pt idx="144">
                  <c:v>0</c:v>
                </c:pt>
                <c:pt idx="145">
                  <c:v>0</c:v>
                </c:pt>
                <c:pt idx="146">
                  <c:v>0</c:v>
                </c:pt>
                <c:pt idx="147">
                  <c:v>0</c:v>
                </c:pt>
                <c:pt idx="148">
                  <c:v>1</c:v>
                </c:pt>
                <c:pt idx="149">
                  <c:v>0</c:v>
                </c:pt>
                <c:pt idx="150">
                  <c:v>0</c:v>
                </c:pt>
                <c:pt idx="151">
                  <c:v>0</c:v>
                </c:pt>
                <c:pt idx="152">
                  <c:v>1</c:v>
                </c:pt>
                <c:pt idx="153">
                  <c:v>0</c:v>
                </c:pt>
                <c:pt idx="154">
                  <c:v>0</c:v>
                </c:pt>
                <c:pt idx="155">
                  <c:v>0</c:v>
                </c:pt>
                <c:pt idx="156">
                  <c:v>0</c:v>
                </c:pt>
                <c:pt idx="157">
                  <c:v>0</c:v>
                </c:pt>
                <c:pt idx="158">
                  <c:v>0</c:v>
                </c:pt>
                <c:pt idx="159">
                  <c:v>0</c:v>
                </c:pt>
                <c:pt idx="160">
                  <c:v>0</c:v>
                </c:pt>
                <c:pt idx="161">
                  <c:v>0</c:v>
                </c:pt>
              </c:numCache>
            </c:numRef>
          </c:val>
        </c:ser>
        <c:dLbls>
          <c:showLegendKey val="0"/>
          <c:showVal val="0"/>
          <c:showCatName val="0"/>
          <c:showSerName val="0"/>
          <c:showPercent val="0"/>
          <c:showBubbleSize val="0"/>
        </c:dLbls>
        <c:gapWidth val="219"/>
        <c:overlap val="-27"/>
        <c:axId val="363126464"/>
        <c:axId val="363130944"/>
      </c:barChart>
      <c:catAx>
        <c:axId val="363126464"/>
        <c:scaling>
          <c:orientation val="minMax"/>
        </c:scaling>
        <c:delete val="1"/>
        <c:axPos val="b"/>
        <c:numFmt formatCode="General" sourceLinked="1"/>
        <c:majorTickMark val="out"/>
        <c:minorTickMark val="none"/>
        <c:tickLblPos val="nextTo"/>
        <c:crossAx val="363130944"/>
        <c:crosses val="autoZero"/>
        <c:auto val="1"/>
        <c:lblAlgn val="ctr"/>
        <c:lblOffset val="100"/>
        <c:noMultiLvlLbl val="0"/>
      </c:catAx>
      <c:valAx>
        <c:axId val="363130944"/>
        <c:scaling>
          <c:orientation val="minMax"/>
        </c:scaling>
        <c:delete val="1"/>
        <c:axPos val="l"/>
        <c:numFmt formatCode="General" sourceLinked="1"/>
        <c:majorTickMark val="none"/>
        <c:minorTickMark val="none"/>
        <c:tickLblPos val="nextTo"/>
        <c:crossAx val="363126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672160312233954E-2"/>
          <c:y val="6.6997963683938427E-2"/>
          <c:w val="0.91665567937553205"/>
          <c:h val="0.87631145166042135"/>
        </c:manualLayout>
      </c:layout>
      <c:barChart>
        <c:barDir val="col"/>
        <c:grouping val="clustered"/>
        <c:varyColors val="0"/>
        <c:ser>
          <c:idx val="0"/>
          <c:order val="0"/>
          <c:spPr>
            <a:solidFill>
              <a:schemeClr val="accent1"/>
            </a:solidFill>
            <a:ln>
              <a:noFill/>
            </a:ln>
            <a:effectLst/>
          </c:spPr>
          <c:invertIfNegative val="0"/>
          <c:dPt>
            <c:idx val="5"/>
            <c:invertIfNegative val="0"/>
            <c:bubble3D val="0"/>
            <c:spPr>
              <a:solidFill>
                <a:schemeClr val="accent1"/>
              </a:solidFill>
              <a:ln w="38100">
                <a:solidFill>
                  <a:schemeClr val="accent1"/>
                </a:solidFill>
              </a:ln>
              <a:effectLst/>
            </c:spPr>
          </c:dPt>
          <c:dPt>
            <c:idx val="7"/>
            <c:invertIfNegative val="0"/>
            <c:bubble3D val="0"/>
            <c:spPr>
              <a:noFill/>
              <a:ln w="38100">
                <a:noFill/>
              </a:ln>
              <a:effectLst/>
            </c:spPr>
          </c:dPt>
          <c:dPt>
            <c:idx val="8"/>
            <c:invertIfNegative val="0"/>
            <c:bubble3D val="0"/>
            <c:spPr>
              <a:solidFill>
                <a:schemeClr val="accent1"/>
              </a:solidFill>
              <a:ln w="38100">
                <a:solidFill>
                  <a:schemeClr val="accent1"/>
                </a:solidFill>
              </a:ln>
              <a:effectLst/>
            </c:spPr>
          </c:dPt>
          <c:dPt>
            <c:idx val="14"/>
            <c:invertIfNegative val="0"/>
            <c:bubble3D val="0"/>
            <c:spPr>
              <a:solidFill>
                <a:schemeClr val="accent1"/>
              </a:solidFill>
              <a:ln w="38100">
                <a:solidFill>
                  <a:schemeClr val="accent1"/>
                </a:solidFill>
              </a:ln>
              <a:effectLst/>
            </c:spPr>
          </c:dPt>
          <c:dPt>
            <c:idx val="16"/>
            <c:invertIfNegative val="0"/>
            <c:bubble3D val="0"/>
            <c:spPr>
              <a:noFill/>
              <a:ln w="38100">
                <a:noFill/>
              </a:ln>
              <a:effectLst/>
            </c:spPr>
          </c:dPt>
          <c:dPt>
            <c:idx val="26"/>
            <c:invertIfNegative val="0"/>
            <c:bubble3D val="0"/>
            <c:spPr>
              <a:solidFill>
                <a:schemeClr val="accent1"/>
              </a:solidFill>
              <a:ln w="38100">
                <a:solidFill>
                  <a:schemeClr val="accent1"/>
                </a:solidFill>
              </a:ln>
              <a:effectLst/>
            </c:spPr>
          </c:dPt>
          <c:dPt>
            <c:idx val="36"/>
            <c:invertIfNegative val="0"/>
            <c:bubble3D val="0"/>
            <c:spPr>
              <a:noFill/>
              <a:ln w="38100">
                <a:noFill/>
              </a:ln>
              <a:effectLst/>
            </c:spPr>
          </c:dPt>
          <c:dPt>
            <c:idx val="48"/>
            <c:invertIfNegative val="0"/>
            <c:bubble3D val="0"/>
            <c:spPr>
              <a:solidFill>
                <a:schemeClr val="accent1"/>
              </a:solidFill>
              <a:ln w="38100">
                <a:solidFill>
                  <a:schemeClr val="accent1"/>
                </a:solidFill>
              </a:ln>
              <a:effectLst/>
            </c:spPr>
          </c:dPt>
          <c:dPt>
            <c:idx val="64"/>
            <c:invertIfNegative val="0"/>
            <c:bubble3D val="0"/>
            <c:spPr>
              <a:solidFill>
                <a:schemeClr val="accent1"/>
              </a:solidFill>
              <a:ln w="38100">
                <a:solidFill>
                  <a:schemeClr val="accent1"/>
                </a:solidFill>
              </a:ln>
              <a:effectLst/>
            </c:spPr>
          </c:dPt>
          <c:dPt>
            <c:idx val="68"/>
            <c:invertIfNegative val="0"/>
            <c:bubble3D val="0"/>
            <c:spPr>
              <a:noFill/>
              <a:ln w="38100">
                <a:noFill/>
              </a:ln>
              <a:effectLst/>
            </c:spPr>
          </c:dPt>
          <c:dPt>
            <c:idx val="74"/>
            <c:invertIfNegative val="0"/>
            <c:bubble3D val="0"/>
            <c:spPr>
              <a:solidFill>
                <a:schemeClr val="accent1"/>
              </a:solidFill>
              <a:ln w="38100">
                <a:solidFill>
                  <a:schemeClr val="accent1"/>
                </a:solidFill>
              </a:ln>
              <a:effectLst/>
            </c:spPr>
          </c:dPt>
          <c:dPt>
            <c:idx val="78"/>
            <c:invertIfNegative val="0"/>
            <c:bubble3D val="0"/>
            <c:spPr>
              <a:solidFill>
                <a:schemeClr val="accent1"/>
              </a:solidFill>
              <a:ln w="38100">
                <a:solidFill>
                  <a:schemeClr val="accent1"/>
                </a:solidFill>
              </a:ln>
              <a:effectLst/>
            </c:spPr>
          </c:dPt>
          <c:dPt>
            <c:idx val="112"/>
            <c:invertIfNegative val="0"/>
            <c:bubble3D val="0"/>
            <c:spPr>
              <a:noFill/>
              <a:ln w="38100">
                <a:noFill/>
              </a:ln>
              <a:effectLst/>
            </c:spPr>
          </c:dPt>
          <c:dPt>
            <c:idx val="136"/>
            <c:invertIfNegative val="0"/>
            <c:bubble3D val="0"/>
            <c:spPr>
              <a:noFill/>
              <a:ln w="38100">
                <a:noFill/>
              </a:ln>
              <a:effectLst/>
            </c:spPr>
          </c:dPt>
          <c:dPt>
            <c:idx val="148"/>
            <c:invertIfNegative val="0"/>
            <c:bubble3D val="0"/>
            <c:spPr>
              <a:noFill/>
              <a:ln w="38100">
                <a:noFill/>
              </a:ln>
              <a:effectLst/>
            </c:spPr>
          </c:dPt>
          <c:dPt>
            <c:idx val="152"/>
            <c:invertIfNegative val="0"/>
            <c:bubble3D val="0"/>
            <c:spPr>
              <a:noFill/>
              <a:ln w="38100">
                <a:noFill/>
              </a:ln>
              <a:effectLst/>
            </c:spPr>
          </c:dPt>
          <c:cat>
            <c:numRef>
              <c:f>Sheet1!$A$21:$A$182</c:f>
              <c:numCache>
                <c:formatCode>General</c:formatCode>
                <c:ptCount val="162"/>
                <c:pt idx="0">
                  <c:v>100</c:v>
                </c:pt>
                <c:pt idx="1">
                  <c:v>105</c:v>
                </c:pt>
                <c:pt idx="2">
                  <c:v>110</c:v>
                </c:pt>
                <c:pt idx="3">
                  <c:v>115</c:v>
                </c:pt>
                <c:pt idx="4">
                  <c:v>120</c:v>
                </c:pt>
                <c:pt idx="5">
                  <c:v>125</c:v>
                </c:pt>
                <c:pt idx="6">
                  <c:v>130</c:v>
                </c:pt>
                <c:pt idx="7">
                  <c:v>134</c:v>
                </c:pt>
                <c:pt idx="8">
                  <c:v>135</c:v>
                </c:pt>
                <c:pt idx="9">
                  <c:v>140</c:v>
                </c:pt>
                <c:pt idx="10">
                  <c:v>145</c:v>
                </c:pt>
                <c:pt idx="11">
                  <c:v>150</c:v>
                </c:pt>
                <c:pt idx="12">
                  <c:v>155</c:v>
                </c:pt>
                <c:pt idx="13">
                  <c:v>160</c:v>
                </c:pt>
                <c:pt idx="14">
                  <c:v>165</c:v>
                </c:pt>
                <c:pt idx="15">
                  <c:v>170</c:v>
                </c:pt>
                <c:pt idx="16">
                  <c:v>175</c:v>
                </c:pt>
                <c:pt idx="17">
                  <c:v>180</c:v>
                </c:pt>
                <c:pt idx="18">
                  <c:v>185</c:v>
                </c:pt>
                <c:pt idx="19">
                  <c:v>190</c:v>
                </c:pt>
                <c:pt idx="20">
                  <c:v>195</c:v>
                </c:pt>
                <c:pt idx="21">
                  <c:v>200</c:v>
                </c:pt>
                <c:pt idx="22">
                  <c:v>205</c:v>
                </c:pt>
                <c:pt idx="23">
                  <c:v>210</c:v>
                </c:pt>
                <c:pt idx="24">
                  <c:v>215</c:v>
                </c:pt>
                <c:pt idx="25">
                  <c:v>220</c:v>
                </c:pt>
                <c:pt idx="26">
                  <c:v>225</c:v>
                </c:pt>
                <c:pt idx="27">
                  <c:v>230</c:v>
                </c:pt>
                <c:pt idx="28">
                  <c:v>235</c:v>
                </c:pt>
                <c:pt idx="29">
                  <c:v>240</c:v>
                </c:pt>
                <c:pt idx="30">
                  <c:v>245</c:v>
                </c:pt>
                <c:pt idx="31">
                  <c:v>250</c:v>
                </c:pt>
                <c:pt idx="32">
                  <c:v>255</c:v>
                </c:pt>
                <c:pt idx="33">
                  <c:v>260</c:v>
                </c:pt>
                <c:pt idx="34">
                  <c:v>265</c:v>
                </c:pt>
                <c:pt idx="35">
                  <c:v>270</c:v>
                </c:pt>
                <c:pt idx="36">
                  <c:v>275</c:v>
                </c:pt>
                <c:pt idx="37">
                  <c:v>280</c:v>
                </c:pt>
                <c:pt idx="38">
                  <c:v>285</c:v>
                </c:pt>
                <c:pt idx="39">
                  <c:v>290</c:v>
                </c:pt>
                <c:pt idx="40">
                  <c:v>295</c:v>
                </c:pt>
                <c:pt idx="41">
                  <c:v>300</c:v>
                </c:pt>
                <c:pt idx="42">
                  <c:v>305</c:v>
                </c:pt>
                <c:pt idx="43">
                  <c:v>310</c:v>
                </c:pt>
                <c:pt idx="44">
                  <c:v>315</c:v>
                </c:pt>
                <c:pt idx="45">
                  <c:v>320</c:v>
                </c:pt>
                <c:pt idx="46">
                  <c:v>325</c:v>
                </c:pt>
                <c:pt idx="47">
                  <c:v>330</c:v>
                </c:pt>
                <c:pt idx="48">
                  <c:v>335</c:v>
                </c:pt>
                <c:pt idx="49">
                  <c:v>340</c:v>
                </c:pt>
                <c:pt idx="50">
                  <c:v>345</c:v>
                </c:pt>
                <c:pt idx="51">
                  <c:v>350</c:v>
                </c:pt>
                <c:pt idx="52">
                  <c:v>355</c:v>
                </c:pt>
                <c:pt idx="53">
                  <c:v>360</c:v>
                </c:pt>
                <c:pt idx="54">
                  <c:v>365</c:v>
                </c:pt>
                <c:pt idx="55">
                  <c:v>370</c:v>
                </c:pt>
                <c:pt idx="56">
                  <c:v>375</c:v>
                </c:pt>
                <c:pt idx="57">
                  <c:v>380</c:v>
                </c:pt>
                <c:pt idx="58">
                  <c:v>385</c:v>
                </c:pt>
                <c:pt idx="59">
                  <c:v>390</c:v>
                </c:pt>
                <c:pt idx="60">
                  <c:v>395</c:v>
                </c:pt>
                <c:pt idx="61">
                  <c:v>400</c:v>
                </c:pt>
                <c:pt idx="62">
                  <c:v>405</c:v>
                </c:pt>
                <c:pt idx="63">
                  <c:v>410</c:v>
                </c:pt>
                <c:pt idx="64">
                  <c:v>415</c:v>
                </c:pt>
                <c:pt idx="65">
                  <c:v>420</c:v>
                </c:pt>
                <c:pt idx="66">
                  <c:v>425</c:v>
                </c:pt>
                <c:pt idx="67">
                  <c:v>430</c:v>
                </c:pt>
                <c:pt idx="68">
                  <c:v>435</c:v>
                </c:pt>
                <c:pt idx="69">
                  <c:v>440</c:v>
                </c:pt>
                <c:pt idx="70">
                  <c:v>445</c:v>
                </c:pt>
                <c:pt idx="71">
                  <c:v>450</c:v>
                </c:pt>
                <c:pt idx="72">
                  <c:v>455</c:v>
                </c:pt>
                <c:pt idx="73">
                  <c:v>460</c:v>
                </c:pt>
                <c:pt idx="74">
                  <c:v>465</c:v>
                </c:pt>
                <c:pt idx="75">
                  <c:v>470</c:v>
                </c:pt>
                <c:pt idx="76">
                  <c:v>475</c:v>
                </c:pt>
                <c:pt idx="77">
                  <c:v>480</c:v>
                </c:pt>
                <c:pt idx="78">
                  <c:v>485</c:v>
                </c:pt>
                <c:pt idx="79">
                  <c:v>490</c:v>
                </c:pt>
                <c:pt idx="80">
                  <c:v>495</c:v>
                </c:pt>
                <c:pt idx="81">
                  <c:v>500</c:v>
                </c:pt>
                <c:pt idx="82">
                  <c:v>505</c:v>
                </c:pt>
                <c:pt idx="83">
                  <c:v>510</c:v>
                </c:pt>
                <c:pt idx="84">
                  <c:v>515</c:v>
                </c:pt>
                <c:pt idx="85">
                  <c:v>520</c:v>
                </c:pt>
                <c:pt idx="86">
                  <c:v>525</c:v>
                </c:pt>
                <c:pt idx="87">
                  <c:v>530</c:v>
                </c:pt>
                <c:pt idx="88">
                  <c:v>535</c:v>
                </c:pt>
                <c:pt idx="89">
                  <c:v>540</c:v>
                </c:pt>
                <c:pt idx="90">
                  <c:v>545</c:v>
                </c:pt>
                <c:pt idx="91">
                  <c:v>550</c:v>
                </c:pt>
                <c:pt idx="92">
                  <c:v>555</c:v>
                </c:pt>
                <c:pt idx="93">
                  <c:v>560</c:v>
                </c:pt>
                <c:pt idx="94">
                  <c:v>565</c:v>
                </c:pt>
                <c:pt idx="95">
                  <c:v>570</c:v>
                </c:pt>
                <c:pt idx="96">
                  <c:v>575</c:v>
                </c:pt>
                <c:pt idx="97">
                  <c:v>580</c:v>
                </c:pt>
                <c:pt idx="98">
                  <c:v>585</c:v>
                </c:pt>
                <c:pt idx="99">
                  <c:v>590</c:v>
                </c:pt>
                <c:pt idx="100">
                  <c:v>595</c:v>
                </c:pt>
                <c:pt idx="101">
                  <c:v>600</c:v>
                </c:pt>
                <c:pt idx="102">
                  <c:v>605</c:v>
                </c:pt>
                <c:pt idx="103">
                  <c:v>610</c:v>
                </c:pt>
                <c:pt idx="104">
                  <c:v>615</c:v>
                </c:pt>
                <c:pt idx="105">
                  <c:v>620</c:v>
                </c:pt>
                <c:pt idx="106">
                  <c:v>625</c:v>
                </c:pt>
                <c:pt idx="107">
                  <c:v>630</c:v>
                </c:pt>
                <c:pt idx="108">
                  <c:v>635</c:v>
                </c:pt>
                <c:pt idx="109">
                  <c:v>640</c:v>
                </c:pt>
                <c:pt idx="110">
                  <c:v>645</c:v>
                </c:pt>
                <c:pt idx="111">
                  <c:v>650</c:v>
                </c:pt>
                <c:pt idx="112">
                  <c:v>655</c:v>
                </c:pt>
                <c:pt idx="113">
                  <c:v>660</c:v>
                </c:pt>
                <c:pt idx="114">
                  <c:v>665</c:v>
                </c:pt>
                <c:pt idx="115">
                  <c:v>670</c:v>
                </c:pt>
                <c:pt idx="116">
                  <c:v>675</c:v>
                </c:pt>
                <c:pt idx="117">
                  <c:v>680</c:v>
                </c:pt>
                <c:pt idx="118">
                  <c:v>685</c:v>
                </c:pt>
                <c:pt idx="119">
                  <c:v>690</c:v>
                </c:pt>
                <c:pt idx="120">
                  <c:v>695</c:v>
                </c:pt>
                <c:pt idx="121">
                  <c:v>700</c:v>
                </c:pt>
                <c:pt idx="122">
                  <c:v>705</c:v>
                </c:pt>
                <c:pt idx="123">
                  <c:v>710</c:v>
                </c:pt>
                <c:pt idx="124">
                  <c:v>715</c:v>
                </c:pt>
                <c:pt idx="125">
                  <c:v>720</c:v>
                </c:pt>
                <c:pt idx="126">
                  <c:v>725</c:v>
                </c:pt>
                <c:pt idx="127">
                  <c:v>730</c:v>
                </c:pt>
                <c:pt idx="128">
                  <c:v>735</c:v>
                </c:pt>
                <c:pt idx="129">
                  <c:v>740</c:v>
                </c:pt>
                <c:pt idx="130">
                  <c:v>745</c:v>
                </c:pt>
                <c:pt idx="131">
                  <c:v>750</c:v>
                </c:pt>
                <c:pt idx="132">
                  <c:v>755</c:v>
                </c:pt>
                <c:pt idx="133">
                  <c:v>760</c:v>
                </c:pt>
                <c:pt idx="134">
                  <c:v>765</c:v>
                </c:pt>
                <c:pt idx="135">
                  <c:v>770</c:v>
                </c:pt>
                <c:pt idx="136">
                  <c:v>775</c:v>
                </c:pt>
                <c:pt idx="137">
                  <c:v>780</c:v>
                </c:pt>
                <c:pt idx="138">
                  <c:v>785</c:v>
                </c:pt>
                <c:pt idx="139">
                  <c:v>790</c:v>
                </c:pt>
                <c:pt idx="140">
                  <c:v>795</c:v>
                </c:pt>
                <c:pt idx="141">
                  <c:v>800</c:v>
                </c:pt>
                <c:pt idx="142">
                  <c:v>805</c:v>
                </c:pt>
                <c:pt idx="143">
                  <c:v>810</c:v>
                </c:pt>
                <c:pt idx="144">
                  <c:v>815</c:v>
                </c:pt>
                <c:pt idx="145">
                  <c:v>820</c:v>
                </c:pt>
                <c:pt idx="146">
                  <c:v>825</c:v>
                </c:pt>
                <c:pt idx="147">
                  <c:v>830</c:v>
                </c:pt>
                <c:pt idx="148">
                  <c:v>835</c:v>
                </c:pt>
                <c:pt idx="149">
                  <c:v>840</c:v>
                </c:pt>
                <c:pt idx="150">
                  <c:v>845</c:v>
                </c:pt>
                <c:pt idx="151">
                  <c:v>850</c:v>
                </c:pt>
                <c:pt idx="152">
                  <c:v>855</c:v>
                </c:pt>
                <c:pt idx="153">
                  <c:v>860</c:v>
                </c:pt>
                <c:pt idx="154">
                  <c:v>865</c:v>
                </c:pt>
                <c:pt idx="155">
                  <c:v>870</c:v>
                </c:pt>
                <c:pt idx="156">
                  <c:v>875</c:v>
                </c:pt>
                <c:pt idx="157">
                  <c:v>880</c:v>
                </c:pt>
                <c:pt idx="158">
                  <c:v>885</c:v>
                </c:pt>
                <c:pt idx="159">
                  <c:v>890</c:v>
                </c:pt>
                <c:pt idx="160">
                  <c:v>895</c:v>
                </c:pt>
                <c:pt idx="161">
                  <c:v>900</c:v>
                </c:pt>
              </c:numCache>
            </c:numRef>
          </c:cat>
          <c:val>
            <c:numRef>
              <c:f>Sheet1!$B$21:$B$182</c:f>
              <c:numCache>
                <c:formatCode>General</c:formatCode>
                <c:ptCount val="162"/>
                <c:pt idx="0">
                  <c:v>0</c:v>
                </c:pt>
                <c:pt idx="1">
                  <c:v>0</c:v>
                </c:pt>
                <c:pt idx="2">
                  <c:v>0</c:v>
                </c:pt>
                <c:pt idx="3">
                  <c:v>0</c:v>
                </c:pt>
                <c:pt idx="4">
                  <c:v>0</c:v>
                </c:pt>
                <c:pt idx="5">
                  <c:v>1</c:v>
                </c:pt>
                <c:pt idx="6">
                  <c:v>0</c:v>
                </c:pt>
                <c:pt idx="7">
                  <c:v>1</c:v>
                </c:pt>
                <c:pt idx="8">
                  <c:v>1</c:v>
                </c:pt>
                <c:pt idx="9">
                  <c:v>0</c:v>
                </c:pt>
                <c:pt idx="10">
                  <c:v>0</c:v>
                </c:pt>
                <c:pt idx="11">
                  <c:v>0</c:v>
                </c:pt>
                <c:pt idx="12">
                  <c:v>0</c:v>
                </c:pt>
                <c:pt idx="13">
                  <c:v>0</c:v>
                </c:pt>
                <c:pt idx="14">
                  <c:v>1</c:v>
                </c:pt>
                <c:pt idx="15">
                  <c:v>0</c:v>
                </c:pt>
                <c:pt idx="16">
                  <c:v>1</c:v>
                </c:pt>
                <c:pt idx="17">
                  <c:v>0</c:v>
                </c:pt>
                <c:pt idx="18">
                  <c:v>0</c:v>
                </c:pt>
                <c:pt idx="19">
                  <c:v>0</c:v>
                </c:pt>
                <c:pt idx="20">
                  <c:v>0</c:v>
                </c:pt>
                <c:pt idx="21">
                  <c:v>0</c:v>
                </c:pt>
                <c:pt idx="22">
                  <c:v>0</c:v>
                </c:pt>
                <c:pt idx="23">
                  <c:v>0</c:v>
                </c:pt>
                <c:pt idx="24">
                  <c:v>0</c:v>
                </c:pt>
                <c:pt idx="25">
                  <c:v>0</c:v>
                </c:pt>
                <c:pt idx="26">
                  <c:v>1</c:v>
                </c:pt>
                <c:pt idx="27">
                  <c:v>0</c:v>
                </c:pt>
                <c:pt idx="28">
                  <c:v>0</c:v>
                </c:pt>
                <c:pt idx="29">
                  <c:v>0</c:v>
                </c:pt>
                <c:pt idx="30">
                  <c:v>0</c:v>
                </c:pt>
                <c:pt idx="31">
                  <c:v>0</c:v>
                </c:pt>
                <c:pt idx="32">
                  <c:v>0</c:v>
                </c:pt>
                <c:pt idx="33">
                  <c:v>0</c:v>
                </c:pt>
                <c:pt idx="34">
                  <c:v>0</c:v>
                </c:pt>
                <c:pt idx="35">
                  <c:v>0</c:v>
                </c:pt>
                <c:pt idx="36">
                  <c:v>1</c:v>
                </c:pt>
                <c:pt idx="37">
                  <c:v>0</c:v>
                </c:pt>
                <c:pt idx="38">
                  <c:v>0</c:v>
                </c:pt>
                <c:pt idx="39">
                  <c:v>0</c:v>
                </c:pt>
                <c:pt idx="40">
                  <c:v>0</c:v>
                </c:pt>
                <c:pt idx="41">
                  <c:v>0</c:v>
                </c:pt>
                <c:pt idx="42">
                  <c:v>0</c:v>
                </c:pt>
                <c:pt idx="43">
                  <c:v>0</c:v>
                </c:pt>
                <c:pt idx="44">
                  <c:v>0</c:v>
                </c:pt>
                <c:pt idx="45">
                  <c:v>0</c:v>
                </c:pt>
                <c:pt idx="46">
                  <c:v>0</c:v>
                </c:pt>
                <c:pt idx="47">
                  <c:v>0</c:v>
                </c:pt>
                <c:pt idx="48">
                  <c:v>1</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1</c:v>
                </c:pt>
                <c:pt idx="65">
                  <c:v>0</c:v>
                </c:pt>
                <c:pt idx="66">
                  <c:v>0</c:v>
                </c:pt>
                <c:pt idx="67">
                  <c:v>0</c:v>
                </c:pt>
                <c:pt idx="68">
                  <c:v>1</c:v>
                </c:pt>
                <c:pt idx="69">
                  <c:v>0</c:v>
                </c:pt>
                <c:pt idx="70">
                  <c:v>0</c:v>
                </c:pt>
                <c:pt idx="71">
                  <c:v>0</c:v>
                </c:pt>
                <c:pt idx="72">
                  <c:v>0</c:v>
                </c:pt>
                <c:pt idx="73">
                  <c:v>0</c:v>
                </c:pt>
                <c:pt idx="74">
                  <c:v>1</c:v>
                </c:pt>
                <c:pt idx="75">
                  <c:v>0</c:v>
                </c:pt>
                <c:pt idx="76">
                  <c:v>0</c:v>
                </c:pt>
                <c:pt idx="77">
                  <c:v>0</c:v>
                </c:pt>
                <c:pt idx="78">
                  <c:v>1</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1</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1</c:v>
                </c:pt>
                <c:pt idx="137">
                  <c:v>0</c:v>
                </c:pt>
                <c:pt idx="138">
                  <c:v>0</c:v>
                </c:pt>
                <c:pt idx="139">
                  <c:v>0</c:v>
                </c:pt>
                <c:pt idx="140">
                  <c:v>0</c:v>
                </c:pt>
                <c:pt idx="141">
                  <c:v>0</c:v>
                </c:pt>
                <c:pt idx="142">
                  <c:v>0</c:v>
                </c:pt>
                <c:pt idx="143">
                  <c:v>0</c:v>
                </c:pt>
                <c:pt idx="144">
                  <c:v>0</c:v>
                </c:pt>
                <c:pt idx="145">
                  <c:v>0</c:v>
                </c:pt>
                <c:pt idx="146">
                  <c:v>0</c:v>
                </c:pt>
                <c:pt idx="147">
                  <c:v>0</c:v>
                </c:pt>
                <c:pt idx="148">
                  <c:v>1</c:v>
                </c:pt>
                <c:pt idx="149">
                  <c:v>0</c:v>
                </c:pt>
                <c:pt idx="150">
                  <c:v>0</c:v>
                </c:pt>
                <c:pt idx="151">
                  <c:v>0</c:v>
                </c:pt>
                <c:pt idx="152">
                  <c:v>1</c:v>
                </c:pt>
                <c:pt idx="153">
                  <c:v>0</c:v>
                </c:pt>
                <c:pt idx="154">
                  <c:v>0</c:v>
                </c:pt>
                <c:pt idx="155">
                  <c:v>0</c:v>
                </c:pt>
                <c:pt idx="156">
                  <c:v>0</c:v>
                </c:pt>
                <c:pt idx="157">
                  <c:v>0</c:v>
                </c:pt>
                <c:pt idx="158">
                  <c:v>0</c:v>
                </c:pt>
                <c:pt idx="159">
                  <c:v>0</c:v>
                </c:pt>
                <c:pt idx="160">
                  <c:v>0</c:v>
                </c:pt>
                <c:pt idx="161">
                  <c:v>0</c:v>
                </c:pt>
              </c:numCache>
            </c:numRef>
          </c:val>
        </c:ser>
        <c:dLbls>
          <c:showLegendKey val="0"/>
          <c:showVal val="0"/>
          <c:showCatName val="0"/>
          <c:showSerName val="0"/>
          <c:showPercent val="0"/>
          <c:showBubbleSize val="0"/>
        </c:dLbls>
        <c:gapWidth val="219"/>
        <c:overlap val="-27"/>
        <c:axId val="360622472"/>
        <c:axId val="360622864"/>
      </c:barChart>
      <c:catAx>
        <c:axId val="360622472"/>
        <c:scaling>
          <c:orientation val="minMax"/>
        </c:scaling>
        <c:delete val="1"/>
        <c:axPos val="b"/>
        <c:numFmt formatCode="General" sourceLinked="1"/>
        <c:majorTickMark val="out"/>
        <c:minorTickMark val="none"/>
        <c:tickLblPos val="nextTo"/>
        <c:crossAx val="360622864"/>
        <c:crosses val="autoZero"/>
        <c:auto val="1"/>
        <c:lblAlgn val="ctr"/>
        <c:lblOffset val="100"/>
        <c:noMultiLvlLbl val="0"/>
      </c:catAx>
      <c:valAx>
        <c:axId val="360622864"/>
        <c:scaling>
          <c:orientation val="minMax"/>
        </c:scaling>
        <c:delete val="1"/>
        <c:axPos val="l"/>
        <c:numFmt formatCode="General" sourceLinked="1"/>
        <c:majorTickMark val="none"/>
        <c:minorTickMark val="none"/>
        <c:tickLblPos val="nextTo"/>
        <c:crossAx val="360622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C483069-D75C-4D08-BAE5-76C85E80EBA0}" type="datetimeFigureOut">
              <a:rPr kumimoji="1" lang="ja-JP" altLang="en-US" smtClean="0"/>
              <a:t>2016/12/27</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07575F6-77FA-496D-B936-89B7D7E23238}" type="slidenum">
              <a:rPr kumimoji="1" lang="ja-JP" altLang="en-US" smtClean="0"/>
              <a:t>‹#›</a:t>
            </a:fld>
            <a:endParaRPr kumimoji="1" lang="ja-JP" altLang="en-US"/>
          </a:p>
        </p:txBody>
      </p:sp>
    </p:spTree>
    <p:extLst>
      <p:ext uri="{BB962C8B-B14F-4D97-AF65-F5344CB8AC3E}">
        <p14:creationId xmlns:p14="http://schemas.microsoft.com/office/powerpoint/2010/main" val="68768136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大阪府立大学の高橋です。大阪府大での</a:t>
            </a:r>
            <a:r>
              <a:rPr kumimoji="1" lang="en-US" altLang="ja-JP" dirty="0" smtClean="0"/>
              <a:t>3.8m</a:t>
            </a:r>
            <a:r>
              <a:rPr kumimoji="1" lang="ja-JP" altLang="en-US" dirty="0" smtClean="0"/>
              <a:t>望遠鏡を用いた</a:t>
            </a:r>
            <a:r>
              <a:rPr kumimoji="1" lang="en-US" altLang="ja-JP" dirty="0" smtClean="0"/>
              <a:t>VLBI</a:t>
            </a:r>
            <a:r>
              <a:rPr kumimoji="1" lang="ja-JP" altLang="en-US" dirty="0" smtClean="0"/>
              <a:t>観測についてお話させていただきます。</a:t>
            </a:r>
            <a:endParaRPr kumimoji="1" lang="ja-JP" altLang="en-US" dirty="0"/>
          </a:p>
        </p:txBody>
      </p:sp>
      <p:sp>
        <p:nvSpPr>
          <p:cNvPr id="4" name="スライド番号プレースホルダー 3"/>
          <p:cNvSpPr>
            <a:spLocks noGrp="1"/>
          </p:cNvSpPr>
          <p:nvPr>
            <p:ph type="sldNum" sz="quarter" idx="10"/>
          </p:nvPr>
        </p:nvSpPr>
        <p:spPr/>
        <p:txBody>
          <a:bodyPr/>
          <a:lstStyle/>
          <a:p>
            <a:fld id="{3BA4E987-1B09-4173-AA95-80689378F0FC}" type="slidenum">
              <a:rPr kumimoji="1" lang="ja-JP" altLang="en-US" smtClean="0"/>
              <a:t>1</a:t>
            </a:fld>
            <a:endParaRPr kumimoji="1" lang="ja-JP" altLang="en-US"/>
          </a:p>
        </p:txBody>
      </p:sp>
    </p:spTree>
    <p:extLst>
      <p:ext uri="{BB962C8B-B14F-4D97-AF65-F5344CB8AC3E}">
        <p14:creationId xmlns:p14="http://schemas.microsoft.com/office/powerpoint/2010/main" val="2368849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まず、我々は、日立</a:t>
            </a:r>
            <a:r>
              <a:rPr kumimoji="1" lang="en-US" altLang="ja-JP" dirty="0" smtClean="0"/>
              <a:t>32m</a:t>
            </a:r>
            <a:r>
              <a:rPr kumimoji="1" lang="ja-JP" altLang="en-US" dirty="0" smtClean="0"/>
              <a:t>望遠鏡及び高萩</a:t>
            </a:r>
            <a:r>
              <a:rPr kumimoji="1" lang="en-US" altLang="ja-JP" dirty="0" smtClean="0"/>
              <a:t>32m</a:t>
            </a:r>
            <a:r>
              <a:rPr kumimoji="1" lang="ja-JP" altLang="en-US" dirty="0" smtClean="0"/>
              <a:t>望遠鏡と、フリンジ初検出を目指し</a:t>
            </a:r>
            <a:r>
              <a:rPr kumimoji="1" lang="en-US" altLang="ja-JP" dirty="0" smtClean="0"/>
              <a:t>VLBI</a:t>
            </a:r>
            <a:r>
              <a:rPr kumimoji="1" lang="ja-JP" altLang="en-US" dirty="0" smtClean="0"/>
              <a:t>観測実験を行ってまいりました。</a:t>
            </a:r>
            <a:endParaRPr kumimoji="1" lang="ja-JP" altLang="en-US" dirty="0"/>
          </a:p>
        </p:txBody>
      </p:sp>
      <p:sp>
        <p:nvSpPr>
          <p:cNvPr id="4" name="スライド番号プレースホルダー 3"/>
          <p:cNvSpPr>
            <a:spLocks noGrp="1"/>
          </p:cNvSpPr>
          <p:nvPr>
            <p:ph type="sldNum" sz="quarter" idx="10"/>
          </p:nvPr>
        </p:nvSpPr>
        <p:spPr/>
        <p:txBody>
          <a:bodyPr/>
          <a:lstStyle/>
          <a:p>
            <a:fld id="{CAC4ABA7-5680-46B4-96A0-2D92ABA81A80}" type="slidenum">
              <a:rPr kumimoji="1" lang="ja-JP" altLang="en-US" smtClean="0"/>
              <a:t>10</a:t>
            </a:fld>
            <a:endParaRPr kumimoji="1" lang="ja-JP" altLang="en-US"/>
          </a:p>
        </p:txBody>
      </p:sp>
    </p:spTree>
    <p:extLst>
      <p:ext uri="{BB962C8B-B14F-4D97-AF65-F5344CB8AC3E}">
        <p14:creationId xmlns:p14="http://schemas.microsoft.com/office/powerpoint/2010/main" val="2416481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第一回目は</a:t>
            </a:r>
            <a:r>
              <a:rPr kumimoji="1" lang="en-US" altLang="ja-JP" dirty="0" smtClean="0"/>
              <a:t>2015</a:t>
            </a:r>
            <a:r>
              <a:rPr kumimoji="1" lang="ja-JP" altLang="en-US" dirty="0" smtClean="0"/>
              <a:t>年</a:t>
            </a:r>
            <a:r>
              <a:rPr kumimoji="1" lang="en-US" altLang="ja-JP" dirty="0" smtClean="0"/>
              <a:t>9</a:t>
            </a:r>
            <a:r>
              <a:rPr kumimoji="1" lang="ja-JP" altLang="en-US" dirty="0" smtClean="0"/>
              <a:t>月で、二回目は今年の</a:t>
            </a:r>
            <a:r>
              <a:rPr kumimoji="1" lang="en-US" altLang="ja-JP" dirty="0" smtClean="0"/>
              <a:t>7</a:t>
            </a:r>
            <a:r>
              <a:rPr kumimoji="1" lang="ja-JP" altLang="en-US" dirty="0" smtClean="0"/>
              <a:t>月、三回目は今年の</a:t>
            </a:r>
            <a:r>
              <a:rPr kumimoji="1" lang="en-US" altLang="ja-JP" dirty="0" smtClean="0"/>
              <a:t>10</a:t>
            </a:r>
            <a:r>
              <a:rPr kumimoji="1" lang="ja-JP" altLang="en-US" dirty="0" smtClean="0"/>
              <a:t>月で、計</a:t>
            </a:r>
            <a:r>
              <a:rPr kumimoji="1" lang="en-US" altLang="ja-JP" dirty="0" smtClean="0"/>
              <a:t>3</a:t>
            </a:r>
            <a:r>
              <a:rPr kumimoji="1" lang="ja-JP" altLang="en-US" dirty="0" smtClean="0"/>
              <a:t>回行いました。相手望遠鏡は日立</a:t>
            </a:r>
            <a:r>
              <a:rPr kumimoji="1" lang="en-US" altLang="ja-JP" dirty="0" smtClean="0"/>
              <a:t>32m</a:t>
            </a:r>
            <a:r>
              <a:rPr kumimoji="1" lang="ja-JP" altLang="en-US" dirty="0" smtClean="0"/>
              <a:t>電波望遠鏡で、三回目のみ高萩</a:t>
            </a:r>
            <a:r>
              <a:rPr kumimoji="1" lang="en-US" altLang="ja-JP" dirty="0" smtClean="0"/>
              <a:t>32m</a:t>
            </a:r>
            <a:r>
              <a:rPr kumimoji="1" lang="ja-JP" altLang="en-US" dirty="0" smtClean="0"/>
              <a:t>電波望遠鏡も観測に参加していただきました。観測周波数は、</a:t>
            </a:r>
            <a:r>
              <a:rPr kumimoji="1" lang="en-US" altLang="ja-JP" dirty="0" smtClean="0"/>
              <a:t>X</a:t>
            </a:r>
            <a:r>
              <a:rPr kumimoji="1" lang="ja-JP" altLang="en-US" dirty="0" smtClean="0"/>
              <a:t>バンドのこの周波数で、帯域幅を</a:t>
            </a:r>
            <a:r>
              <a:rPr kumimoji="1" lang="en-US" altLang="ja-JP" dirty="0" smtClean="0"/>
              <a:t>32MHz</a:t>
            </a:r>
            <a:r>
              <a:rPr kumimoji="1" lang="ja-JP" altLang="en-US" dirty="0" smtClean="0"/>
              <a:t>と設定し、これを</a:t>
            </a:r>
            <a:r>
              <a:rPr kumimoji="1" lang="en-US" altLang="ja-JP" dirty="0" smtClean="0"/>
              <a:t>1ch</a:t>
            </a:r>
            <a:r>
              <a:rPr kumimoji="1" lang="ja-JP" altLang="en-US" dirty="0" smtClean="0"/>
              <a:t>分取得しました。観測天体には</a:t>
            </a:r>
            <a:r>
              <a:rPr kumimoji="1" lang="en-US" altLang="ja-JP" dirty="0" smtClean="0"/>
              <a:t>3C273b</a:t>
            </a:r>
            <a:r>
              <a:rPr kumimoji="1" lang="ja-JP" altLang="en-US" dirty="0" smtClean="0"/>
              <a:t>を用いました。サンプラーは</a:t>
            </a:r>
            <a:r>
              <a:rPr kumimoji="1" lang="en-US" altLang="ja-JP" dirty="0" smtClean="0"/>
              <a:t>K5</a:t>
            </a:r>
            <a:r>
              <a:rPr kumimoji="1" lang="ja-JP" altLang="en-US" dirty="0" smtClean="0"/>
              <a:t>を用い、</a:t>
            </a:r>
            <a:r>
              <a:rPr kumimoji="1" lang="en-US" altLang="ja-JP" dirty="0" smtClean="0"/>
              <a:t>2bit sampling</a:t>
            </a:r>
            <a:r>
              <a:rPr kumimoji="1" lang="ja-JP" altLang="en-US" dirty="0" smtClean="0"/>
              <a:t>を行いフリンジ検出を目指しました。基準信号系については、</a:t>
            </a:r>
            <a:r>
              <a:rPr kumimoji="1" lang="en-US" altLang="ja-JP" dirty="0" smtClean="0"/>
              <a:t>1</a:t>
            </a:r>
            <a:r>
              <a:rPr kumimoji="1" lang="ja-JP" altLang="en-US" dirty="0" smtClean="0"/>
              <a:t>回目のみ</a:t>
            </a:r>
            <a:r>
              <a:rPr kumimoji="1" lang="en-US" altLang="ja-JP" dirty="0" smtClean="0"/>
              <a:t>OCXO</a:t>
            </a:r>
            <a:r>
              <a:rPr kumimoji="1" lang="ja-JP" altLang="en-US" dirty="0" smtClean="0"/>
              <a:t>を使い、その後今年の</a:t>
            </a:r>
            <a:r>
              <a:rPr kumimoji="1" lang="en-US" altLang="ja-JP" dirty="0" smtClean="0"/>
              <a:t>4</a:t>
            </a:r>
            <a:r>
              <a:rPr kumimoji="1" lang="ja-JP" altLang="en-US" dirty="0" smtClean="0"/>
              <a:t>月に水素メーザーを北海道大学から移設したため、</a:t>
            </a:r>
            <a:r>
              <a:rPr kumimoji="1" lang="en-US" altLang="ja-JP" dirty="0" smtClean="0"/>
              <a:t>2</a:t>
            </a:r>
            <a:r>
              <a:rPr kumimoji="1" lang="ja-JP" altLang="en-US" dirty="0" smtClean="0"/>
              <a:t>回目からは水素メーザーを用いました。</a:t>
            </a:r>
            <a:endParaRPr kumimoji="1" lang="ja-JP" altLang="en-US" dirty="0"/>
          </a:p>
        </p:txBody>
      </p:sp>
      <p:sp>
        <p:nvSpPr>
          <p:cNvPr id="4" name="スライド番号プレースホルダー 3"/>
          <p:cNvSpPr>
            <a:spLocks noGrp="1"/>
          </p:cNvSpPr>
          <p:nvPr>
            <p:ph type="sldNum" sz="quarter" idx="10"/>
          </p:nvPr>
        </p:nvSpPr>
        <p:spPr/>
        <p:txBody>
          <a:bodyPr/>
          <a:lstStyle/>
          <a:p>
            <a:fld id="{CAC4ABA7-5680-46B4-96A0-2D92ABA81A80}" type="slidenum">
              <a:rPr kumimoji="1" lang="ja-JP" altLang="en-US" smtClean="0"/>
              <a:t>11</a:t>
            </a:fld>
            <a:endParaRPr kumimoji="1" lang="ja-JP" altLang="en-US"/>
          </a:p>
        </p:txBody>
      </p:sp>
    </p:spTree>
    <p:extLst>
      <p:ext uri="{BB962C8B-B14F-4D97-AF65-F5344CB8AC3E}">
        <p14:creationId xmlns:p14="http://schemas.microsoft.com/office/powerpoint/2010/main" val="897360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こちらが観測</a:t>
            </a:r>
            <a:r>
              <a:rPr kumimoji="1" lang="en-US" altLang="ja-JP" dirty="0" smtClean="0"/>
              <a:t>1</a:t>
            </a:r>
            <a:r>
              <a:rPr kumimoji="1" lang="ja-JP" altLang="en-US" dirty="0" smtClean="0"/>
              <a:t>回目のバックエンド系のブロックダイアです。</a:t>
            </a:r>
            <a:r>
              <a:rPr kumimoji="1" lang="en-US" altLang="ja-JP" dirty="0" smtClean="0"/>
              <a:t>IF</a:t>
            </a:r>
            <a:r>
              <a:rPr kumimoji="1" lang="ja-JP" altLang="en-US" dirty="0" smtClean="0"/>
              <a:t>信号</a:t>
            </a:r>
            <a:r>
              <a:rPr kumimoji="1" lang="en-US" altLang="ja-JP" dirty="0" smtClean="0"/>
              <a:t>100-900MHz</a:t>
            </a:r>
            <a:r>
              <a:rPr kumimoji="1" lang="ja-JP" altLang="en-US" dirty="0" smtClean="0"/>
              <a:t>の信号を</a:t>
            </a:r>
            <a:r>
              <a:rPr kumimoji="1" lang="en-US" altLang="ja-JP" dirty="0" smtClean="0"/>
              <a:t>BPF</a:t>
            </a:r>
            <a:r>
              <a:rPr kumimoji="1" lang="ja-JP" altLang="en-US" dirty="0" smtClean="0"/>
              <a:t>を用いて、</a:t>
            </a:r>
            <a:r>
              <a:rPr kumimoji="1" lang="en-US" altLang="ja-JP" dirty="0" smtClean="0"/>
              <a:t>512-900MHz</a:t>
            </a:r>
            <a:r>
              <a:rPr kumimoji="1" lang="ja-JP" altLang="en-US" dirty="0" smtClean="0">
                <a:solidFill>
                  <a:srgbClr val="FFC000"/>
                </a:solidFill>
              </a:rPr>
              <a:t>の信号に変化させ、</a:t>
            </a:r>
            <a:r>
              <a:rPr kumimoji="1" lang="en-US" altLang="ja-JP" dirty="0" smtClean="0">
                <a:solidFill>
                  <a:srgbClr val="FFC000"/>
                </a:solidFill>
              </a:rPr>
              <a:t>VLBI</a:t>
            </a:r>
            <a:r>
              <a:rPr kumimoji="1" lang="en-US" altLang="ja-JP" baseline="0" dirty="0" smtClean="0">
                <a:solidFill>
                  <a:srgbClr val="FFC000"/>
                </a:solidFill>
              </a:rPr>
              <a:t> Sampler Interface</a:t>
            </a:r>
            <a:r>
              <a:rPr kumimoji="1" lang="ja-JP" altLang="en-US" dirty="0" smtClean="0"/>
              <a:t>にいれ、</a:t>
            </a:r>
            <a:r>
              <a:rPr kumimoji="1" lang="en-US" altLang="ja-JP" dirty="0" smtClean="0"/>
              <a:t>32MHz</a:t>
            </a:r>
            <a:r>
              <a:rPr kumimoji="1" lang="ja-JP" altLang="en-US" dirty="0" smtClean="0"/>
              <a:t>幅の信号を作り</a:t>
            </a:r>
            <a:r>
              <a:rPr kumimoji="1" lang="en-US" altLang="ja-JP" dirty="0" smtClean="0"/>
              <a:t>K5</a:t>
            </a:r>
            <a:r>
              <a:rPr kumimoji="1" lang="ja-JP" altLang="en-US" dirty="0" err="1" smtClean="0"/>
              <a:t>まで</a:t>
            </a:r>
            <a:r>
              <a:rPr kumimoji="1" lang="ja-JP" altLang="en-US" dirty="0" smtClean="0"/>
              <a:t>伝送しました。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CAC4ABA7-5680-46B4-96A0-2D92ABA81A80}" type="slidenum">
              <a:rPr kumimoji="1" lang="ja-JP" altLang="en-US" smtClean="0"/>
              <a:t>12</a:t>
            </a:fld>
            <a:endParaRPr kumimoji="1" lang="ja-JP" altLang="en-US"/>
          </a:p>
        </p:txBody>
      </p:sp>
    </p:spTree>
    <p:extLst>
      <p:ext uri="{BB962C8B-B14F-4D97-AF65-F5344CB8AC3E}">
        <p14:creationId xmlns:p14="http://schemas.microsoft.com/office/powerpoint/2010/main" val="3132629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こちらが観測</a:t>
            </a:r>
            <a:r>
              <a:rPr kumimoji="1" lang="en-US" altLang="ja-JP" dirty="0" smtClean="0"/>
              <a:t>2</a:t>
            </a:r>
            <a:r>
              <a:rPr kumimoji="1" lang="ja-JP" altLang="en-US" dirty="0" smtClean="0"/>
              <a:t>回目です。前回からの変更点は水素メーザーになった点です。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CAC4ABA7-5680-46B4-96A0-2D92ABA81A80}" type="slidenum">
              <a:rPr kumimoji="1" lang="ja-JP" altLang="en-US" smtClean="0"/>
              <a:t>13</a:t>
            </a:fld>
            <a:endParaRPr kumimoji="1" lang="ja-JP" altLang="en-US"/>
          </a:p>
        </p:txBody>
      </p:sp>
    </p:spTree>
    <p:extLst>
      <p:ext uri="{BB962C8B-B14F-4D97-AF65-F5344CB8AC3E}">
        <p14:creationId xmlns:p14="http://schemas.microsoft.com/office/powerpoint/2010/main" val="2282555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こちらが観測</a:t>
            </a:r>
            <a:r>
              <a:rPr kumimoji="1" lang="en-US" altLang="ja-JP" dirty="0" smtClean="0"/>
              <a:t>3</a:t>
            </a:r>
            <a:r>
              <a:rPr kumimoji="1" lang="ja-JP" altLang="en-US" dirty="0" smtClean="0"/>
              <a:t>回目です。バックエンドの変更点はなく、高萩</a:t>
            </a:r>
            <a:r>
              <a:rPr kumimoji="1" lang="en-US" altLang="ja-JP" dirty="0" smtClean="0"/>
              <a:t>32m</a:t>
            </a:r>
            <a:r>
              <a:rPr kumimoji="1" lang="ja-JP" altLang="en-US" dirty="0" smtClean="0"/>
              <a:t>とも</a:t>
            </a:r>
            <a:r>
              <a:rPr kumimoji="1" lang="en-US" altLang="ja-JP" dirty="0" smtClean="0"/>
              <a:t>VLBI</a:t>
            </a:r>
            <a:r>
              <a:rPr kumimoji="1" lang="ja-JP" altLang="en-US" dirty="0" smtClean="0"/>
              <a:t>観測を行いました。結果は、</a:t>
            </a:r>
            <a:r>
              <a:rPr kumimoji="1" lang="en-US" altLang="ja-JP" dirty="0" smtClean="0"/>
              <a:t>1</a:t>
            </a:r>
            <a:r>
              <a:rPr kumimoji="1" lang="ja-JP" altLang="en-US" dirty="0" smtClean="0"/>
              <a:t>回目</a:t>
            </a:r>
            <a:r>
              <a:rPr kumimoji="1" lang="en-US" altLang="ja-JP" dirty="0" smtClean="0"/>
              <a:t>2</a:t>
            </a:r>
            <a:r>
              <a:rPr kumimoji="1" lang="ja-JP" altLang="en-US" dirty="0" smtClean="0"/>
              <a:t>回目とも</a:t>
            </a:r>
            <a:r>
              <a:rPr kumimoji="1" lang="en-US" altLang="ja-JP" dirty="0" smtClean="0"/>
              <a:t>Pointing</a:t>
            </a:r>
            <a:r>
              <a:rPr kumimoji="1" lang="ja-JP" altLang="en-US" dirty="0" smtClean="0"/>
              <a:t>精度や機器の問題で失敗に終わりましたが、</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CAC4ABA7-5680-46B4-96A0-2D92ABA81A80}" type="slidenum">
              <a:rPr kumimoji="1" lang="ja-JP" altLang="en-US" smtClean="0"/>
              <a:t>14</a:t>
            </a:fld>
            <a:endParaRPr kumimoji="1" lang="ja-JP" altLang="en-US"/>
          </a:p>
        </p:txBody>
      </p:sp>
    </p:spTree>
    <p:extLst>
      <p:ext uri="{BB962C8B-B14F-4D97-AF65-F5344CB8AC3E}">
        <p14:creationId xmlns:p14="http://schemas.microsoft.com/office/powerpoint/2010/main" val="3557464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3</a:t>
            </a:r>
            <a:r>
              <a:rPr kumimoji="1" lang="ja-JP" altLang="en-US" dirty="0" smtClean="0"/>
              <a:t>回目にようやくフリンジを検出することが出来ました。今回のフリンジ検出は、最初に日立</a:t>
            </a:r>
            <a:r>
              <a:rPr kumimoji="1" lang="en-US" altLang="ja-JP" dirty="0" smtClean="0"/>
              <a:t>32m</a:t>
            </a:r>
            <a:r>
              <a:rPr kumimoji="1" lang="ja-JP" altLang="en-US" dirty="0" smtClean="0"/>
              <a:t>との</a:t>
            </a:r>
            <a:r>
              <a:rPr kumimoji="1" lang="en-US" altLang="ja-JP" dirty="0" smtClean="0"/>
              <a:t>VLBI</a:t>
            </a:r>
            <a:r>
              <a:rPr kumimoji="1" lang="ja-JP" altLang="en-US" dirty="0" smtClean="0"/>
              <a:t>観測実験を行ってからすでに約</a:t>
            </a:r>
            <a:r>
              <a:rPr kumimoji="1" lang="en-US" altLang="ja-JP" dirty="0" smtClean="0"/>
              <a:t>1</a:t>
            </a:r>
            <a:r>
              <a:rPr kumimoji="1" lang="ja-JP" altLang="en-US" dirty="0" smtClean="0"/>
              <a:t>年経っており、私にとっては非常に長い道のりでした。</a:t>
            </a:r>
            <a:endParaRPr kumimoji="1" lang="ja-JP" altLang="en-US" dirty="0"/>
          </a:p>
        </p:txBody>
      </p:sp>
      <p:sp>
        <p:nvSpPr>
          <p:cNvPr id="4" name="スライド番号プレースホルダー 3"/>
          <p:cNvSpPr>
            <a:spLocks noGrp="1"/>
          </p:cNvSpPr>
          <p:nvPr>
            <p:ph type="sldNum" sz="quarter" idx="10"/>
          </p:nvPr>
        </p:nvSpPr>
        <p:spPr/>
        <p:txBody>
          <a:bodyPr/>
          <a:lstStyle/>
          <a:p>
            <a:fld id="{307575F6-77FA-496D-B936-89B7D7E23238}" type="slidenum">
              <a:rPr kumimoji="1" lang="ja-JP" altLang="en-US" smtClean="0"/>
              <a:t>15</a:t>
            </a:fld>
            <a:endParaRPr kumimoji="1" lang="ja-JP" altLang="en-US"/>
          </a:p>
        </p:txBody>
      </p:sp>
    </p:spTree>
    <p:extLst>
      <p:ext uri="{BB962C8B-B14F-4D97-AF65-F5344CB8AC3E}">
        <p14:creationId xmlns:p14="http://schemas.microsoft.com/office/powerpoint/2010/main" val="2589315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続いて、我々はつくば</a:t>
            </a:r>
            <a:r>
              <a:rPr kumimoji="1" lang="en-US" altLang="ja-JP" dirty="0" smtClean="0"/>
              <a:t>32m</a:t>
            </a:r>
            <a:r>
              <a:rPr kumimoji="1" lang="ja-JP" altLang="en-US" dirty="0" smtClean="0"/>
              <a:t>との測地観測を行うことを視野に入れ、まず実際にフリンジが検出されるかのチェックのためフリンジテストを行ってきました。</a:t>
            </a:r>
            <a:endParaRPr kumimoji="1" lang="ja-JP" altLang="en-US" dirty="0"/>
          </a:p>
        </p:txBody>
      </p:sp>
      <p:sp>
        <p:nvSpPr>
          <p:cNvPr id="4" name="スライド番号プレースホルダー 3"/>
          <p:cNvSpPr>
            <a:spLocks noGrp="1"/>
          </p:cNvSpPr>
          <p:nvPr>
            <p:ph type="sldNum" sz="quarter" idx="10"/>
          </p:nvPr>
        </p:nvSpPr>
        <p:spPr/>
        <p:txBody>
          <a:bodyPr/>
          <a:lstStyle/>
          <a:p>
            <a:fld id="{CAC4ABA7-5680-46B4-96A0-2D92ABA81A80}" type="slidenum">
              <a:rPr kumimoji="1" lang="ja-JP" altLang="en-US" smtClean="0"/>
              <a:t>16</a:t>
            </a:fld>
            <a:endParaRPr kumimoji="1" lang="ja-JP" altLang="en-US"/>
          </a:p>
        </p:txBody>
      </p:sp>
    </p:spTree>
    <p:extLst>
      <p:ext uri="{BB962C8B-B14F-4D97-AF65-F5344CB8AC3E}">
        <p14:creationId xmlns:p14="http://schemas.microsoft.com/office/powerpoint/2010/main" val="3493915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観測日は先月の</a:t>
            </a:r>
            <a:r>
              <a:rPr kumimoji="1" lang="en-US" altLang="ja-JP" dirty="0" smtClean="0"/>
              <a:t>18</a:t>
            </a:r>
            <a:r>
              <a:rPr kumimoji="1" lang="ja-JP" altLang="en-US" dirty="0" smtClean="0"/>
              <a:t>日で、周波数はこの間で、帯域幅</a:t>
            </a:r>
            <a:r>
              <a:rPr kumimoji="1" lang="en-US" altLang="ja-JP" dirty="0" smtClean="0"/>
              <a:t>4MHz</a:t>
            </a:r>
            <a:r>
              <a:rPr kumimoji="1" lang="ja-JP" altLang="en-US" dirty="0" smtClean="0"/>
              <a:t>を</a:t>
            </a:r>
            <a:r>
              <a:rPr kumimoji="1" lang="en-US" altLang="ja-JP" dirty="0" smtClean="0"/>
              <a:t>8ch</a:t>
            </a:r>
            <a:r>
              <a:rPr kumimoji="1" lang="ja-JP" altLang="en-US" dirty="0" smtClean="0"/>
              <a:t>取得しました。測地観測においてはバンド幅を稼ぐため</a:t>
            </a:r>
            <a:r>
              <a:rPr kumimoji="1" lang="en-US" altLang="ja-JP" dirty="0" smtClean="0"/>
              <a:t>4MHz</a:t>
            </a:r>
            <a:r>
              <a:rPr kumimoji="1" lang="ja-JP" altLang="en-US" dirty="0" smtClean="0"/>
              <a:t>の信号を</a:t>
            </a:r>
            <a:r>
              <a:rPr kumimoji="1" lang="en-US" altLang="ja-JP" dirty="0" smtClean="0"/>
              <a:t>8ch</a:t>
            </a:r>
            <a:r>
              <a:rPr kumimoji="1" lang="ja-JP" altLang="en-US" dirty="0" smtClean="0"/>
              <a:t>取得し、その後バンド幅合成することでこの周波数帯域の観測につなげております。また、観測天体は以下の</a:t>
            </a:r>
            <a:r>
              <a:rPr kumimoji="1" lang="en-US" altLang="ja-JP" dirty="0" smtClean="0"/>
              <a:t>4</a:t>
            </a:r>
            <a:r>
              <a:rPr kumimoji="1" lang="ja-JP" altLang="en-US" dirty="0" smtClean="0"/>
              <a:t>つで、合計で約</a:t>
            </a:r>
            <a:r>
              <a:rPr kumimoji="1" lang="en-US" altLang="ja-JP" dirty="0" smtClean="0"/>
              <a:t>1</a:t>
            </a:r>
            <a:r>
              <a:rPr kumimoji="1" lang="ja-JP" altLang="en-US" dirty="0" smtClean="0"/>
              <a:t>時間観測しました。</a:t>
            </a:r>
            <a:endParaRPr kumimoji="1" lang="ja-JP" altLang="en-US" dirty="0"/>
          </a:p>
        </p:txBody>
      </p:sp>
      <p:sp>
        <p:nvSpPr>
          <p:cNvPr id="4" name="スライド番号プレースホルダー 3"/>
          <p:cNvSpPr>
            <a:spLocks noGrp="1"/>
          </p:cNvSpPr>
          <p:nvPr>
            <p:ph type="sldNum" sz="quarter" idx="10"/>
          </p:nvPr>
        </p:nvSpPr>
        <p:spPr/>
        <p:txBody>
          <a:bodyPr/>
          <a:lstStyle/>
          <a:p>
            <a:fld id="{307575F6-77FA-496D-B936-89B7D7E23238}" type="slidenum">
              <a:rPr kumimoji="1" lang="ja-JP" altLang="en-US" smtClean="0"/>
              <a:t>17</a:t>
            </a:fld>
            <a:endParaRPr kumimoji="1" lang="ja-JP" altLang="en-US"/>
          </a:p>
        </p:txBody>
      </p:sp>
    </p:spTree>
    <p:extLst>
      <p:ext uri="{BB962C8B-B14F-4D97-AF65-F5344CB8AC3E}">
        <p14:creationId xmlns:p14="http://schemas.microsoft.com/office/powerpoint/2010/main" val="163416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こちらが、今回の観測のブロックダイアグラムです。以前は</a:t>
            </a:r>
            <a:r>
              <a:rPr kumimoji="1" lang="en-US" altLang="ja-JP" dirty="0" smtClean="0"/>
              <a:t>1ch</a:t>
            </a:r>
            <a:r>
              <a:rPr kumimoji="1" lang="ja-JP" altLang="en-US" dirty="0" smtClean="0"/>
              <a:t>のみの取得だったのですが、今回は</a:t>
            </a:r>
            <a:r>
              <a:rPr kumimoji="1" lang="en-US" altLang="ja-JP" dirty="0" smtClean="0"/>
              <a:t>8ch</a:t>
            </a:r>
            <a:r>
              <a:rPr kumimoji="1" lang="ja-JP" altLang="en-US" dirty="0" smtClean="0"/>
              <a:t>取得ということで</a:t>
            </a:r>
            <a:r>
              <a:rPr kumimoji="1" lang="en-US" altLang="ja-JP" dirty="0" smtClean="0"/>
              <a:t>K5</a:t>
            </a:r>
            <a:r>
              <a:rPr kumimoji="1" lang="ja-JP" altLang="en-US" dirty="0" smtClean="0"/>
              <a:t>サンプラーをもう</a:t>
            </a:r>
            <a:r>
              <a:rPr kumimoji="1" lang="en-US" altLang="ja-JP" dirty="0" smtClean="0"/>
              <a:t>1</a:t>
            </a:r>
            <a:r>
              <a:rPr kumimoji="1" lang="ja-JP" altLang="en-US" dirty="0" smtClean="0"/>
              <a:t>台追加した構成をとりました。</a:t>
            </a:r>
            <a:endParaRPr kumimoji="1" lang="ja-JP" altLang="en-US" dirty="0"/>
          </a:p>
        </p:txBody>
      </p:sp>
      <p:sp>
        <p:nvSpPr>
          <p:cNvPr id="4" name="スライド番号プレースホルダー 3"/>
          <p:cNvSpPr>
            <a:spLocks noGrp="1"/>
          </p:cNvSpPr>
          <p:nvPr>
            <p:ph type="sldNum" sz="quarter" idx="10"/>
          </p:nvPr>
        </p:nvSpPr>
        <p:spPr/>
        <p:txBody>
          <a:bodyPr/>
          <a:lstStyle/>
          <a:p>
            <a:fld id="{307575F6-77FA-496D-B936-89B7D7E23238}" type="slidenum">
              <a:rPr kumimoji="1" lang="ja-JP" altLang="en-US" smtClean="0"/>
              <a:t>18</a:t>
            </a:fld>
            <a:endParaRPr kumimoji="1" lang="ja-JP" altLang="en-US"/>
          </a:p>
        </p:txBody>
      </p:sp>
    </p:spTree>
    <p:extLst>
      <p:ext uri="{BB962C8B-B14F-4D97-AF65-F5344CB8AC3E}">
        <p14:creationId xmlns:p14="http://schemas.microsoft.com/office/powerpoint/2010/main" val="1939489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結果は、一応フリンジはどの</a:t>
            </a:r>
            <a:r>
              <a:rPr kumimoji="1" lang="en-US" altLang="ja-JP" dirty="0" err="1" smtClean="0"/>
              <a:t>ch</a:t>
            </a:r>
            <a:r>
              <a:rPr kumimoji="1" lang="ja-JP" altLang="en-US" dirty="0" smtClean="0"/>
              <a:t>でも検出することはできました。これは</a:t>
            </a:r>
            <a:r>
              <a:rPr kumimoji="1" lang="en-US" altLang="ja-JP" dirty="0" smtClean="0"/>
              <a:t>3c279</a:t>
            </a:r>
            <a:r>
              <a:rPr kumimoji="1" lang="ja-JP" altLang="en-US" dirty="0" smtClean="0"/>
              <a:t>を観測したときのデータを使った相関処理結果で、</a:t>
            </a:r>
            <a:r>
              <a:rPr kumimoji="1" lang="en-US" altLang="ja-JP" dirty="0" smtClean="0"/>
              <a:t>ch1-4</a:t>
            </a:r>
            <a:r>
              <a:rPr kumimoji="1" lang="ja-JP" altLang="en-US" dirty="0" smtClean="0"/>
              <a:t>です。</a:t>
            </a:r>
            <a:endParaRPr kumimoji="1" lang="ja-JP" altLang="en-US" dirty="0"/>
          </a:p>
        </p:txBody>
      </p:sp>
      <p:sp>
        <p:nvSpPr>
          <p:cNvPr id="4" name="スライド番号プレースホルダー 3"/>
          <p:cNvSpPr>
            <a:spLocks noGrp="1"/>
          </p:cNvSpPr>
          <p:nvPr>
            <p:ph type="sldNum" sz="quarter" idx="10"/>
          </p:nvPr>
        </p:nvSpPr>
        <p:spPr/>
        <p:txBody>
          <a:bodyPr/>
          <a:lstStyle/>
          <a:p>
            <a:fld id="{307575F6-77FA-496D-B936-89B7D7E23238}" type="slidenum">
              <a:rPr kumimoji="1" lang="ja-JP" altLang="en-US" smtClean="0"/>
              <a:t>19</a:t>
            </a:fld>
            <a:endParaRPr kumimoji="1" lang="ja-JP" altLang="en-US"/>
          </a:p>
        </p:txBody>
      </p:sp>
    </p:spTree>
    <p:extLst>
      <p:ext uri="{BB962C8B-B14F-4D97-AF65-F5344CB8AC3E}">
        <p14:creationId xmlns:p14="http://schemas.microsoft.com/office/powerpoint/2010/main" val="1836228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本日の</a:t>
            </a:r>
            <a:r>
              <a:rPr kumimoji="1" lang="en-US" altLang="ja-JP" dirty="0" smtClean="0"/>
              <a:t>outline</a:t>
            </a:r>
            <a:r>
              <a:rPr kumimoji="1" lang="ja-JP" altLang="en-US" dirty="0" smtClean="0"/>
              <a:t>はこのようになっております。</a:t>
            </a:r>
            <a:endParaRPr kumimoji="1" lang="ja-JP" altLang="en-US" dirty="0"/>
          </a:p>
        </p:txBody>
      </p:sp>
      <p:sp>
        <p:nvSpPr>
          <p:cNvPr id="4" name="スライド番号プレースホルダー 3"/>
          <p:cNvSpPr>
            <a:spLocks noGrp="1"/>
          </p:cNvSpPr>
          <p:nvPr>
            <p:ph type="sldNum" sz="quarter" idx="10"/>
          </p:nvPr>
        </p:nvSpPr>
        <p:spPr/>
        <p:txBody>
          <a:bodyPr/>
          <a:lstStyle/>
          <a:p>
            <a:fld id="{CAC4ABA7-5680-46B4-96A0-2D92ABA81A80}" type="slidenum">
              <a:rPr kumimoji="1" lang="ja-JP" altLang="en-US" smtClean="0"/>
              <a:t>2</a:t>
            </a:fld>
            <a:endParaRPr kumimoji="1" lang="ja-JP" altLang="en-US"/>
          </a:p>
        </p:txBody>
      </p:sp>
    </p:spTree>
    <p:extLst>
      <p:ext uri="{BB962C8B-B14F-4D97-AF65-F5344CB8AC3E}">
        <p14:creationId xmlns:p14="http://schemas.microsoft.com/office/powerpoint/2010/main" val="2307560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a:t>
            </a:r>
            <a:r>
              <a:rPr kumimoji="1" lang="en-US" altLang="ja-JP" dirty="0" smtClean="0"/>
              <a:t>ch5-8</a:t>
            </a:r>
            <a:r>
              <a:rPr kumimoji="1" lang="ja-JP" altLang="en-US" dirty="0" smtClean="0"/>
              <a:t>です。全</a:t>
            </a:r>
            <a:r>
              <a:rPr kumimoji="1" lang="en-US" altLang="ja-JP" dirty="0" err="1" smtClean="0"/>
              <a:t>ch</a:t>
            </a:r>
            <a:r>
              <a:rPr kumimoji="1" lang="ja-JP" altLang="en-US" dirty="0" smtClean="0"/>
              <a:t>でフリンジを検出できていることが確認できるかと思います。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307575F6-77FA-496D-B936-89B7D7E23238}" type="slidenum">
              <a:rPr kumimoji="1" lang="ja-JP" altLang="en-US" smtClean="0"/>
              <a:t>20</a:t>
            </a:fld>
            <a:endParaRPr kumimoji="1" lang="ja-JP" altLang="en-US"/>
          </a:p>
        </p:txBody>
      </p:sp>
    </p:spTree>
    <p:extLst>
      <p:ext uri="{BB962C8B-B14F-4D97-AF65-F5344CB8AC3E}">
        <p14:creationId xmlns:p14="http://schemas.microsoft.com/office/powerpoint/2010/main" val="160121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しかし、今回の観測では→</a:t>
            </a:r>
            <a:r>
              <a:rPr kumimoji="1" lang="en-US" altLang="ja-JP" dirty="0" smtClean="0"/>
              <a:t>SNR</a:t>
            </a:r>
            <a:r>
              <a:rPr kumimoji="1" lang="ja-JP" altLang="en-US" dirty="0" smtClean="0"/>
              <a:t>の値が非常に低く、本来なら数倍良いと国土地理院の方からご指摘を受けました。</a:t>
            </a:r>
            <a:endParaRPr kumimoji="1" lang="ja-JP" altLang="en-US" dirty="0"/>
          </a:p>
        </p:txBody>
      </p:sp>
      <p:sp>
        <p:nvSpPr>
          <p:cNvPr id="4" name="スライド番号プレースホルダー 3"/>
          <p:cNvSpPr>
            <a:spLocks noGrp="1"/>
          </p:cNvSpPr>
          <p:nvPr>
            <p:ph type="sldNum" sz="quarter" idx="10"/>
          </p:nvPr>
        </p:nvSpPr>
        <p:spPr/>
        <p:txBody>
          <a:bodyPr/>
          <a:lstStyle/>
          <a:p>
            <a:fld id="{307575F6-77FA-496D-B936-89B7D7E23238}" type="slidenum">
              <a:rPr kumimoji="1" lang="ja-JP" altLang="en-US" smtClean="0"/>
              <a:t>21</a:t>
            </a:fld>
            <a:endParaRPr kumimoji="1" lang="ja-JP" altLang="en-US"/>
          </a:p>
        </p:txBody>
      </p:sp>
    </p:spTree>
    <p:extLst>
      <p:ext uri="{BB962C8B-B14F-4D97-AF65-F5344CB8AC3E}">
        <p14:creationId xmlns:p14="http://schemas.microsoft.com/office/powerpoint/2010/main" val="4011581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その原因の一つに</a:t>
            </a:r>
            <a:r>
              <a:rPr kumimoji="1" lang="en-US" altLang="ja-JP" dirty="0" smtClean="0"/>
              <a:t>P-CAL</a:t>
            </a:r>
            <a:r>
              <a:rPr kumimoji="1" lang="ja-JP" altLang="en-US" dirty="0" smtClean="0"/>
              <a:t>信号の位相が回転しているとご指摘を受けました。上の図を見ていただけると、位相が回転していることが分かるかと思います。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307575F6-77FA-496D-B936-89B7D7E23238}" type="slidenum">
              <a:rPr kumimoji="1" lang="ja-JP" altLang="en-US" smtClean="0"/>
              <a:t>22</a:t>
            </a:fld>
            <a:endParaRPr kumimoji="1" lang="ja-JP" altLang="en-US"/>
          </a:p>
        </p:txBody>
      </p:sp>
    </p:spTree>
    <p:extLst>
      <p:ext uri="{BB962C8B-B14F-4D97-AF65-F5344CB8AC3E}">
        <p14:creationId xmlns:p14="http://schemas.microsoft.com/office/powerpoint/2010/main" val="1589692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この原因については</a:t>
            </a:r>
            <a:r>
              <a:rPr kumimoji="1" lang="en-US" altLang="ja-JP" dirty="0" smtClean="0"/>
              <a:t>K5</a:t>
            </a:r>
            <a:r>
              <a:rPr kumimoji="1" lang="ja-JP" altLang="en-US" dirty="0" smtClean="0"/>
              <a:t>につながっている前の観測機器がこのような建屋に入っており、温度変化に敏感なため位相が変化し、これでコヒーレンスロスが発生しているのではないかと考えました。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そこで、再観測をお願いし、</a:t>
            </a:r>
            <a:r>
              <a:rPr kumimoji="1" lang="en-US" altLang="ja-JP" dirty="0" smtClean="0"/>
              <a:t>1</a:t>
            </a:r>
            <a:r>
              <a:rPr kumimoji="1" lang="ja-JP" altLang="en-US" dirty="0" smtClean="0"/>
              <a:t>回目の観測では建屋の扉を長時間開けていたため、扉を閉めたまま観測に挑みました。</a:t>
            </a:r>
            <a:endParaRPr kumimoji="1" lang="ja-JP" altLang="en-US" dirty="0"/>
          </a:p>
        </p:txBody>
      </p:sp>
      <p:sp>
        <p:nvSpPr>
          <p:cNvPr id="4" name="スライド番号プレースホルダー 3"/>
          <p:cNvSpPr>
            <a:spLocks noGrp="1"/>
          </p:cNvSpPr>
          <p:nvPr>
            <p:ph type="sldNum" sz="quarter" idx="10"/>
          </p:nvPr>
        </p:nvSpPr>
        <p:spPr/>
        <p:txBody>
          <a:bodyPr/>
          <a:lstStyle/>
          <a:p>
            <a:fld id="{307575F6-77FA-496D-B936-89B7D7E23238}" type="slidenum">
              <a:rPr kumimoji="1" lang="ja-JP" altLang="en-US" smtClean="0"/>
              <a:t>23</a:t>
            </a:fld>
            <a:endParaRPr kumimoji="1" lang="ja-JP" altLang="en-US"/>
          </a:p>
        </p:txBody>
      </p:sp>
    </p:spTree>
    <p:extLst>
      <p:ext uri="{BB962C8B-B14F-4D97-AF65-F5344CB8AC3E}">
        <p14:creationId xmlns:p14="http://schemas.microsoft.com/office/powerpoint/2010/main" val="976542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そして、これが再観測の観測結果です。こちらが</a:t>
            </a:r>
            <a:r>
              <a:rPr kumimoji="1" lang="en-US" altLang="ja-JP" dirty="0" smtClean="0"/>
              <a:t>CH1-4</a:t>
            </a:r>
            <a:r>
              <a:rPr kumimoji="1" lang="ja-JP" altLang="en-US" dirty="0" smtClean="0"/>
              <a:t>で、</a:t>
            </a:r>
            <a:endParaRPr kumimoji="1" lang="ja-JP" altLang="en-US" dirty="0"/>
          </a:p>
        </p:txBody>
      </p:sp>
      <p:sp>
        <p:nvSpPr>
          <p:cNvPr id="4" name="スライド番号プレースホルダー 3"/>
          <p:cNvSpPr>
            <a:spLocks noGrp="1"/>
          </p:cNvSpPr>
          <p:nvPr>
            <p:ph type="sldNum" sz="quarter" idx="10"/>
          </p:nvPr>
        </p:nvSpPr>
        <p:spPr/>
        <p:txBody>
          <a:bodyPr/>
          <a:lstStyle/>
          <a:p>
            <a:fld id="{307575F6-77FA-496D-B936-89B7D7E23238}" type="slidenum">
              <a:rPr kumimoji="1" lang="ja-JP" altLang="en-US" smtClean="0"/>
              <a:t>24</a:t>
            </a:fld>
            <a:endParaRPr kumimoji="1" lang="ja-JP" altLang="en-US"/>
          </a:p>
        </p:txBody>
      </p:sp>
    </p:spTree>
    <p:extLst>
      <p:ext uri="{BB962C8B-B14F-4D97-AF65-F5344CB8AC3E}">
        <p14:creationId xmlns:p14="http://schemas.microsoft.com/office/powerpoint/2010/main" val="14762168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こちらが</a:t>
            </a:r>
            <a:r>
              <a:rPr kumimoji="1" lang="en-US" altLang="ja-JP" dirty="0" smtClean="0"/>
              <a:t>CH5-8</a:t>
            </a:r>
            <a:r>
              <a:rPr kumimoji="1" lang="ja-JP" altLang="en-US" dirty="0" smtClean="0"/>
              <a:t>です。</a:t>
            </a:r>
            <a:r>
              <a:rPr kumimoji="1" lang="en-US" altLang="ja-JP" dirty="0" smtClean="0"/>
              <a:t>SNR</a:t>
            </a:r>
            <a:r>
              <a:rPr kumimoji="1" lang="ja-JP" altLang="en-US" dirty="0" smtClean="0"/>
              <a:t>も、すべての</a:t>
            </a:r>
            <a:r>
              <a:rPr kumimoji="1" lang="en-US" altLang="ja-JP" dirty="0" smtClean="0"/>
              <a:t>CH</a:t>
            </a:r>
            <a:r>
              <a:rPr kumimoji="1" lang="ja-JP" altLang="en-US" dirty="0" smtClean="0"/>
              <a:t>で、前回の観測より</a:t>
            </a:r>
            <a:r>
              <a:rPr kumimoji="1" lang="en-US" altLang="ja-JP" dirty="0" smtClean="0"/>
              <a:t>4</a:t>
            </a:r>
            <a:r>
              <a:rPr kumimoji="1" lang="ja-JP" altLang="en-US" dirty="0" smtClean="0"/>
              <a:t>倍ほどよくなりました。</a:t>
            </a:r>
            <a:endParaRPr kumimoji="1" lang="ja-JP" altLang="en-US" dirty="0"/>
          </a:p>
        </p:txBody>
      </p:sp>
      <p:sp>
        <p:nvSpPr>
          <p:cNvPr id="4" name="スライド番号プレースホルダー 3"/>
          <p:cNvSpPr>
            <a:spLocks noGrp="1"/>
          </p:cNvSpPr>
          <p:nvPr>
            <p:ph type="sldNum" sz="quarter" idx="10"/>
          </p:nvPr>
        </p:nvSpPr>
        <p:spPr/>
        <p:txBody>
          <a:bodyPr/>
          <a:lstStyle/>
          <a:p>
            <a:fld id="{307575F6-77FA-496D-B936-89B7D7E23238}" type="slidenum">
              <a:rPr kumimoji="1" lang="ja-JP" altLang="en-US" smtClean="0"/>
              <a:t>25</a:t>
            </a:fld>
            <a:endParaRPr kumimoji="1" lang="ja-JP" altLang="en-US"/>
          </a:p>
        </p:txBody>
      </p:sp>
    </p:spTree>
    <p:extLst>
      <p:ext uri="{BB962C8B-B14F-4D97-AF65-F5344CB8AC3E}">
        <p14:creationId xmlns:p14="http://schemas.microsoft.com/office/powerpoint/2010/main" val="8158907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また、</a:t>
            </a:r>
            <a:r>
              <a:rPr kumimoji="1" lang="en-US" altLang="ja-JP" dirty="0" smtClean="0"/>
              <a:t>P-CAL</a:t>
            </a:r>
            <a:r>
              <a:rPr kumimoji="1" lang="ja-JP" altLang="en-US" dirty="0" smtClean="0"/>
              <a:t>信号についても比較的安定するようになりました。これで妥当なフリンジを検出できたため、</a:t>
            </a:r>
            <a:endParaRPr kumimoji="1" lang="ja-JP" altLang="en-US" dirty="0"/>
          </a:p>
        </p:txBody>
      </p:sp>
      <p:sp>
        <p:nvSpPr>
          <p:cNvPr id="4" name="スライド番号プレースホルダー 3"/>
          <p:cNvSpPr>
            <a:spLocks noGrp="1"/>
          </p:cNvSpPr>
          <p:nvPr>
            <p:ph type="sldNum" sz="quarter" idx="10"/>
          </p:nvPr>
        </p:nvSpPr>
        <p:spPr/>
        <p:txBody>
          <a:bodyPr/>
          <a:lstStyle/>
          <a:p>
            <a:fld id="{307575F6-77FA-496D-B936-89B7D7E23238}" type="slidenum">
              <a:rPr kumimoji="1" lang="ja-JP" altLang="en-US" smtClean="0"/>
              <a:t>26</a:t>
            </a:fld>
            <a:endParaRPr kumimoji="1" lang="ja-JP" altLang="en-US"/>
          </a:p>
        </p:txBody>
      </p:sp>
    </p:spTree>
    <p:extLst>
      <p:ext uri="{BB962C8B-B14F-4D97-AF65-F5344CB8AC3E}">
        <p14:creationId xmlns:p14="http://schemas.microsoft.com/office/powerpoint/2010/main" val="1655868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つくば</a:t>
            </a:r>
            <a:r>
              <a:rPr kumimoji="1" lang="en-US" altLang="ja-JP" dirty="0" smtClean="0"/>
              <a:t>32m</a:t>
            </a:r>
            <a:r>
              <a:rPr kumimoji="1" lang="ja-JP" altLang="en-US" dirty="0" smtClean="0"/>
              <a:t>との測地</a:t>
            </a:r>
            <a:r>
              <a:rPr kumimoji="1" lang="en-US" altLang="ja-JP" dirty="0" smtClean="0"/>
              <a:t>VLBI</a:t>
            </a:r>
            <a:r>
              <a:rPr kumimoji="1" lang="ja-JP" altLang="en-US" dirty="0" smtClean="0"/>
              <a:t>本観測に移りました。</a:t>
            </a:r>
            <a:endParaRPr kumimoji="1" lang="ja-JP" altLang="en-US" dirty="0"/>
          </a:p>
        </p:txBody>
      </p:sp>
      <p:sp>
        <p:nvSpPr>
          <p:cNvPr id="4" name="スライド番号プレースホルダー 3"/>
          <p:cNvSpPr>
            <a:spLocks noGrp="1"/>
          </p:cNvSpPr>
          <p:nvPr>
            <p:ph type="sldNum" sz="quarter" idx="10"/>
          </p:nvPr>
        </p:nvSpPr>
        <p:spPr/>
        <p:txBody>
          <a:bodyPr/>
          <a:lstStyle/>
          <a:p>
            <a:fld id="{CAC4ABA7-5680-46B4-96A0-2D92ABA81A80}" type="slidenum">
              <a:rPr kumimoji="1" lang="ja-JP" altLang="en-US" smtClean="0"/>
              <a:t>27</a:t>
            </a:fld>
            <a:endParaRPr kumimoji="1" lang="ja-JP" altLang="en-US"/>
          </a:p>
        </p:txBody>
      </p:sp>
    </p:spTree>
    <p:extLst>
      <p:ext uri="{BB962C8B-B14F-4D97-AF65-F5344CB8AC3E}">
        <p14:creationId xmlns:p14="http://schemas.microsoft.com/office/powerpoint/2010/main" val="124057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観測は先週、計三回行いました。周波数は</a:t>
            </a:r>
            <a:r>
              <a:rPr kumimoji="1" lang="en-US" altLang="ja-JP" dirty="0" smtClean="0"/>
              <a:t>1</a:t>
            </a:r>
            <a:r>
              <a:rPr kumimoji="1" lang="ja-JP" altLang="en-US" dirty="0" smtClean="0"/>
              <a:t>回目のみフリンジテストと同じもので行い、</a:t>
            </a:r>
            <a:r>
              <a:rPr kumimoji="1" lang="en-US" altLang="ja-JP" dirty="0" smtClean="0"/>
              <a:t>2,</a:t>
            </a:r>
            <a:r>
              <a:rPr kumimoji="1" lang="ja-JP" altLang="en-US" dirty="0" smtClean="0"/>
              <a:t>３回目はより広帯域な周波数での観測を行いたいということで取得する周波数を</a:t>
            </a:r>
            <a:r>
              <a:rPr kumimoji="1" lang="en-US" altLang="ja-JP" dirty="0" smtClean="0"/>
              <a:t>1.7</a:t>
            </a:r>
            <a:r>
              <a:rPr kumimoji="1" lang="ja-JP" altLang="en-US" dirty="0" smtClean="0"/>
              <a:t>倍広くしました。</a:t>
            </a:r>
            <a:endParaRPr kumimoji="1" lang="ja-JP" altLang="en-US" dirty="0"/>
          </a:p>
        </p:txBody>
      </p:sp>
      <p:sp>
        <p:nvSpPr>
          <p:cNvPr id="4" name="スライド番号プレースホルダー 3"/>
          <p:cNvSpPr>
            <a:spLocks noGrp="1"/>
          </p:cNvSpPr>
          <p:nvPr>
            <p:ph type="sldNum" sz="quarter" idx="10"/>
          </p:nvPr>
        </p:nvSpPr>
        <p:spPr/>
        <p:txBody>
          <a:bodyPr/>
          <a:lstStyle/>
          <a:p>
            <a:fld id="{307575F6-77FA-496D-B936-89B7D7E23238}" type="slidenum">
              <a:rPr kumimoji="1" lang="ja-JP" altLang="en-US" smtClean="0"/>
              <a:t>28</a:t>
            </a:fld>
            <a:endParaRPr kumimoji="1" lang="ja-JP" altLang="en-US"/>
          </a:p>
        </p:txBody>
      </p:sp>
    </p:spTree>
    <p:extLst>
      <p:ext uri="{BB962C8B-B14F-4D97-AF65-F5344CB8AC3E}">
        <p14:creationId xmlns:p14="http://schemas.microsoft.com/office/powerpoint/2010/main" val="20771440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観測した</a:t>
            </a:r>
            <a:r>
              <a:rPr kumimoji="1" lang="en-US" altLang="ja-JP" dirty="0" smtClean="0"/>
              <a:t>IF</a:t>
            </a:r>
            <a:r>
              <a:rPr kumimoji="1" lang="ja-JP" altLang="en-US" dirty="0" smtClean="0"/>
              <a:t>周波数の模式図です。青線が観測</a:t>
            </a:r>
            <a:r>
              <a:rPr kumimoji="1" lang="en-US" altLang="ja-JP" dirty="0" smtClean="0"/>
              <a:t>1</a:t>
            </a:r>
            <a:r>
              <a:rPr kumimoji="1" lang="ja-JP" altLang="en-US" dirty="0" smtClean="0"/>
              <a:t>回目の周波数で、→赤線が</a:t>
            </a:r>
            <a:r>
              <a:rPr kumimoji="1" lang="en-US" altLang="ja-JP" dirty="0" smtClean="0"/>
              <a:t>2,3</a:t>
            </a:r>
            <a:r>
              <a:rPr kumimoji="1" lang="ja-JP" altLang="en-US" dirty="0" smtClean="0"/>
              <a:t>回目の周波数です。</a:t>
            </a:r>
            <a:endParaRPr kumimoji="1" lang="ja-JP" altLang="en-US" dirty="0"/>
          </a:p>
        </p:txBody>
      </p:sp>
      <p:sp>
        <p:nvSpPr>
          <p:cNvPr id="4" name="スライド番号プレースホルダー 3"/>
          <p:cNvSpPr>
            <a:spLocks noGrp="1"/>
          </p:cNvSpPr>
          <p:nvPr>
            <p:ph type="sldNum" sz="quarter" idx="10"/>
          </p:nvPr>
        </p:nvSpPr>
        <p:spPr/>
        <p:txBody>
          <a:bodyPr/>
          <a:lstStyle/>
          <a:p>
            <a:fld id="{307575F6-77FA-496D-B936-89B7D7E23238}" type="slidenum">
              <a:rPr kumimoji="1" lang="ja-JP" altLang="en-US" smtClean="0"/>
              <a:t>29</a:t>
            </a:fld>
            <a:endParaRPr kumimoji="1" lang="ja-JP" altLang="en-US"/>
          </a:p>
        </p:txBody>
      </p:sp>
    </p:spTree>
    <p:extLst>
      <p:ext uri="{BB962C8B-B14F-4D97-AF65-F5344CB8AC3E}">
        <p14:creationId xmlns:p14="http://schemas.microsoft.com/office/powerpoint/2010/main" val="4146670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a:t>
            </a:r>
            <a:r>
              <a:rPr kumimoji="1" lang="en-US" altLang="ja-JP" dirty="0" smtClean="0"/>
              <a:t>3.8m</a:t>
            </a:r>
            <a:r>
              <a:rPr kumimoji="1" lang="ja-JP" altLang="en-US" dirty="0" smtClean="0"/>
              <a:t>望遠鏡について手短に紹介します。</a:t>
            </a:r>
            <a:endParaRPr kumimoji="1" lang="ja-JP" altLang="en-US" dirty="0"/>
          </a:p>
        </p:txBody>
      </p:sp>
      <p:sp>
        <p:nvSpPr>
          <p:cNvPr id="4" name="スライド番号プレースホルダー 3"/>
          <p:cNvSpPr>
            <a:spLocks noGrp="1"/>
          </p:cNvSpPr>
          <p:nvPr>
            <p:ph type="sldNum" sz="quarter" idx="10"/>
          </p:nvPr>
        </p:nvSpPr>
        <p:spPr/>
        <p:txBody>
          <a:bodyPr/>
          <a:lstStyle/>
          <a:p>
            <a:fld id="{CAC4ABA7-5680-46B4-96A0-2D92ABA81A80}" type="slidenum">
              <a:rPr kumimoji="1" lang="ja-JP" altLang="en-US" smtClean="0"/>
              <a:t>3</a:t>
            </a:fld>
            <a:endParaRPr kumimoji="1" lang="ja-JP" altLang="en-US"/>
          </a:p>
        </p:txBody>
      </p:sp>
    </p:spTree>
    <p:extLst>
      <p:ext uri="{BB962C8B-B14F-4D97-AF65-F5344CB8AC3E}">
        <p14:creationId xmlns:p14="http://schemas.microsoft.com/office/powerpoint/2010/main" val="15758296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こちらが、</a:t>
            </a:r>
            <a:r>
              <a:rPr kumimoji="1" lang="en-US" altLang="ja-JP" dirty="0" smtClean="0"/>
              <a:t>1</a:t>
            </a:r>
            <a:r>
              <a:rPr kumimoji="1" lang="ja-JP" altLang="en-US" dirty="0" smtClean="0"/>
              <a:t>回目の観測のブロックダイアグラムです。フリンジテストと同じ構成で行いました。</a:t>
            </a:r>
            <a:endParaRPr kumimoji="1" lang="ja-JP" altLang="en-US" dirty="0"/>
          </a:p>
        </p:txBody>
      </p:sp>
      <p:sp>
        <p:nvSpPr>
          <p:cNvPr id="4" name="スライド番号プレースホルダー 3"/>
          <p:cNvSpPr>
            <a:spLocks noGrp="1"/>
          </p:cNvSpPr>
          <p:nvPr>
            <p:ph type="sldNum" sz="quarter" idx="10"/>
          </p:nvPr>
        </p:nvSpPr>
        <p:spPr/>
        <p:txBody>
          <a:bodyPr/>
          <a:lstStyle/>
          <a:p>
            <a:fld id="{307575F6-77FA-496D-B936-89B7D7E23238}" type="slidenum">
              <a:rPr kumimoji="1" lang="ja-JP" altLang="en-US" smtClean="0"/>
              <a:t>30</a:t>
            </a:fld>
            <a:endParaRPr kumimoji="1" lang="ja-JP" altLang="en-US"/>
          </a:p>
        </p:txBody>
      </p:sp>
    </p:spTree>
    <p:extLst>
      <p:ext uri="{BB962C8B-B14F-4D97-AF65-F5344CB8AC3E}">
        <p14:creationId xmlns:p14="http://schemas.microsoft.com/office/powerpoint/2010/main" val="10485974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こちらが、</a:t>
            </a:r>
            <a:r>
              <a:rPr kumimoji="1" lang="en-US" altLang="ja-JP" dirty="0" smtClean="0"/>
              <a:t>2,3</a:t>
            </a:r>
            <a:r>
              <a:rPr kumimoji="1" lang="ja-JP" altLang="en-US" dirty="0" smtClean="0"/>
              <a:t>回目の観測のブロックダイアグラムです。より広帯域な観測ということで、</a:t>
            </a:r>
            <a:r>
              <a:rPr kumimoji="1" lang="en-US" altLang="ja-JP" dirty="0" smtClean="0"/>
              <a:t>1</a:t>
            </a:r>
            <a:r>
              <a:rPr kumimoji="1" lang="ja-JP" altLang="en-US" dirty="0" smtClean="0"/>
              <a:t>回目に使っていた</a:t>
            </a:r>
            <a:r>
              <a:rPr kumimoji="1" lang="en-US" altLang="ja-JP" dirty="0" smtClean="0"/>
              <a:t>VIDEO</a:t>
            </a:r>
            <a:r>
              <a:rPr kumimoji="1" lang="en-US" altLang="ja-JP" baseline="0" dirty="0" smtClean="0"/>
              <a:t> CONVERTER</a:t>
            </a:r>
            <a:r>
              <a:rPr kumimoji="1" lang="ja-JP" altLang="en-US" baseline="0" dirty="0" smtClean="0"/>
              <a:t>では周波数帯域を越えてしまうため、</a:t>
            </a:r>
            <a:r>
              <a:rPr kumimoji="1" lang="en-US" altLang="ja-JP" baseline="0" dirty="0" smtClean="0"/>
              <a:t>VLBI Sampler Interface</a:t>
            </a:r>
            <a:r>
              <a:rPr kumimoji="1" lang="ja-JP" altLang="en-US" baseline="0" dirty="0" smtClean="0"/>
              <a:t>を追加した構成をとりました。</a:t>
            </a:r>
            <a:endParaRPr kumimoji="1" lang="en-US" altLang="ja-JP" dirty="0" smtClean="0"/>
          </a:p>
          <a:p>
            <a:r>
              <a:rPr kumimoji="1" lang="ja-JP" altLang="en-US" dirty="0" smtClean="0"/>
              <a:t>これらの詳しい相関処理結果については年明けに出る予定です。</a:t>
            </a:r>
            <a:endParaRPr kumimoji="1" lang="ja-JP" altLang="en-US" dirty="0"/>
          </a:p>
        </p:txBody>
      </p:sp>
      <p:sp>
        <p:nvSpPr>
          <p:cNvPr id="4" name="スライド番号プレースホルダー 3"/>
          <p:cNvSpPr>
            <a:spLocks noGrp="1"/>
          </p:cNvSpPr>
          <p:nvPr>
            <p:ph type="sldNum" sz="quarter" idx="10"/>
          </p:nvPr>
        </p:nvSpPr>
        <p:spPr/>
        <p:txBody>
          <a:bodyPr/>
          <a:lstStyle/>
          <a:p>
            <a:fld id="{307575F6-77FA-496D-B936-89B7D7E23238}" type="slidenum">
              <a:rPr kumimoji="1" lang="ja-JP" altLang="en-US" smtClean="0"/>
              <a:t>31</a:t>
            </a:fld>
            <a:endParaRPr kumimoji="1" lang="ja-JP" altLang="en-US"/>
          </a:p>
        </p:txBody>
      </p:sp>
    </p:spTree>
    <p:extLst>
      <p:ext uri="{BB962C8B-B14F-4D97-AF65-F5344CB8AC3E}">
        <p14:creationId xmlns:p14="http://schemas.microsoft.com/office/powerpoint/2010/main" val="39904645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最後に、まとめと今後についてです。</a:t>
            </a:r>
            <a:endParaRPr kumimoji="1" lang="ja-JP" altLang="en-US" dirty="0"/>
          </a:p>
        </p:txBody>
      </p:sp>
      <p:sp>
        <p:nvSpPr>
          <p:cNvPr id="4" name="スライド番号プレースホルダー 3"/>
          <p:cNvSpPr>
            <a:spLocks noGrp="1"/>
          </p:cNvSpPr>
          <p:nvPr>
            <p:ph type="sldNum" sz="quarter" idx="10"/>
          </p:nvPr>
        </p:nvSpPr>
        <p:spPr/>
        <p:txBody>
          <a:bodyPr/>
          <a:lstStyle/>
          <a:p>
            <a:fld id="{CAC4ABA7-5680-46B4-96A0-2D92ABA81A80}" type="slidenum">
              <a:rPr kumimoji="1" lang="ja-JP" altLang="en-US" smtClean="0"/>
              <a:t>32</a:t>
            </a:fld>
            <a:endParaRPr kumimoji="1" lang="ja-JP" altLang="en-US"/>
          </a:p>
        </p:txBody>
      </p:sp>
    </p:spTree>
    <p:extLst>
      <p:ext uri="{BB962C8B-B14F-4D97-AF65-F5344CB8AC3E}">
        <p14:creationId xmlns:p14="http://schemas.microsoft.com/office/powerpoint/2010/main" val="32973434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我々は、高萩</a:t>
            </a:r>
            <a:r>
              <a:rPr kumimoji="1" lang="en-US" altLang="ja-JP" dirty="0" smtClean="0"/>
              <a:t>32m</a:t>
            </a:r>
            <a:r>
              <a:rPr kumimoji="1" lang="ja-JP" altLang="en-US" dirty="0" smtClean="0"/>
              <a:t>との</a:t>
            </a:r>
            <a:r>
              <a:rPr kumimoji="1" lang="en-US" altLang="ja-JP" dirty="0" smtClean="0"/>
              <a:t>VLBI</a:t>
            </a:r>
            <a:r>
              <a:rPr kumimoji="1" lang="ja-JP" altLang="en-US" dirty="0" smtClean="0"/>
              <a:t>観測で、大阪で初のフリンジ検出に成功しました。また、測地観測を目指しつくば</a:t>
            </a:r>
            <a:r>
              <a:rPr kumimoji="1" lang="en-US" altLang="ja-JP" dirty="0" smtClean="0"/>
              <a:t>32m</a:t>
            </a:r>
            <a:r>
              <a:rPr kumimoji="1" lang="ja-JP" altLang="en-US" dirty="0" smtClean="0"/>
              <a:t>とのフリンジテストを行い、無事にフリンジが検出できたため</a:t>
            </a:r>
            <a:r>
              <a:rPr kumimoji="1" lang="en-US" altLang="ja-JP" dirty="0" smtClean="0"/>
              <a:t>24</a:t>
            </a:r>
            <a:r>
              <a:rPr kumimoji="1" lang="ja-JP" altLang="en-US" dirty="0" smtClean="0"/>
              <a:t>時間の測地観測を先週、</a:t>
            </a:r>
            <a:r>
              <a:rPr kumimoji="1" lang="en-US" altLang="ja-JP" smtClean="0"/>
              <a:t>3</a:t>
            </a:r>
            <a:r>
              <a:rPr kumimoji="1" lang="ja-JP" altLang="en-US" smtClean="0"/>
              <a:t>日間</a:t>
            </a:r>
            <a:r>
              <a:rPr kumimoji="1" lang="ja-JP" altLang="en-US" dirty="0" smtClean="0"/>
              <a:t>行いました。結果については来年以降に出る予定です。今後については、やはり本来の目的である広帯域</a:t>
            </a:r>
            <a:r>
              <a:rPr kumimoji="1" lang="en-US" altLang="ja-JP" dirty="0" smtClean="0"/>
              <a:t>VLBI</a:t>
            </a:r>
            <a:r>
              <a:rPr kumimoji="1" lang="ja-JP" altLang="en-US" dirty="0" smtClean="0"/>
              <a:t>観測に向けた技術開発を念頭に、バックエンドシステムの広帯域化や</a:t>
            </a:r>
            <a:r>
              <a:rPr kumimoji="1" lang="en-US" altLang="ja-JP" dirty="0" smtClean="0"/>
              <a:t>Amp.</a:t>
            </a:r>
            <a:r>
              <a:rPr kumimoji="1" lang="ja-JP" altLang="en-US" dirty="0" smtClean="0"/>
              <a:t>等の受信機機器の広帯域化を進めていく予定です。そこで、大きな課題となるのは鏡面精度や、広帯域フィードの開発であると想定しております。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CAC4ABA7-5680-46B4-96A0-2D92ABA81A80}" type="slidenum">
              <a:rPr kumimoji="1" lang="ja-JP" altLang="en-US" smtClean="0"/>
              <a:t>33</a:t>
            </a:fld>
            <a:endParaRPr kumimoji="1" lang="ja-JP" altLang="en-US"/>
          </a:p>
        </p:txBody>
      </p:sp>
    </p:spTree>
    <p:extLst>
      <p:ext uri="{BB962C8B-B14F-4D97-AF65-F5344CB8AC3E}">
        <p14:creationId xmlns:p14="http://schemas.microsoft.com/office/powerpoint/2010/main" val="23313364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そして、最後になりましたが、本研究を進めるにあたり国土地理院・</a:t>
            </a:r>
            <a:r>
              <a:rPr kumimoji="1" lang="en-US" altLang="ja-JP" dirty="0" smtClean="0"/>
              <a:t>NICT</a:t>
            </a:r>
            <a:r>
              <a:rPr kumimoji="1" lang="ja-JP" altLang="en-US" dirty="0" smtClean="0"/>
              <a:t>・茨城大学・山口大学・北海道大学・国立天文台の皆様には大変お世話になりました。また、これらの機関の皆様だけでなく、</a:t>
            </a:r>
            <a:r>
              <a:rPr kumimoji="1" lang="en-US" altLang="ja-JP" dirty="0" smtClean="0"/>
              <a:t>VLBI</a:t>
            </a:r>
            <a:r>
              <a:rPr kumimoji="1" lang="ja-JP" altLang="en-US" dirty="0" smtClean="0"/>
              <a:t>関係者の皆様方にもお世話になりました。重ねてお礼申し上げます。また、今後とも</a:t>
            </a:r>
            <a:r>
              <a:rPr kumimoji="1" lang="en-US" altLang="ja-JP" dirty="0" smtClean="0"/>
              <a:t>3.8m</a:t>
            </a:r>
            <a:r>
              <a:rPr kumimoji="1" lang="ja-JP" altLang="en-US" dirty="0" smtClean="0"/>
              <a:t>望遠鏡を含め大阪府立大学の</a:t>
            </a:r>
            <a:r>
              <a:rPr kumimoji="1" lang="en-US" altLang="ja-JP" dirty="0" smtClean="0"/>
              <a:t>VLBI</a:t>
            </a:r>
            <a:r>
              <a:rPr kumimoji="1" lang="ja-JP" altLang="en-US" dirty="0" smtClean="0"/>
              <a:t>に対する技術開発にご協力のほどよろしくお願い致します。</a:t>
            </a:r>
            <a:endParaRPr kumimoji="1" lang="en-US" altLang="ja-JP" dirty="0" smtClean="0"/>
          </a:p>
          <a:p>
            <a:r>
              <a:rPr kumimoji="1" lang="ja-JP" altLang="en-US" dirty="0" smtClean="0"/>
              <a:t>以上で、発表を終わります。ご清聴ありがとうございました。</a:t>
            </a:r>
          </a:p>
        </p:txBody>
      </p:sp>
      <p:sp>
        <p:nvSpPr>
          <p:cNvPr id="4" name="スライド番号プレースホルダー 3"/>
          <p:cNvSpPr>
            <a:spLocks noGrp="1"/>
          </p:cNvSpPr>
          <p:nvPr>
            <p:ph type="sldNum" sz="quarter" idx="10"/>
          </p:nvPr>
        </p:nvSpPr>
        <p:spPr/>
        <p:txBody>
          <a:bodyPr/>
          <a:lstStyle/>
          <a:p>
            <a:fld id="{307575F6-77FA-496D-B936-89B7D7E23238}" type="slidenum">
              <a:rPr kumimoji="1" lang="ja-JP" altLang="en-US" smtClean="0"/>
              <a:t>34</a:t>
            </a:fld>
            <a:endParaRPr kumimoji="1" lang="ja-JP" altLang="en-US"/>
          </a:p>
        </p:txBody>
      </p:sp>
    </p:spTree>
    <p:extLst>
      <p:ext uri="{BB962C8B-B14F-4D97-AF65-F5344CB8AC3E}">
        <p14:creationId xmlns:p14="http://schemas.microsoft.com/office/powerpoint/2010/main" val="1133929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3.8m</a:t>
            </a:r>
            <a:r>
              <a:rPr kumimoji="1" lang="ja-JP" altLang="en-US" dirty="0" smtClean="0"/>
              <a:t>電波望遠鏡は、</a:t>
            </a:r>
            <a:r>
              <a:rPr kumimoji="1" lang="en-US" altLang="ja-JP" dirty="0" smtClean="0"/>
              <a:t>2014</a:t>
            </a:r>
            <a:r>
              <a:rPr kumimoji="1" lang="ja-JP" altLang="en-US" dirty="0" smtClean="0"/>
              <a:t>年</a:t>
            </a:r>
            <a:r>
              <a:rPr kumimoji="1" lang="en-US" altLang="ja-JP" dirty="0" smtClean="0"/>
              <a:t>11</a:t>
            </a:r>
            <a:r>
              <a:rPr kumimoji="1" lang="ja-JP" altLang="en-US" dirty="0" smtClean="0"/>
              <a:t>月に新十津川から大阪府立大学研究棟屋上に移設されました。これが現在の屋上の様子で、それぞれの建屋に観測機器を置いております。</a:t>
            </a:r>
            <a:endParaRPr kumimoji="1" lang="ja-JP" altLang="en-US" dirty="0"/>
          </a:p>
        </p:txBody>
      </p:sp>
      <p:sp>
        <p:nvSpPr>
          <p:cNvPr id="4" name="スライド番号プレースホルダー 3"/>
          <p:cNvSpPr>
            <a:spLocks noGrp="1"/>
          </p:cNvSpPr>
          <p:nvPr>
            <p:ph type="sldNum" sz="quarter" idx="10"/>
          </p:nvPr>
        </p:nvSpPr>
        <p:spPr/>
        <p:txBody>
          <a:bodyPr/>
          <a:lstStyle/>
          <a:p>
            <a:fld id="{CAC4ABA7-5680-46B4-96A0-2D92ABA81A80}" type="slidenum">
              <a:rPr kumimoji="1" lang="ja-JP" altLang="en-US" smtClean="0"/>
              <a:t>4</a:t>
            </a:fld>
            <a:endParaRPr kumimoji="1" lang="ja-JP" altLang="en-US"/>
          </a:p>
        </p:txBody>
      </p:sp>
    </p:spTree>
    <p:extLst>
      <p:ext uri="{BB962C8B-B14F-4D97-AF65-F5344CB8AC3E}">
        <p14:creationId xmlns:p14="http://schemas.microsoft.com/office/powerpoint/2010/main" val="13337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そして、観測周波数は</a:t>
            </a:r>
            <a:r>
              <a:rPr kumimoji="1" lang="en-US" altLang="ja-JP" dirty="0" smtClean="0"/>
              <a:t>S</a:t>
            </a:r>
            <a:r>
              <a:rPr kumimoji="1" lang="ja-JP" altLang="en-US" dirty="0" smtClean="0"/>
              <a:t>バンド、</a:t>
            </a:r>
            <a:r>
              <a:rPr kumimoji="1" lang="en-US" altLang="ja-JP" dirty="0" smtClean="0"/>
              <a:t>X</a:t>
            </a:r>
            <a:r>
              <a:rPr kumimoji="1" lang="ja-JP" altLang="en-US" dirty="0" smtClean="0"/>
              <a:t>バンドの二バンドあります。しかし、</a:t>
            </a:r>
            <a:r>
              <a:rPr kumimoji="1" lang="en-US" altLang="ja-JP" dirty="0" smtClean="0"/>
              <a:t>S</a:t>
            </a:r>
            <a:r>
              <a:rPr kumimoji="1" lang="ja-JP" altLang="en-US" dirty="0" smtClean="0"/>
              <a:t>バンドは周囲の人工電波による雑音の影響をもろに受けているため、現在は</a:t>
            </a:r>
            <a:r>
              <a:rPr kumimoji="1" lang="en-US" altLang="ja-JP" dirty="0" smtClean="0"/>
              <a:t>X</a:t>
            </a:r>
            <a:r>
              <a:rPr kumimoji="1" lang="ja-JP" altLang="en-US" dirty="0" smtClean="0"/>
              <a:t>バンドでのみの観測を行っています。この</a:t>
            </a:r>
            <a:r>
              <a:rPr kumimoji="1" lang="en-US" altLang="ja-JP" dirty="0" smtClean="0"/>
              <a:t>S</a:t>
            </a:r>
            <a:r>
              <a:rPr kumimoji="1" lang="ja-JP" altLang="en-US" dirty="0" smtClean="0"/>
              <a:t>バンド内の人口電波の混入については今後、何らかの対策</a:t>
            </a:r>
            <a:r>
              <a:rPr kumimoji="1" lang="ja-JP" altLang="en-US" dirty="0" smtClean="0"/>
              <a:t>を行う予定</a:t>
            </a:r>
            <a:r>
              <a:rPr kumimoji="1" lang="ja-JP" altLang="en-US" dirty="0" smtClean="0"/>
              <a:t>です</a:t>
            </a:r>
            <a:endParaRPr kumimoji="1" lang="ja-JP" altLang="en-US" dirty="0"/>
          </a:p>
        </p:txBody>
      </p:sp>
      <p:sp>
        <p:nvSpPr>
          <p:cNvPr id="4" name="スライド番号プレースホルダー 3"/>
          <p:cNvSpPr>
            <a:spLocks noGrp="1"/>
          </p:cNvSpPr>
          <p:nvPr>
            <p:ph type="sldNum" sz="quarter" idx="10"/>
          </p:nvPr>
        </p:nvSpPr>
        <p:spPr/>
        <p:txBody>
          <a:bodyPr/>
          <a:lstStyle/>
          <a:p>
            <a:fld id="{CAC4ABA7-5680-46B4-96A0-2D92ABA81A80}" type="slidenum">
              <a:rPr kumimoji="1" lang="ja-JP" altLang="en-US" smtClean="0"/>
              <a:t>5</a:t>
            </a:fld>
            <a:endParaRPr kumimoji="1" lang="ja-JP" altLang="en-US"/>
          </a:p>
        </p:txBody>
      </p:sp>
    </p:spTree>
    <p:extLst>
      <p:ext uri="{BB962C8B-B14F-4D97-AF65-F5344CB8AC3E}">
        <p14:creationId xmlns:p14="http://schemas.microsoft.com/office/powerpoint/2010/main" val="1713926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移設後からこれまで我々は</a:t>
            </a:r>
            <a:r>
              <a:rPr kumimoji="1" lang="en-US" altLang="ja-JP" dirty="0" smtClean="0"/>
              <a:t>3.8m</a:t>
            </a:r>
            <a:r>
              <a:rPr kumimoji="1" lang="ja-JP" altLang="en-US" dirty="0" smtClean="0"/>
              <a:t>望遠鏡の性能評価を進めてきました。そのうちの一つである</a:t>
            </a:r>
            <a:r>
              <a:rPr kumimoji="1" lang="en-US" altLang="ja-JP" dirty="0" smtClean="0"/>
              <a:t>Pointing</a:t>
            </a:r>
            <a:r>
              <a:rPr kumimoji="1" lang="ja-JP" altLang="en-US" dirty="0" smtClean="0"/>
              <a:t>観測を紹介します。</a:t>
            </a:r>
            <a:r>
              <a:rPr kumimoji="1" lang="en-US" altLang="ja-JP" dirty="0" smtClean="0"/>
              <a:t>3.8</a:t>
            </a:r>
            <a:r>
              <a:rPr kumimoji="1" lang="ja-JP" altLang="en-US" dirty="0" err="1" smtClean="0"/>
              <a:t>ｍ</a:t>
            </a:r>
            <a:r>
              <a:rPr kumimoji="1" lang="ja-JP" altLang="en-US" dirty="0" smtClean="0"/>
              <a:t>望遠鏡では、電波</a:t>
            </a:r>
            <a:r>
              <a:rPr kumimoji="1" lang="en-US" altLang="ja-JP" dirty="0" smtClean="0"/>
              <a:t>Pointing</a:t>
            </a:r>
            <a:r>
              <a:rPr kumimoji="1" lang="ja-JP" altLang="en-US" dirty="0" smtClean="0"/>
              <a:t>を行い機差パラメータを求めていきました。→天体に対して十字にスキャンを行い、方位角・仰角それぞれの軸に沿って</a:t>
            </a:r>
            <a:r>
              <a:rPr kumimoji="1" lang="en-US" altLang="ja-JP" dirty="0" smtClean="0"/>
              <a:t>7</a:t>
            </a:r>
            <a:r>
              <a:rPr kumimoji="1" lang="ja-JP" altLang="en-US" dirty="0" smtClean="0"/>
              <a:t>点観測を行います。→そこで得られた観測データが次のようになっています。→このデータをガウスフィッティングし、→そのガウス分布の中心位置を理想中心位置に一致するようシフトさせていきます。→このシフト量をオフセット量とし、このオフセット量が小さくなるよう機差パラメータを求めていき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CAC4ABA7-5680-46B4-96A0-2D92ABA81A80}" type="slidenum">
              <a:rPr kumimoji="1" lang="ja-JP" altLang="en-US" smtClean="0"/>
              <a:t>6</a:t>
            </a:fld>
            <a:endParaRPr kumimoji="1" lang="ja-JP" altLang="en-US"/>
          </a:p>
        </p:txBody>
      </p:sp>
    </p:spTree>
    <p:extLst>
      <p:ext uri="{BB962C8B-B14F-4D97-AF65-F5344CB8AC3E}">
        <p14:creationId xmlns:p14="http://schemas.microsoft.com/office/powerpoint/2010/main" val="4077956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観測のデータです。まず仰角方向のデータです。赤点が観測の生データ、黒が機差パラメータを加えた後のデータとなります。</a:t>
            </a:r>
            <a:r>
              <a:rPr kumimoji="1" lang="en-US" altLang="ja-JP" dirty="0" smtClean="0"/>
              <a:t>1</a:t>
            </a:r>
            <a:r>
              <a:rPr kumimoji="1" lang="ja-JP" altLang="en-US" dirty="0" smtClean="0"/>
              <a:t>月から</a:t>
            </a:r>
            <a:r>
              <a:rPr kumimoji="1" lang="en-US" altLang="ja-JP" dirty="0" smtClean="0"/>
              <a:t>2</a:t>
            </a:r>
            <a:r>
              <a:rPr kumimoji="1" lang="ja-JP" altLang="en-US" dirty="0" smtClean="0"/>
              <a:t>月にかけて、両点の変動が小さくなっていることが分かります。</a:t>
            </a:r>
            <a:endParaRPr kumimoji="1" lang="ja-JP" altLang="en-US" dirty="0"/>
          </a:p>
        </p:txBody>
      </p:sp>
      <p:sp>
        <p:nvSpPr>
          <p:cNvPr id="4" name="スライド番号プレースホルダー 3"/>
          <p:cNvSpPr>
            <a:spLocks noGrp="1"/>
          </p:cNvSpPr>
          <p:nvPr>
            <p:ph type="sldNum" sz="quarter" idx="10"/>
          </p:nvPr>
        </p:nvSpPr>
        <p:spPr/>
        <p:txBody>
          <a:bodyPr/>
          <a:lstStyle/>
          <a:p>
            <a:fld id="{CAC4ABA7-5680-46B4-96A0-2D92ABA81A80}" type="slidenum">
              <a:rPr kumimoji="1" lang="ja-JP" altLang="en-US" smtClean="0"/>
              <a:t>7</a:t>
            </a:fld>
            <a:endParaRPr kumimoji="1" lang="ja-JP" altLang="en-US"/>
          </a:p>
        </p:txBody>
      </p:sp>
    </p:spTree>
    <p:extLst>
      <p:ext uri="{BB962C8B-B14F-4D97-AF65-F5344CB8AC3E}">
        <p14:creationId xmlns:p14="http://schemas.microsoft.com/office/powerpoint/2010/main" val="2261455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次に、方位角方向のデータです。図からもわかるように、データの変動値が少なくなり、機差パラメータの値が妥当なものになったと判断できます。このようにして、</a:t>
            </a:r>
            <a:r>
              <a:rPr kumimoji="1" lang="en-US" altLang="ja-JP" dirty="0" smtClean="0"/>
              <a:t>3.8m</a:t>
            </a:r>
            <a:r>
              <a:rPr kumimoji="1" lang="ja-JP" altLang="en-US" dirty="0" smtClean="0"/>
              <a:t>望遠鏡の</a:t>
            </a:r>
            <a:r>
              <a:rPr kumimoji="1" lang="en-US" altLang="ja-JP" dirty="0" smtClean="0"/>
              <a:t>Pointing</a:t>
            </a:r>
            <a:r>
              <a:rPr kumimoji="1" lang="ja-JP" altLang="en-US" dirty="0" smtClean="0"/>
              <a:t>観測を行ってきました。</a:t>
            </a:r>
            <a:endParaRPr kumimoji="1" lang="ja-JP" altLang="en-US" dirty="0"/>
          </a:p>
        </p:txBody>
      </p:sp>
      <p:sp>
        <p:nvSpPr>
          <p:cNvPr id="4" name="スライド番号プレースホルダー 3"/>
          <p:cNvSpPr>
            <a:spLocks noGrp="1"/>
          </p:cNvSpPr>
          <p:nvPr>
            <p:ph type="sldNum" sz="quarter" idx="10"/>
          </p:nvPr>
        </p:nvSpPr>
        <p:spPr/>
        <p:txBody>
          <a:bodyPr/>
          <a:lstStyle/>
          <a:p>
            <a:fld id="{CAC4ABA7-5680-46B4-96A0-2D92ABA81A80}" type="slidenum">
              <a:rPr kumimoji="1" lang="ja-JP" altLang="en-US" smtClean="0"/>
              <a:t>8</a:t>
            </a:fld>
            <a:endParaRPr kumimoji="1" lang="ja-JP" altLang="en-US"/>
          </a:p>
        </p:txBody>
      </p:sp>
    </p:spTree>
    <p:extLst>
      <p:ext uri="{BB962C8B-B14F-4D97-AF65-F5344CB8AC3E}">
        <p14:creationId xmlns:p14="http://schemas.microsoft.com/office/powerpoint/2010/main" val="3716852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そして、この望遠鏡に対する我々の目標・目的は「広帯域</a:t>
            </a:r>
            <a:r>
              <a:rPr kumimoji="1" lang="en-US" altLang="ja-JP" dirty="0" smtClean="0"/>
              <a:t>VLBI</a:t>
            </a:r>
            <a:r>
              <a:rPr kumimoji="1" lang="ja-JP" altLang="en-US" dirty="0" smtClean="0"/>
              <a:t>観測にむけた開発」です。→この目標を達成するために、大きく二つの課題を挙げました。一つ目に現在の受信システムでの</a:t>
            </a:r>
            <a:r>
              <a:rPr kumimoji="1" lang="en-US" altLang="ja-JP" dirty="0" smtClean="0"/>
              <a:t>VLBI</a:t>
            </a:r>
            <a:r>
              <a:rPr kumimoji="1" lang="ja-JP" altLang="en-US" dirty="0" smtClean="0"/>
              <a:t>観測の実現、二つ目に受信システムの広帯域化です。→これまで、我々は現在の受信システムでの</a:t>
            </a:r>
            <a:r>
              <a:rPr kumimoji="1" lang="en-US" altLang="ja-JP" dirty="0" smtClean="0"/>
              <a:t>VLBI</a:t>
            </a:r>
            <a:r>
              <a:rPr kumimoji="1" lang="ja-JP" altLang="en-US" dirty="0" smtClean="0"/>
              <a:t>観測の実現を進めてきましたので、これから紹介いたします。</a:t>
            </a:r>
            <a:endParaRPr kumimoji="1" lang="ja-JP" altLang="en-US" dirty="0"/>
          </a:p>
        </p:txBody>
      </p:sp>
      <p:sp>
        <p:nvSpPr>
          <p:cNvPr id="4" name="スライド番号プレースホルダー 3"/>
          <p:cNvSpPr>
            <a:spLocks noGrp="1"/>
          </p:cNvSpPr>
          <p:nvPr>
            <p:ph type="sldNum" sz="quarter" idx="10"/>
          </p:nvPr>
        </p:nvSpPr>
        <p:spPr/>
        <p:txBody>
          <a:bodyPr/>
          <a:lstStyle/>
          <a:p>
            <a:fld id="{CAC4ABA7-5680-46B4-96A0-2D92ABA81A80}" type="slidenum">
              <a:rPr kumimoji="1" lang="ja-JP" altLang="en-US" smtClean="0"/>
              <a:t>9</a:t>
            </a:fld>
            <a:endParaRPr kumimoji="1" lang="ja-JP" altLang="en-US"/>
          </a:p>
        </p:txBody>
      </p:sp>
    </p:spTree>
    <p:extLst>
      <p:ext uri="{BB962C8B-B14F-4D97-AF65-F5344CB8AC3E}">
        <p14:creationId xmlns:p14="http://schemas.microsoft.com/office/powerpoint/2010/main" val="20694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275C24DF-A62E-421F-A20F-270A20775D3B}" type="datetimeFigureOut">
              <a:rPr kumimoji="1" lang="ja-JP" altLang="en-US" smtClean="0"/>
              <a:t>2016/12/27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42E9D2F-3C3E-4317-BD80-80A717F224A1}" type="slidenum">
              <a:rPr kumimoji="1" lang="ja-JP" altLang="en-US" smtClean="0"/>
              <a:t>‹#›</a:t>
            </a:fld>
            <a:endParaRPr kumimoji="1" lang="ja-JP" altLang="en-US"/>
          </a:p>
        </p:txBody>
      </p:sp>
    </p:spTree>
    <p:extLst>
      <p:ext uri="{BB962C8B-B14F-4D97-AF65-F5344CB8AC3E}">
        <p14:creationId xmlns:p14="http://schemas.microsoft.com/office/powerpoint/2010/main" val="3375697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275C24DF-A62E-421F-A20F-270A20775D3B}" type="datetimeFigureOut">
              <a:rPr kumimoji="1" lang="ja-JP" altLang="en-US" smtClean="0"/>
              <a:t>2016/12/27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42E9D2F-3C3E-4317-BD80-80A717F224A1}" type="slidenum">
              <a:rPr kumimoji="1" lang="ja-JP" altLang="en-US" smtClean="0"/>
              <a:t>‹#›</a:t>
            </a:fld>
            <a:endParaRPr kumimoji="1" lang="ja-JP" altLang="en-US"/>
          </a:p>
        </p:txBody>
      </p:sp>
    </p:spTree>
    <p:extLst>
      <p:ext uri="{BB962C8B-B14F-4D97-AF65-F5344CB8AC3E}">
        <p14:creationId xmlns:p14="http://schemas.microsoft.com/office/powerpoint/2010/main" val="352458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275C24DF-A62E-421F-A20F-270A20775D3B}" type="datetimeFigureOut">
              <a:rPr kumimoji="1" lang="ja-JP" altLang="en-US" smtClean="0"/>
              <a:t>2016/12/27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42E9D2F-3C3E-4317-BD80-80A717F224A1}" type="slidenum">
              <a:rPr kumimoji="1" lang="ja-JP" altLang="en-US" smtClean="0"/>
              <a:t>‹#›</a:t>
            </a:fld>
            <a:endParaRPr kumimoji="1" lang="ja-JP" altLang="en-US"/>
          </a:p>
        </p:txBody>
      </p:sp>
    </p:spTree>
    <p:extLst>
      <p:ext uri="{BB962C8B-B14F-4D97-AF65-F5344CB8AC3E}">
        <p14:creationId xmlns:p14="http://schemas.microsoft.com/office/powerpoint/2010/main" val="175794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275C24DF-A62E-421F-A20F-270A20775D3B}" type="datetimeFigureOut">
              <a:rPr kumimoji="1" lang="ja-JP" altLang="en-US" smtClean="0"/>
              <a:t>2016/12/27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42E9D2F-3C3E-4317-BD80-80A717F224A1}" type="slidenum">
              <a:rPr kumimoji="1" lang="ja-JP" altLang="en-US" smtClean="0"/>
              <a:t>‹#›</a:t>
            </a:fld>
            <a:endParaRPr kumimoji="1" lang="ja-JP" altLang="en-US"/>
          </a:p>
        </p:txBody>
      </p:sp>
    </p:spTree>
    <p:extLst>
      <p:ext uri="{BB962C8B-B14F-4D97-AF65-F5344CB8AC3E}">
        <p14:creationId xmlns:p14="http://schemas.microsoft.com/office/powerpoint/2010/main" val="211970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275C24DF-A62E-421F-A20F-270A20775D3B}" type="datetimeFigureOut">
              <a:rPr kumimoji="1" lang="ja-JP" altLang="en-US" smtClean="0"/>
              <a:t>2016/12/27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42E9D2F-3C3E-4317-BD80-80A717F224A1}" type="slidenum">
              <a:rPr kumimoji="1" lang="ja-JP" altLang="en-US" smtClean="0"/>
              <a:t>‹#›</a:t>
            </a:fld>
            <a:endParaRPr kumimoji="1" lang="ja-JP" altLang="en-US"/>
          </a:p>
        </p:txBody>
      </p:sp>
    </p:spTree>
    <p:extLst>
      <p:ext uri="{BB962C8B-B14F-4D97-AF65-F5344CB8AC3E}">
        <p14:creationId xmlns:p14="http://schemas.microsoft.com/office/powerpoint/2010/main" val="2965030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275C24DF-A62E-421F-A20F-270A20775D3B}" type="datetimeFigureOut">
              <a:rPr kumimoji="1" lang="ja-JP" altLang="en-US" smtClean="0"/>
              <a:t>2016/12/27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42E9D2F-3C3E-4317-BD80-80A717F224A1}" type="slidenum">
              <a:rPr kumimoji="1" lang="ja-JP" altLang="en-US" smtClean="0"/>
              <a:t>‹#›</a:t>
            </a:fld>
            <a:endParaRPr kumimoji="1" lang="ja-JP" altLang="en-US"/>
          </a:p>
        </p:txBody>
      </p:sp>
    </p:spTree>
    <p:extLst>
      <p:ext uri="{BB962C8B-B14F-4D97-AF65-F5344CB8AC3E}">
        <p14:creationId xmlns:p14="http://schemas.microsoft.com/office/powerpoint/2010/main" val="1220043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275C24DF-A62E-421F-A20F-270A20775D3B}" type="datetimeFigureOut">
              <a:rPr kumimoji="1" lang="ja-JP" altLang="en-US" smtClean="0"/>
              <a:t>2016/12/27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42E9D2F-3C3E-4317-BD80-80A717F224A1}" type="slidenum">
              <a:rPr kumimoji="1" lang="ja-JP" altLang="en-US" smtClean="0"/>
              <a:t>‹#›</a:t>
            </a:fld>
            <a:endParaRPr kumimoji="1" lang="ja-JP" altLang="en-US"/>
          </a:p>
        </p:txBody>
      </p:sp>
    </p:spTree>
    <p:extLst>
      <p:ext uri="{BB962C8B-B14F-4D97-AF65-F5344CB8AC3E}">
        <p14:creationId xmlns:p14="http://schemas.microsoft.com/office/powerpoint/2010/main" val="168521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275C24DF-A62E-421F-A20F-270A20775D3B}" type="datetimeFigureOut">
              <a:rPr kumimoji="1" lang="ja-JP" altLang="en-US" smtClean="0"/>
              <a:t>2016/12/27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42E9D2F-3C3E-4317-BD80-80A717F224A1}" type="slidenum">
              <a:rPr kumimoji="1" lang="ja-JP" altLang="en-US" smtClean="0"/>
              <a:t>‹#›</a:t>
            </a:fld>
            <a:endParaRPr kumimoji="1" lang="ja-JP" altLang="en-US"/>
          </a:p>
        </p:txBody>
      </p:sp>
    </p:spTree>
    <p:extLst>
      <p:ext uri="{BB962C8B-B14F-4D97-AF65-F5344CB8AC3E}">
        <p14:creationId xmlns:p14="http://schemas.microsoft.com/office/powerpoint/2010/main" val="3837147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5C24DF-A62E-421F-A20F-270A20775D3B}" type="datetimeFigureOut">
              <a:rPr kumimoji="1" lang="ja-JP" altLang="en-US" smtClean="0"/>
              <a:t>2016/12/27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42E9D2F-3C3E-4317-BD80-80A717F224A1}" type="slidenum">
              <a:rPr kumimoji="1" lang="ja-JP" altLang="en-US" smtClean="0"/>
              <a:t>‹#›</a:t>
            </a:fld>
            <a:endParaRPr kumimoji="1" lang="ja-JP" altLang="en-US"/>
          </a:p>
        </p:txBody>
      </p:sp>
    </p:spTree>
    <p:extLst>
      <p:ext uri="{BB962C8B-B14F-4D97-AF65-F5344CB8AC3E}">
        <p14:creationId xmlns:p14="http://schemas.microsoft.com/office/powerpoint/2010/main" val="2808950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275C24DF-A62E-421F-A20F-270A20775D3B}" type="datetimeFigureOut">
              <a:rPr kumimoji="1" lang="ja-JP" altLang="en-US" smtClean="0"/>
              <a:t>2016/12/27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42E9D2F-3C3E-4317-BD80-80A717F224A1}" type="slidenum">
              <a:rPr kumimoji="1" lang="ja-JP" altLang="en-US" smtClean="0"/>
              <a:t>‹#›</a:t>
            </a:fld>
            <a:endParaRPr kumimoji="1" lang="ja-JP" altLang="en-US"/>
          </a:p>
        </p:txBody>
      </p:sp>
    </p:spTree>
    <p:extLst>
      <p:ext uri="{BB962C8B-B14F-4D97-AF65-F5344CB8AC3E}">
        <p14:creationId xmlns:p14="http://schemas.microsoft.com/office/powerpoint/2010/main" val="591298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275C24DF-A62E-421F-A20F-270A20775D3B}" type="datetimeFigureOut">
              <a:rPr kumimoji="1" lang="ja-JP" altLang="en-US" smtClean="0"/>
              <a:t>2016/12/27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42E9D2F-3C3E-4317-BD80-80A717F224A1}" type="slidenum">
              <a:rPr kumimoji="1" lang="ja-JP" altLang="en-US" smtClean="0"/>
              <a:t>‹#›</a:t>
            </a:fld>
            <a:endParaRPr kumimoji="1" lang="ja-JP" altLang="en-US"/>
          </a:p>
        </p:txBody>
      </p:sp>
    </p:spTree>
    <p:extLst>
      <p:ext uri="{BB962C8B-B14F-4D97-AF65-F5344CB8AC3E}">
        <p14:creationId xmlns:p14="http://schemas.microsoft.com/office/powerpoint/2010/main" val="362726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5C24DF-A62E-421F-A20F-270A20775D3B}" type="datetimeFigureOut">
              <a:rPr kumimoji="1" lang="ja-JP" altLang="en-US" smtClean="0"/>
              <a:t>2016/12/27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2E9D2F-3C3E-4317-BD80-80A717F224A1}" type="slidenum">
              <a:rPr kumimoji="1" lang="ja-JP" altLang="en-US" smtClean="0"/>
              <a:t>‹#›</a:t>
            </a:fld>
            <a:endParaRPr kumimoji="1" lang="ja-JP" altLang="en-US"/>
          </a:p>
        </p:txBody>
      </p:sp>
    </p:spTree>
    <p:extLst>
      <p:ext uri="{BB962C8B-B14F-4D97-AF65-F5344CB8AC3E}">
        <p14:creationId xmlns:p14="http://schemas.microsoft.com/office/powerpoint/2010/main" val="2508306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7.png"/><Relationship Id="rId7"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2.jpe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2.jpe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8.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hart" Target="../charts/chart1.xml"/><Relationship Id="rId5" Type="http://schemas.microsoft.com/office/2007/relationships/hdphoto" Target="../media/hdphoto1.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p:cNvGrpSpPr/>
          <p:nvPr/>
        </p:nvGrpSpPr>
        <p:grpSpPr>
          <a:xfrm>
            <a:off x="-1355418" y="-181720"/>
            <a:ext cx="11461139" cy="7157116"/>
            <a:chOff x="-270162" y="945573"/>
            <a:chExt cx="9767455" cy="6099464"/>
          </a:xfrm>
        </p:grpSpPr>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945573"/>
              <a:ext cx="9144000" cy="6096001"/>
            </a:xfrm>
            <a:prstGeom prst="rect">
              <a:avLst/>
            </a:prstGeom>
            <a:effectLst>
              <a:glow rad="127000">
                <a:schemeClr val="bg1"/>
              </a:glow>
              <a:softEdge rad="317500"/>
            </a:effectLst>
          </p:spPr>
        </p:pic>
        <p:sp>
          <p:nvSpPr>
            <p:cNvPr id="10" name="正方形/長方形 9"/>
            <p:cNvSpPr/>
            <p:nvPr/>
          </p:nvSpPr>
          <p:spPr>
            <a:xfrm>
              <a:off x="-270162" y="945573"/>
              <a:ext cx="9767455" cy="6099464"/>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p:cNvSpPr>
            <a:spLocks noGrp="1"/>
          </p:cNvSpPr>
          <p:nvPr>
            <p:ph type="ctrTitle"/>
          </p:nvPr>
        </p:nvSpPr>
        <p:spPr>
          <a:xfrm>
            <a:off x="-158496" y="2467069"/>
            <a:ext cx="9302496" cy="1433451"/>
          </a:xfrm>
        </p:spPr>
        <p:txBody>
          <a:bodyPr>
            <a:noAutofit/>
          </a:bodyPr>
          <a:lstStyle/>
          <a:p>
            <a:pPr algn="r">
              <a:lnSpc>
                <a:spcPct val="100000"/>
              </a:lnSpc>
            </a:pPr>
            <a:r>
              <a:rPr kumimoji="1" lang="en-US" altLang="ja-JP" sz="4000" dirty="0" smtClean="0">
                <a:latin typeface="ＭＳ ゴシック" panose="020B0609070205080204" pitchFamily="49" charset="-128"/>
                <a:ea typeface="ＭＳ ゴシック" panose="020B0609070205080204" pitchFamily="49" charset="-128"/>
              </a:rPr>
              <a:t>3.8 m </a:t>
            </a:r>
            <a:r>
              <a:rPr kumimoji="1" lang="ja-JP" altLang="en-US" sz="4000" dirty="0" smtClean="0">
                <a:latin typeface="ＭＳ ゴシック" panose="020B0609070205080204" pitchFamily="49" charset="-128"/>
                <a:ea typeface="ＭＳ ゴシック" panose="020B0609070205080204" pitchFamily="49" charset="-128"/>
              </a:rPr>
              <a:t>電波望遠鏡を用いた</a:t>
            </a:r>
            <a:r>
              <a:rPr kumimoji="1" lang="en-US" altLang="ja-JP" sz="4000" dirty="0" smtClean="0">
                <a:latin typeface="ＭＳ ゴシック" panose="020B0609070205080204" pitchFamily="49" charset="-128"/>
                <a:ea typeface="ＭＳ ゴシック" panose="020B0609070205080204" pitchFamily="49" charset="-128"/>
              </a:rPr>
              <a:t/>
            </a:r>
            <a:br>
              <a:rPr kumimoji="1" lang="en-US" altLang="ja-JP" sz="4000" dirty="0" smtClean="0">
                <a:latin typeface="ＭＳ ゴシック" panose="020B0609070205080204" pitchFamily="49" charset="-128"/>
                <a:ea typeface="ＭＳ ゴシック" panose="020B0609070205080204" pitchFamily="49" charset="-128"/>
              </a:rPr>
            </a:br>
            <a:r>
              <a:rPr lang="en-US" altLang="ja-JP" sz="4000" dirty="0" smtClean="0">
                <a:latin typeface="ＭＳ ゴシック" panose="020B0609070205080204" pitchFamily="49" charset="-128"/>
                <a:ea typeface="ＭＳ ゴシック" panose="020B0609070205080204" pitchFamily="49" charset="-128"/>
              </a:rPr>
              <a:t>VLBI</a:t>
            </a:r>
            <a:r>
              <a:rPr lang="ja-JP" altLang="en-US" sz="4000" dirty="0" smtClean="0">
                <a:latin typeface="ＭＳ ゴシック" panose="020B0609070205080204" pitchFamily="49" charset="-128"/>
                <a:ea typeface="ＭＳ ゴシック" panose="020B0609070205080204" pitchFamily="49" charset="-128"/>
              </a:rPr>
              <a:t>観測</a:t>
            </a:r>
            <a:endParaRPr kumimoji="1" lang="ja-JP" altLang="en-US" sz="4000" dirty="0">
              <a:latin typeface="ＭＳ ゴシック" panose="020B0609070205080204" pitchFamily="49" charset="-128"/>
              <a:ea typeface="ＭＳ ゴシック" panose="020B0609070205080204" pitchFamily="49" charset="-128"/>
            </a:endParaRPr>
          </a:p>
        </p:txBody>
      </p:sp>
      <p:sp>
        <p:nvSpPr>
          <p:cNvPr id="3" name="サブタイトル 2"/>
          <p:cNvSpPr>
            <a:spLocks noGrp="1"/>
          </p:cNvSpPr>
          <p:nvPr>
            <p:ph type="subTitle" idx="1"/>
          </p:nvPr>
        </p:nvSpPr>
        <p:spPr>
          <a:xfrm>
            <a:off x="2286000" y="4287077"/>
            <a:ext cx="6858000" cy="1655762"/>
          </a:xfrm>
        </p:spPr>
        <p:txBody>
          <a:bodyPr/>
          <a:lstStyle/>
          <a:p>
            <a:pPr algn="r"/>
            <a:r>
              <a:rPr kumimoji="1" lang="ja-JP" altLang="en-US" dirty="0" smtClean="0">
                <a:latin typeface="ＭＳ ゴシック" panose="020B0609070205080204" pitchFamily="49" charset="-128"/>
                <a:ea typeface="ＭＳ ゴシック" panose="020B0609070205080204" pitchFamily="49" charset="-128"/>
              </a:rPr>
              <a:t>大阪府立大学 </a:t>
            </a:r>
            <a:r>
              <a:rPr kumimoji="1" lang="en-US" altLang="ja-JP" dirty="0" smtClean="0">
                <a:latin typeface="ＭＳ ゴシック" panose="020B0609070205080204" pitchFamily="49" charset="-128"/>
                <a:ea typeface="ＭＳ ゴシック" panose="020B0609070205080204" pitchFamily="49" charset="-128"/>
              </a:rPr>
              <a:t>M2  </a:t>
            </a:r>
            <a:r>
              <a:rPr kumimoji="1" lang="ja-JP" altLang="en-US" sz="3200" dirty="0" smtClean="0">
                <a:latin typeface="ＭＳ ゴシック" panose="020B0609070205080204" pitchFamily="49" charset="-128"/>
                <a:ea typeface="ＭＳ ゴシック" panose="020B0609070205080204" pitchFamily="49" charset="-128"/>
              </a:rPr>
              <a:t>髙橋　諒</a:t>
            </a:r>
            <a:endParaRPr kumimoji="1" lang="ja-JP" altLang="en-US" sz="3200" dirty="0">
              <a:latin typeface="ＭＳ ゴシック" panose="020B0609070205080204" pitchFamily="49" charset="-128"/>
              <a:ea typeface="ＭＳ ゴシック" panose="020B0609070205080204" pitchFamily="49" charset="-128"/>
            </a:endParaRPr>
          </a:p>
        </p:txBody>
      </p:sp>
      <p:sp>
        <p:nvSpPr>
          <p:cNvPr id="4" name="テキスト ボックス 3"/>
          <p:cNvSpPr txBox="1"/>
          <p:nvPr/>
        </p:nvSpPr>
        <p:spPr>
          <a:xfrm>
            <a:off x="4206240" y="55418"/>
            <a:ext cx="4937760" cy="369332"/>
          </a:xfrm>
          <a:prstGeom prst="rect">
            <a:avLst/>
          </a:prstGeom>
          <a:noFill/>
        </p:spPr>
        <p:txBody>
          <a:bodyPr wrap="square" rtlCol="0">
            <a:spAutoFit/>
          </a:bodyPr>
          <a:lstStyle/>
          <a:p>
            <a:pPr algn="r"/>
            <a:r>
              <a:rPr lang="en-US" altLang="ja-JP" dirty="0" smtClean="0">
                <a:latin typeface="HGSｺﾞｼｯｸM" panose="020B0600000000000000" pitchFamily="50" charset="-128"/>
                <a:ea typeface="HGSｺﾞｼｯｸM" panose="020B0600000000000000" pitchFamily="50" charset="-128"/>
              </a:rPr>
              <a:t>VLBI</a:t>
            </a:r>
            <a:r>
              <a:rPr lang="ja-JP" altLang="en-US" dirty="0" smtClean="0">
                <a:latin typeface="HGSｺﾞｼｯｸM" panose="020B0600000000000000" pitchFamily="50" charset="-128"/>
                <a:ea typeface="HGSｺﾞｼｯｸM" panose="020B0600000000000000" pitchFamily="50" charset="-128"/>
              </a:rPr>
              <a:t>懇談会シンポジウム</a:t>
            </a:r>
            <a:r>
              <a:rPr lang="en-US" altLang="ja-JP" dirty="0" smtClean="0">
                <a:latin typeface="HGSｺﾞｼｯｸM" panose="020B0600000000000000" pitchFamily="50" charset="-128"/>
                <a:ea typeface="HGSｺﾞｼｯｸM" panose="020B0600000000000000" pitchFamily="50" charset="-128"/>
              </a:rPr>
              <a:t>2016</a:t>
            </a:r>
            <a:r>
              <a:rPr kumimoji="1" lang="en-US" altLang="ja-JP" dirty="0" smtClean="0">
                <a:latin typeface="HGSｺﾞｼｯｸM" panose="020B0600000000000000" pitchFamily="50" charset="-128"/>
                <a:ea typeface="HGSｺﾞｼｯｸM" panose="020B0600000000000000" pitchFamily="50" charset="-128"/>
              </a:rPr>
              <a:t>@</a:t>
            </a:r>
            <a:r>
              <a:rPr kumimoji="1" lang="ja-JP" altLang="en-US" dirty="0" smtClean="0">
                <a:latin typeface="HGSｺﾞｼｯｸM" panose="020B0600000000000000" pitchFamily="50" charset="-128"/>
                <a:ea typeface="HGSｺﾞｼｯｸM" panose="020B0600000000000000" pitchFamily="50" charset="-128"/>
              </a:rPr>
              <a:t>山口大学</a:t>
            </a:r>
            <a:endParaRPr kumimoji="1" lang="ja-JP" altLang="en-US" dirty="0">
              <a:latin typeface="HGSｺﾞｼｯｸM" panose="020B0600000000000000" pitchFamily="50" charset="-128"/>
              <a:ea typeface="HGSｺﾞｼｯｸM" panose="020B0600000000000000" pitchFamily="50" charset="-128"/>
            </a:endParaRPr>
          </a:p>
        </p:txBody>
      </p:sp>
      <p:sp>
        <p:nvSpPr>
          <p:cNvPr id="11" name="タイトル 1"/>
          <p:cNvSpPr txBox="1">
            <a:spLocks/>
          </p:cNvSpPr>
          <p:nvPr/>
        </p:nvSpPr>
        <p:spPr>
          <a:xfrm>
            <a:off x="-158496" y="5202646"/>
            <a:ext cx="9302496" cy="1768686"/>
          </a:xfrm>
          <a:prstGeom prst="rect">
            <a:avLst/>
          </a:prstGeom>
          <a:solidFill>
            <a:schemeClr val="bg1">
              <a:alpha val="50000"/>
            </a:schemeClr>
          </a:solid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r">
              <a:lnSpc>
                <a:spcPct val="100000"/>
              </a:lnSpc>
            </a:pPr>
            <a:r>
              <a:rPr lang="ja-JP" altLang="en-US" sz="2000" dirty="0" smtClean="0"/>
              <a:t> 上田翔汰 </a:t>
            </a:r>
            <a:r>
              <a:rPr lang="en-US" altLang="ja-JP" sz="2000" dirty="0"/>
              <a:t>, </a:t>
            </a:r>
            <a:r>
              <a:rPr lang="ja-JP" altLang="en-US" sz="2000" dirty="0"/>
              <a:t>井上将徳 </a:t>
            </a:r>
            <a:r>
              <a:rPr lang="en-US" altLang="ja-JP" sz="2000" dirty="0"/>
              <a:t>, </a:t>
            </a:r>
            <a:r>
              <a:rPr lang="ja-JP" altLang="en-US" sz="2000" dirty="0"/>
              <a:t>岡田望 </a:t>
            </a:r>
            <a:r>
              <a:rPr lang="en-US" altLang="ja-JP" sz="2000" dirty="0"/>
              <a:t>, </a:t>
            </a:r>
            <a:r>
              <a:rPr lang="ja-JP" altLang="en-US" sz="2000" dirty="0"/>
              <a:t>長谷川豊 </a:t>
            </a:r>
            <a:r>
              <a:rPr lang="en-US" altLang="ja-JP" sz="2000" dirty="0"/>
              <a:t>, </a:t>
            </a:r>
            <a:r>
              <a:rPr lang="ja-JP" altLang="en-US" sz="2000" dirty="0"/>
              <a:t>木村公洋 </a:t>
            </a:r>
            <a:r>
              <a:rPr lang="en-US" altLang="ja-JP" sz="2000" dirty="0"/>
              <a:t>, </a:t>
            </a:r>
            <a:r>
              <a:rPr lang="ja-JP" altLang="en-US" sz="2000" dirty="0"/>
              <a:t>大西</a:t>
            </a:r>
            <a:r>
              <a:rPr lang="ja-JP" altLang="en-US" sz="2000" dirty="0" smtClean="0"/>
              <a:t>利和</a:t>
            </a:r>
            <a:r>
              <a:rPr lang="en-US" altLang="ja-JP" sz="2000" dirty="0" smtClean="0"/>
              <a:t>,</a:t>
            </a:r>
            <a:r>
              <a:rPr lang="ja-JP" altLang="en-US" sz="2000" dirty="0" smtClean="0"/>
              <a:t> </a:t>
            </a:r>
            <a:r>
              <a:rPr lang="en-US" altLang="ja-JP" sz="2000" dirty="0" smtClean="0"/>
              <a:t> </a:t>
            </a:r>
          </a:p>
          <a:p>
            <a:pPr algn="r">
              <a:lnSpc>
                <a:spcPct val="100000"/>
              </a:lnSpc>
            </a:pPr>
            <a:r>
              <a:rPr lang="ja-JP" altLang="en-US" sz="2000" dirty="0" smtClean="0"/>
              <a:t>小川</a:t>
            </a:r>
            <a:r>
              <a:rPr lang="ja-JP" altLang="en-US" sz="2000" dirty="0"/>
              <a:t>英夫 </a:t>
            </a:r>
            <a:r>
              <a:rPr lang="en-US" altLang="ja-JP" sz="2000" dirty="0"/>
              <a:t>(</a:t>
            </a:r>
            <a:r>
              <a:rPr lang="ja-JP" altLang="en-US" sz="2000" dirty="0"/>
              <a:t>大阪府立大学</a:t>
            </a:r>
            <a:r>
              <a:rPr lang="en-US" altLang="ja-JP" sz="2000" dirty="0"/>
              <a:t>), </a:t>
            </a:r>
            <a:r>
              <a:rPr lang="ja-JP" altLang="en-US" sz="2000" dirty="0"/>
              <a:t>米倉覚則 </a:t>
            </a:r>
            <a:r>
              <a:rPr lang="en-US" altLang="ja-JP" sz="2000" dirty="0"/>
              <a:t>(</a:t>
            </a:r>
            <a:r>
              <a:rPr lang="ja-JP" altLang="en-US" sz="2000" dirty="0"/>
              <a:t>茨城大学</a:t>
            </a:r>
            <a:r>
              <a:rPr lang="en-US" altLang="ja-JP" sz="2000" dirty="0"/>
              <a:t>), </a:t>
            </a:r>
            <a:r>
              <a:rPr lang="ja-JP" altLang="en-US" sz="2000" dirty="0"/>
              <a:t>藤澤健太</a:t>
            </a:r>
            <a:r>
              <a:rPr lang="en-US" altLang="ja-JP" sz="2000" dirty="0"/>
              <a:t>(</a:t>
            </a:r>
            <a:r>
              <a:rPr lang="ja-JP" altLang="en-US" sz="2000" dirty="0"/>
              <a:t>山口大学</a:t>
            </a:r>
            <a:r>
              <a:rPr lang="en-US" altLang="ja-JP" sz="2000" dirty="0" smtClean="0"/>
              <a:t>),</a:t>
            </a:r>
          </a:p>
          <a:p>
            <a:pPr algn="r">
              <a:lnSpc>
                <a:spcPct val="100000"/>
              </a:lnSpc>
            </a:pPr>
            <a:r>
              <a:rPr lang="ja-JP" altLang="en-US" sz="2000" dirty="0" smtClean="0"/>
              <a:t>徂徠</a:t>
            </a:r>
            <a:r>
              <a:rPr lang="ja-JP" altLang="en-US" sz="2000" dirty="0"/>
              <a:t>和夫</a:t>
            </a:r>
            <a:r>
              <a:rPr lang="en-US" altLang="ja-JP" sz="2000" dirty="0"/>
              <a:t>(</a:t>
            </a:r>
            <a:r>
              <a:rPr lang="ja-JP" altLang="en-US" sz="2000" dirty="0"/>
              <a:t>北海道大学</a:t>
            </a:r>
            <a:r>
              <a:rPr lang="en-US" altLang="ja-JP" sz="2000" dirty="0"/>
              <a:t>), </a:t>
            </a:r>
            <a:r>
              <a:rPr lang="ja-JP" altLang="en-US" sz="2000" dirty="0"/>
              <a:t>川畑亮二</a:t>
            </a:r>
            <a:r>
              <a:rPr lang="en-US" altLang="ja-JP" sz="2000" dirty="0"/>
              <a:t>, </a:t>
            </a:r>
            <a:r>
              <a:rPr lang="ja-JP" altLang="en-US" sz="2000" dirty="0"/>
              <a:t>石本正芳</a:t>
            </a:r>
            <a:r>
              <a:rPr lang="en-US" altLang="ja-JP" sz="2000" dirty="0"/>
              <a:t>, </a:t>
            </a:r>
            <a:r>
              <a:rPr lang="ja-JP" altLang="en-US" sz="2000" dirty="0"/>
              <a:t>福崎順洋</a:t>
            </a:r>
            <a:r>
              <a:rPr lang="en-US" altLang="ja-JP" sz="2000" dirty="0"/>
              <a:t>(</a:t>
            </a:r>
            <a:r>
              <a:rPr lang="ja-JP" altLang="en-US" sz="2000" dirty="0"/>
              <a:t>国土地理院</a:t>
            </a:r>
            <a:r>
              <a:rPr lang="en-US" altLang="ja-JP" sz="2000" dirty="0" smtClean="0"/>
              <a:t>),</a:t>
            </a:r>
          </a:p>
          <a:p>
            <a:pPr algn="r">
              <a:lnSpc>
                <a:spcPct val="100000"/>
              </a:lnSpc>
            </a:pPr>
            <a:r>
              <a:rPr lang="en-US" altLang="ja-JP" sz="2000" dirty="0" smtClean="0"/>
              <a:t> </a:t>
            </a:r>
            <a:r>
              <a:rPr lang="ja-JP" altLang="en-US" sz="2000" dirty="0"/>
              <a:t>近藤哲朗</a:t>
            </a:r>
            <a:r>
              <a:rPr lang="en-US" altLang="ja-JP" sz="2000" dirty="0"/>
              <a:t>(</a:t>
            </a:r>
            <a:r>
              <a:rPr lang="ja-JP" altLang="en-US" sz="2000" dirty="0"/>
              <a:t>情報通信研究機構</a:t>
            </a:r>
            <a:r>
              <a:rPr lang="en-US" altLang="ja-JP" sz="2000" dirty="0"/>
              <a:t>), </a:t>
            </a:r>
            <a:r>
              <a:rPr lang="ja-JP" altLang="en-US" sz="2000" dirty="0"/>
              <a:t>ほか</a:t>
            </a:r>
            <a:r>
              <a:rPr lang="ja-JP" altLang="en-US" sz="2000" dirty="0" smtClean="0"/>
              <a:t>大学 </a:t>
            </a:r>
            <a:r>
              <a:rPr lang="en-US" altLang="ja-JP" sz="2000" dirty="0" smtClean="0"/>
              <a:t>VLBI </a:t>
            </a:r>
            <a:r>
              <a:rPr lang="ja-JP" altLang="en-US" sz="2000" dirty="0" smtClean="0"/>
              <a:t>連携</a:t>
            </a:r>
            <a:r>
              <a:rPr lang="ja-JP" altLang="en-US" sz="2000" dirty="0"/>
              <a:t>グループ</a:t>
            </a:r>
            <a:r>
              <a:rPr lang="en-US" altLang="ja-JP" sz="2000" dirty="0" smtClean="0">
                <a:latin typeface="ＭＳ ゴシック" panose="020B0609070205080204" pitchFamily="49" charset="-128"/>
                <a:ea typeface="ＭＳ ゴシック" panose="020B0609070205080204" pitchFamily="49" charset="-128"/>
              </a:rPr>
              <a:t/>
            </a:r>
            <a:br>
              <a:rPr lang="en-US" altLang="ja-JP" sz="2000" dirty="0" smtClean="0">
                <a:latin typeface="ＭＳ ゴシック" panose="020B0609070205080204" pitchFamily="49" charset="-128"/>
                <a:ea typeface="ＭＳ ゴシック" panose="020B0609070205080204" pitchFamily="49" charset="-128"/>
              </a:rPr>
            </a:br>
            <a:endParaRPr lang="ja-JP" altLang="en-US" sz="20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519151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723900"/>
          </a:xfrm>
        </p:spPr>
        <p:txBody>
          <a:bodyPr>
            <a:normAutofit/>
          </a:bodyPr>
          <a:lstStyle/>
          <a:p>
            <a:pPr algn="ctr"/>
            <a:r>
              <a:rPr lang="en-US" altLang="ja-JP" sz="3600" dirty="0">
                <a:latin typeface="ＭＳ ゴシック" panose="020B0609070205080204" pitchFamily="49" charset="-128"/>
                <a:ea typeface="ＭＳ ゴシック" panose="020B0609070205080204" pitchFamily="49" charset="-128"/>
              </a:rPr>
              <a:t>O</a:t>
            </a:r>
            <a:r>
              <a:rPr kumimoji="1" lang="en-US" altLang="ja-JP" sz="3600" dirty="0" smtClean="0">
                <a:latin typeface="ＭＳ ゴシック" panose="020B0609070205080204" pitchFamily="49" charset="-128"/>
                <a:ea typeface="ＭＳ ゴシック" panose="020B0609070205080204" pitchFamily="49" charset="-128"/>
              </a:rPr>
              <a:t>utline</a:t>
            </a:r>
            <a:endParaRPr kumimoji="1" lang="ja-JP" altLang="en-US" sz="3600" dirty="0">
              <a:latin typeface="ＭＳ ゴシック" panose="020B0609070205080204" pitchFamily="49" charset="-128"/>
              <a:ea typeface="ＭＳ ゴシック" panose="020B0609070205080204" pitchFamily="49" charset="-128"/>
            </a:endParaRPr>
          </a:p>
        </p:txBody>
      </p:sp>
      <p:grpSp>
        <p:nvGrpSpPr>
          <p:cNvPr id="5" name="グループ化 4"/>
          <p:cNvGrpSpPr/>
          <p:nvPr/>
        </p:nvGrpSpPr>
        <p:grpSpPr>
          <a:xfrm>
            <a:off x="-238991" y="945573"/>
            <a:ext cx="9767455" cy="6172200"/>
            <a:chOff x="-238991" y="945573"/>
            <a:chExt cx="9767455" cy="6172200"/>
          </a:xfrm>
        </p:grpSpPr>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945573"/>
              <a:ext cx="9144000" cy="6096001"/>
            </a:xfrm>
            <a:prstGeom prst="rect">
              <a:avLst/>
            </a:prstGeom>
            <a:effectLst>
              <a:glow rad="127000">
                <a:schemeClr val="bg1"/>
              </a:glow>
              <a:softEdge rad="317500"/>
            </a:effectLst>
          </p:spPr>
        </p:pic>
        <p:sp>
          <p:nvSpPr>
            <p:cNvPr id="15" name="正方形/長方形 14"/>
            <p:cNvSpPr/>
            <p:nvPr/>
          </p:nvSpPr>
          <p:spPr>
            <a:xfrm>
              <a:off x="-238991" y="1018309"/>
              <a:ext cx="9767455" cy="6099464"/>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コンテンツ プレースホルダー 3"/>
          <p:cNvSpPr>
            <a:spLocks noGrp="1"/>
          </p:cNvSpPr>
          <p:nvPr>
            <p:ph idx="1"/>
          </p:nvPr>
        </p:nvSpPr>
        <p:spPr>
          <a:xfrm>
            <a:off x="344341" y="1203217"/>
            <a:ext cx="8569138" cy="5512627"/>
          </a:xfrm>
        </p:spPr>
        <p:txBody>
          <a:bodyPr>
            <a:normAutofit/>
          </a:bodyPr>
          <a:lstStyle/>
          <a:p>
            <a:r>
              <a:rPr lang="en-US" altLang="ja-JP" dirty="0" smtClean="0">
                <a:solidFill>
                  <a:schemeClr val="tx1">
                    <a:alpha val="15000"/>
                  </a:schemeClr>
                </a:solidFill>
                <a:effectLst>
                  <a:glow rad="127000">
                    <a:schemeClr val="bg1">
                      <a:alpha val="15000"/>
                    </a:schemeClr>
                  </a:glow>
                </a:effectLst>
                <a:latin typeface="+mn-ea"/>
              </a:rPr>
              <a:t>3.8m </a:t>
            </a:r>
            <a:r>
              <a:rPr lang="ja-JP" altLang="en-US" dirty="0" smtClean="0">
                <a:solidFill>
                  <a:schemeClr val="tx1">
                    <a:alpha val="15000"/>
                  </a:schemeClr>
                </a:solidFill>
                <a:effectLst>
                  <a:glow rad="127000">
                    <a:schemeClr val="bg1">
                      <a:alpha val="15000"/>
                    </a:schemeClr>
                  </a:glow>
                </a:effectLst>
                <a:latin typeface="+mn-ea"/>
              </a:rPr>
              <a:t>電波望遠鏡</a:t>
            </a:r>
            <a:endParaRPr lang="en-US" altLang="ja-JP" dirty="0">
              <a:solidFill>
                <a:schemeClr val="tx1">
                  <a:alpha val="15000"/>
                </a:schemeClr>
              </a:solidFill>
              <a:effectLst>
                <a:glow rad="127000">
                  <a:schemeClr val="bg1">
                    <a:alpha val="15000"/>
                  </a:schemeClr>
                </a:glow>
              </a:effectLst>
              <a:latin typeface="+mn-ea"/>
            </a:endParaRPr>
          </a:p>
          <a:p>
            <a:pPr marL="0" indent="0">
              <a:buNone/>
            </a:pPr>
            <a:r>
              <a:rPr lang="ja-JP" altLang="en-US" dirty="0" smtClean="0">
                <a:effectLst>
                  <a:glow rad="127000">
                    <a:schemeClr val="bg1"/>
                  </a:glow>
                </a:effectLst>
                <a:latin typeface="+mn-ea"/>
              </a:rPr>
              <a:t>　</a:t>
            </a:r>
            <a:endParaRPr lang="en-US" altLang="ja-JP" sz="2400" dirty="0" smtClean="0">
              <a:effectLst>
                <a:glow rad="127000">
                  <a:schemeClr val="bg1"/>
                </a:glow>
              </a:effectLst>
              <a:latin typeface="HGS明朝E" panose="02020900000000000000" pitchFamily="18" charset="-128"/>
              <a:ea typeface="HGS明朝E" panose="02020900000000000000" pitchFamily="18" charset="-128"/>
            </a:endParaRPr>
          </a:p>
          <a:p>
            <a:r>
              <a:rPr lang="ja-JP" altLang="en-US" dirty="0" smtClean="0">
                <a:effectLst>
                  <a:glow rad="127000">
                    <a:schemeClr val="bg1"/>
                  </a:glow>
                </a:effectLst>
                <a:latin typeface="+mn-ea"/>
              </a:rPr>
              <a:t>日立 </a:t>
            </a:r>
            <a:r>
              <a:rPr lang="en-US" altLang="ja-JP" dirty="0" smtClean="0">
                <a:effectLst>
                  <a:glow rad="127000">
                    <a:schemeClr val="bg1"/>
                  </a:glow>
                </a:effectLst>
                <a:latin typeface="+mn-ea"/>
              </a:rPr>
              <a:t>32 m &amp; </a:t>
            </a:r>
            <a:r>
              <a:rPr lang="ja-JP" altLang="en-US" dirty="0" smtClean="0">
                <a:effectLst>
                  <a:glow rad="127000">
                    <a:schemeClr val="bg1"/>
                  </a:glow>
                </a:effectLst>
                <a:latin typeface="+mn-ea"/>
              </a:rPr>
              <a:t>高萩 </a:t>
            </a:r>
            <a:r>
              <a:rPr lang="en-US" altLang="ja-JP" dirty="0" smtClean="0">
                <a:effectLst>
                  <a:glow rad="127000">
                    <a:schemeClr val="bg1"/>
                  </a:glow>
                </a:effectLst>
                <a:latin typeface="+mn-ea"/>
              </a:rPr>
              <a:t>32 m</a:t>
            </a:r>
            <a:r>
              <a:rPr lang="ja-JP" altLang="en-US" dirty="0" smtClean="0">
                <a:effectLst>
                  <a:glow rad="127000">
                    <a:schemeClr val="bg1"/>
                  </a:glow>
                </a:effectLst>
                <a:latin typeface="+mn-ea"/>
              </a:rPr>
              <a:t>との </a:t>
            </a:r>
            <a:r>
              <a:rPr lang="en-US" altLang="ja-JP" dirty="0" smtClean="0">
                <a:effectLst>
                  <a:glow rad="127000">
                    <a:schemeClr val="bg1"/>
                  </a:glow>
                </a:effectLst>
                <a:latin typeface="+mn-ea"/>
              </a:rPr>
              <a:t>VLBI </a:t>
            </a:r>
            <a:r>
              <a:rPr lang="ja-JP" altLang="en-US" dirty="0" smtClean="0">
                <a:effectLst>
                  <a:glow rad="127000">
                    <a:schemeClr val="bg1"/>
                  </a:glow>
                </a:effectLst>
                <a:latin typeface="+mn-ea"/>
              </a:rPr>
              <a:t>観測実験</a:t>
            </a:r>
            <a:endParaRPr lang="en-US" altLang="ja-JP" dirty="0" smtClean="0">
              <a:effectLst>
                <a:glow rad="127000">
                  <a:schemeClr val="bg1"/>
                </a:glow>
              </a:effectLst>
              <a:latin typeface="+mn-ea"/>
            </a:endParaRPr>
          </a:p>
          <a:p>
            <a:endParaRPr lang="en-US" altLang="ja-JP" dirty="0">
              <a:solidFill>
                <a:schemeClr val="tx1">
                  <a:alpha val="15000"/>
                </a:schemeClr>
              </a:solidFill>
              <a:effectLst>
                <a:glow rad="127000">
                  <a:schemeClr val="bg1">
                    <a:alpha val="15000"/>
                  </a:schemeClr>
                </a:glow>
              </a:effectLst>
              <a:latin typeface="+mn-ea"/>
            </a:endParaRPr>
          </a:p>
          <a:p>
            <a:r>
              <a:rPr lang="ja-JP" altLang="en-US" dirty="0" smtClean="0">
                <a:solidFill>
                  <a:schemeClr val="tx1">
                    <a:alpha val="15000"/>
                  </a:schemeClr>
                </a:solidFill>
                <a:effectLst>
                  <a:glow rad="127000">
                    <a:schemeClr val="bg1">
                      <a:alpha val="15000"/>
                    </a:schemeClr>
                  </a:glow>
                </a:effectLst>
                <a:latin typeface="+mn-ea"/>
              </a:rPr>
              <a:t>つくば </a:t>
            </a:r>
            <a:r>
              <a:rPr lang="en-US" altLang="ja-JP" dirty="0" smtClean="0">
                <a:solidFill>
                  <a:schemeClr val="tx1">
                    <a:alpha val="15000"/>
                  </a:schemeClr>
                </a:solidFill>
                <a:effectLst>
                  <a:glow rad="127000">
                    <a:schemeClr val="bg1">
                      <a:alpha val="15000"/>
                    </a:schemeClr>
                  </a:glow>
                </a:effectLst>
                <a:latin typeface="+mn-ea"/>
              </a:rPr>
              <a:t>32 m</a:t>
            </a:r>
            <a:r>
              <a:rPr lang="ja-JP" altLang="en-US" dirty="0" smtClean="0">
                <a:solidFill>
                  <a:schemeClr val="tx1">
                    <a:alpha val="15000"/>
                  </a:schemeClr>
                </a:solidFill>
                <a:effectLst>
                  <a:glow rad="127000">
                    <a:schemeClr val="bg1">
                      <a:alpha val="15000"/>
                    </a:schemeClr>
                  </a:glow>
                </a:effectLst>
                <a:latin typeface="+mn-ea"/>
              </a:rPr>
              <a:t>との測地 </a:t>
            </a:r>
            <a:r>
              <a:rPr lang="en-US" altLang="ja-JP" dirty="0" smtClean="0">
                <a:solidFill>
                  <a:schemeClr val="tx1">
                    <a:alpha val="15000"/>
                  </a:schemeClr>
                </a:solidFill>
                <a:effectLst>
                  <a:glow rad="127000">
                    <a:schemeClr val="bg1">
                      <a:alpha val="15000"/>
                    </a:schemeClr>
                  </a:glow>
                </a:effectLst>
                <a:latin typeface="+mn-ea"/>
              </a:rPr>
              <a:t>VLBI </a:t>
            </a:r>
            <a:r>
              <a:rPr lang="ja-JP" altLang="en-US" dirty="0">
                <a:solidFill>
                  <a:schemeClr val="tx1">
                    <a:alpha val="15000"/>
                  </a:schemeClr>
                </a:solidFill>
                <a:effectLst>
                  <a:glow rad="127000">
                    <a:schemeClr val="bg1">
                      <a:alpha val="15000"/>
                    </a:schemeClr>
                  </a:glow>
                </a:effectLst>
                <a:latin typeface="+mn-ea"/>
              </a:rPr>
              <a:t>観測</a:t>
            </a:r>
            <a:r>
              <a:rPr lang="ja-JP" altLang="en-US" dirty="0" smtClean="0">
                <a:solidFill>
                  <a:schemeClr val="tx1">
                    <a:alpha val="15000"/>
                  </a:schemeClr>
                </a:solidFill>
                <a:effectLst>
                  <a:glow rad="127000">
                    <a:schemeClr val="bg1">
                      <a:alpha val="15000"/>
                    </a:schemeClr>
                  </a:glow>
                </a:effectLst>
                <a:latin typeface="+mn-ea"/>
              </a:rPr>
              <a:t>用フリンジテスト</a:t>
            </a:r>
            <a:endParaRPr lang="en-US" altLang="ja-JP" dirty="0" smtClean="0">
              <a:solidFill>
                <a:schemeClr val="tx1">
                  <a:alpha val="15000"/>
                </a:schemeClr>
              </a:solidFill>
              <a:effectLst>
                <a:glow rad="127000">
                  <a:schemeClr val="bg1">
                    <a:alpha val="15000"/>
                  </a:schemeClr>
                </a:glow>
              </a:effectLst>
              <a:latin typeface="+mn-ea"/>
            </a:endParaRPr>
          </a:p>
          <a:p>
            <a:endParaRPr lang="en-US" altLang="ja-JP" dirty="0">
              <a:solidFill>
                <a:schemeClr val="tx1">
                  <a:alpha val="15000"/>
                </a:schemeClr>
              </a:solidFill>
              <a:effectLst>
                <a:glow rad="127000">
                  <a:schemeClr val="bg1">
                    <a:alpha val="15000"/>
                  </a:schemeClr>
                </a:glow>
              </a:effectLst>
              <a:latin typeface="+mn-ea"/>
            </a:endParaRPr>
          </a:p>
          <a:p>
            <a:r>
              <a:rPr lang="ja-JP" altLang="en-US" dirty="0" smtClean="0">
                <a:solidFill>
                  <a:schemeClr val="tx1">
                    <a:alpha val="15000"/>
                  </a:schemeClr>
                </a:solidFill>
                <a:effectLst>
                  <a:glow rad="127000">
                    <a:schemeClr val="bg1">
                      <a:alpha val="15000"/>
                    </a:schemeClr>
                  </a:glow>
                </a:effectLst>
                <a:latin typeface="+mn-ea"/>
              </a:rPr>
              <a:t>つくば </a:t>
            </a:r>
            <a:r>
              <a:rPr lang="en-US" altLang="ja-JP" dirty="0" smtClean="0">
                <a:solidFill>
                  <a:schemeClr val="tx1">
                    <a:alpha val="15000"/>
                  </a:schemeClr>
                </a:solidFill>
                <a:effectLst>
                  <a:glow rad="127000">
                    <a:schemeClr val="bg1">
                      <a:alpha val="15000"/>
                    </a:schemeClr>
                  </a:glow>
                </a:effectLst>
                <a:latin typeface="+mn-ea"/>
              </a:rPr>
              <a:t>32 m</a:t>
            </a:r>
            <a:r>
              <a:rPr lang="ja-JP" altLang="en-US" dirty="0" smtClean="0">
                <a:solidFill>
                  <a:schemeClr val="tx1">
                    <a:alpha val="15000"/>
                  </a:schemeClr>
                </a:solidFill>
                <a:effectLst>
                  <a:glow rad="127000">
                    <a:schemeClr val="bg1">
                      <a:alpha val="15000"/>
                    </a:schemeClr>
                  </a:glow>
                </a:effectLst>
                <a:latin typeface="+mn-ea"/>
              </a:rPr>
              <a:t>との測地 </a:t>
            </a:r>
            <a:r>
              <a:rPr lang="en-US" altLang="ja-JP" dirty="0" smtClean="0">
                <a:solidFill>
                  <a:schemeClr val="tx1">
                    <a:alpha val="15000"/>
                  </a:schemeClr>
                </a:solidFill>
                <a:effectLst>
                  <a:glow rad="127000">
                    <a:schemeClr val="bg1">
                      <a:alpha val="15000"/>
                    </a:schemeClr>
                  </a:glow>
                </a:effectLst>
                <a:latin typeface="+mn-ea"/>
              </a:rPr>
              <a:t>VLBI </a:t>
            </a:r>
            <a:r>
              <a:rPr lang="ja-JP" altLang="en-US" dirty="0" smtClean="0">
                <a:solidFill>
                  <a:schemeClr val="tx1">
                    <a:alpha val="15000"/>
                  </a:schemeClr>
                </a:solidFill>
                <a:effectLst>
                  <a:glow rad="127000">
                    <a:schemeClr val="bg1">
                      <a:alpha val="15000"/>
                    </a:schemeClr>
                  </a:glow>
                </a:effectLst>
                <a:latin typeface="+mn-ea"/>
              </a:rPr>
              <a:t>観測</a:t>
            </a:r>
            <a:r>
              <a:rPr lang="en-US" altLang="ja-JP" dirty="0" smtClean="0">
                <a:solidFill>
                  <a:schemeClr val="tx1">
                    <a:alpha val="15000"/>
                  </a:schemeClr>
                </a:solidFill>
                <a:effectLst>
                  <a:glow rad="127000">
                    <a:schemeClr val="bg1">
                      <a:alpha val="15000"/>
                    </a:schemeClr>
                  </a:glow>
                </a:effectLst>
                <a:latin typeface="+mn-ea"/>
              </a:rPr>
              <a:t>  </a:t>
            </a:r>
            <a:endParaRPr lang="en-US" altLang="ja-JP" dirty="0">
              <a:solidFill>
                <a:schemeClr val="tx1">
                  <a:alpha val="15000"/>
                </a:schemeClr>
              </a:solidFill>
              <a:effectLst>
                <a:glow rad="127000">
                  <a:schemeClr val="bg1">
                    <a:alpha val="15000"/>
                  </a:schemeClr>
                </a:glow>
              </a:effectLst>
              <a:latin typeface="+mn-ea"/>
            </a:endParaRPr>
          </a:p>
          <a:p>
            <a:pPr marL="0" indent="0">
              <a:buNone/>
            </a:pPr>
            <a:endParaRPr lang="en-US" altLang="ja-JP" sz="2400" dirty="0">
              <a:solidFill>
                <a:schemeClr val="tx1">
                  <a:alpha val="15000"/>
                </a:schemeClr>
              </a:solidFill>
              <a:effectLst>
                <a:glow rad="127000">
                  <a:schemeClr val="bg1">
                    <a:alpha val="15000"/>
                  </a:schemeClr>
                </a:glow>
              </a:effectLst>
              <a:latin typeface="HGS明朝E" panose="02020900000000000000" pitchFamily="18" charset="-128"/>
              <a:ea typeface="HGS明朝E" panose="02020900000000000000" pitchFamily="18" charset="-128"/>
            </a:endParaRPr>
          </a:p>
          <a:p>
            <a:r>
              <a:rPr lang="ja-JP" altLang="en-US" dirty="0" smtClean="0">
                <a:solidFill>
                  <a:schemeClr val="tx1">
                    <a:alpha val="15000"/>
                  </a:schemeClr>
                </a:solidFill>
                <a:effectLst>
                  <a:glow rad="127000">
                    <a:schemeClr val="bg1">
                      <a:alpha val="15000"/>
                    </a:schemeClr>
                  </a:glow>
                </a:effectLst>
                <a:latin typeface="+mn-ea"/>
              </a:rPr>
              <a:t>まとめ・今後</a:t>
            </a:r>
            <a:endParaRPr lang="en-US" altLang="ja-JP" dirty="0" smtClean="0">
              <a:solidFill>
                <a:schemeClr val="tx1">
                  <a:alpha val="15000"/>
                </a:schemeClr>
              </a:solidFill>
              <a:effectLst>
                <a:glow rad="127000">
                  <a:schemeClr val="bg1">
                    <a:alpha val="15000"/>
                  </a:schemeClr>
                </a:glow>
              </a:effectLst>
              <a:latin typeface="+mn-ea"/>
            </a:endParaRPr>
          </a:p>
          <a:p>
            <a:endParaRPr lang="en-US" altLang="ja-JP" dirty="0">
              <a:effectLst>
                <a:glow rad="127000">
                  <a:schemeClr val="bg1"/>
                </a:glow>
              </a:effectLst>
              <a:latin typeface="+mn-ea"/>
            </a:endParaRPr>
          </a:p>
          <a:p>
            <a:endParaRPr lang="en-US" altLang="ja-JP" dirty="0">
              <a:effectLst>
                <a:glow rad="127000">
                  <a:schemeClr val="bg1"/>
                </a:glow>
              </a:effectLst>
              <a:latin typeface="+mn-ea"/>
            </a:endParaRPr>
          </a:p>
        </p:txBody>
      </p:sp>
      <p:cxnSp>
        <p:nvCxnSpPr>
          <p:cNvPr id="8" name="直線コネクタ 7"/>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5427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723900"/>
          </a:xfrm>
        </p:spPr>
        <p:txBody>
          <a:bodyPr>
            <a:normAutofit/>
          </a:bodyPr>
          <a:lstStyle/>
          <a:p>
            <a:pPr algn="ctr"/>
            <a:r>
              <a:rPr lang="en-US" altLang="ja-JP" sz="3600" dirty="0" smtClean="0">
                <a:latin typeface="ＭＳ ゴシック" panose="020B0609070205080204" pitchFamily="49" charset="-128"/>
                <a:ea typeface="ＭＳ ゴシック" panose="020B0609070205080204" pitchFamily="49" charset="-128"/>
              </a:rPr>
              <a:t>VLBI</a:t>
            </a:r>
            <a:r>
              <a:rPr lang="ja-JP" altLang="en-US" sz="3600" dirty="0" smtClean="0">
                <a:latin typeface="ＭＳ ゴシック" panose="020B0609070205080204" pitchFamily="49" charset="-128"/>
                <a:ea typeface="ＭＳ ゴシック" panose="020B0609070205080204" pitchFamily="49" charset="-128"/>
              </a:rPr>
              <a:t>観測実験</a:t>
            </a:r>
            <a:endParaRPr kumimoji="1" lang="ja-JP" altLang="en-US" sz="3600" dirty="0">
              <a:latin typeface="ＭＳ ゴシック" panose="020B0609070205080204" pitchFamily="49" charset="-128"/>
              <a:ea typeface="ＭＳ ゴシック" panose="020B0609070205080204" pitchFamily="49" charset="-128"/>
            </a:endParaRPr>
          </a:p>
        </p:txBody>
      </p:sp>
      <p:sp>
        <p:nvSpPr>
          <p:cNvPr id="3" name="コンテンツ プレースホルダー 2"/>
          <p:cNvSpPr>
            <a:spLocks noGrp="1"/>
          </p:cNvSpPr>
          <p:nvPr>
            <p:ph idx="1"/>
          </p:nvPr>
        </p:nvSpPr>
        <p:spPr>
          <a:xfrm>
            <a:off x="270510" y="853410"/>
            <a:ext cx="8748444" cy="5954395"/>
          </a:xfrm>
        </p:spPr>
        <p:txBody>
          <a:bodyPr>
            <a:normAutofit lnSpcReduction="10000"/>
          </a:bodyPr>
          <a:lstStyle/>
          <a:p>
            <a:r>
              <a:rPr lang="ja-JP" altLang="en-US" sz="2400" dirty="0">
                <a:effectLst/>
                <a:latin typeface="ＭＳ ゴシック" panose="020B0609070205080204" pitchFamily="49" charset="-128"/>
                <a:ea typeface="ＭＳ ゴシック" panose="020B0609070205080204" pitchFamily="49" charset="-128"/>
              </a:rPr>
              <a:t>観測日</a:t>
            </a:r>
            <a:r>
              <a:rPr lang="en-US" altLang="ja-JP" sz="2400" dirty="0">
                <a:effectLst/>
                <a:latin typeface="ＭＳ ゴシック" panose="020B0609070205080204" pitchFamily="49" charset="-128"/>
                <a:ea typeface="ＭＳ ゴシック" panose="020B0609070205080204" pitchFamily="49" charset="-128"/>
              </a:rPr>
              <a:t/>
            </a:r>
            <a:br>
              <a:rPr lang="en-US" altLang="ja-JP" sz="2400" dirty="0">
                <a:effectLst/>
                <a:latin typeface="ＭＳ ゴシック" panose="020B0609070205080204" pitchFamily="49" charset="-128"/>
                <a:ea typeface="ＭＳ ゴシック" panose="020B0609070205080204" pitchFamily="49" charset="-128"/>
              </a:rPr>
            </a:br>
            <a:r>
              <a:rPr lang="ja-JP" altLang="en-US" sz="2200" dirty="0" smtClean="0">
                <a:effectLst/>
                <a:latin typeface="ＭＳ ゴシック" panose="020B0609070205080204" pitchFamily="49" charset="-128"/>
                <a:ea typeface="ＭＳ ゴシック" panose="020B0609070205080204" pitchFamily="49" charset="-128"/>
              </a:rPr>
              <a:t>①</a:t>
            </a:r>
            <a:r>
              <a:rPr lang="en-US" altLang="ja-JP" sz="2200" dirty="0" smtClean="0">
                <a:effectLst/>
                <a:latin typeface="ＭＳ ゴシック" panose="020B0609070205080204" pitchFamily="49" charset="-128"/>
                <a:ea typeface="ＭＳ ゴシック" panose="020B0609070205080204" pitchFamily="49" charset="-128"/>
              </a:rPr>
              <a:t>2015</a:t>
            </a:r>
            <a:r>
              <a:rPr lang="ja-JP" altLang="en-US" sz="2200" dirty="0">
                <a:effectLst/>
                <a:latin typeface="ＭＳ ゴシック" panose="020B0609070205080204" pitchFamily="49" charset="-128"/>
                <a:ea typeface="ＭＳ ゴシック" panose="020B0609070205080204" pitchFamily="49" charset="-128"/>
              </a:rPr>
              <a:t>年</a:t>
            </a:r>
            <a:r>
              <a:rPr lang="en-US" altLang="ja-JP" sz="2200" dirty="0">
                <a:effectLst/>
                <a:latin typeface="ＭＳ ゴシック" panose="020B0609070205080204" pitchFamily="49" charset="-128"/>
                <a:ea typeface="ＭＳ ゴシック" panose="020B0609070205080204" pitchFamily="49" charset="-128"/>
              </a:rPr>
              <a:t>9</a:t>
            </a:r>
            <a:r>
              <a:rPr lang="ja-JP" altLang="en-US" sz="2200" dirty="0">
                <a:effectLst/>
                <a:latin typeface="ＭＳ ゴシック" panose="020B0609070205080204" pitchFamily="49" charset="-128"/>
                <a:ea typeface="ＭＳ ゴシック" panose="020B0609070205080204" pitchFamily="49" charset="-128"/>
              </a:rPr>
              <a:t>月</a:t>
            </a:r>
            <a:r>
              <a:rPr lang="en-US" altLang="ja-JP" sz="2200" dirty="0">
                <a:effectLst/>
                <a:latin typeface="ＭＳ ゴシック" panose="020B0609070205080204" pitchFamily="49" charset="-128"/>
                <a:ea typeface="ＭＳ ゴシック" panose="020B0609070205080204" pitchFamily="49" charset="-128"/>
              </a:rPr>
              <a:t>12</a:t>
            </a:r>
            <a:r>
              <a:rPr lang="ja-JP" altLang="en-US" sz="2200" dirty="0" smtClean="0">
                <a:effectLst/>
                <a:latin typeface="ＭＳ ゴシック" panose="020B0609070205080204" pitchFamily="49" charset="-128"/>
                <a:ea typeface="ＭＳ ゴシック" panose="020B0609070205080204" pitchFamily="49" charset="-128"/>
              </a:rPr>
              <a:t>日 </a:t>
            </a:r>
            <a:r>
              <a:rPr lang="en-US" altLang="ja-JP" sz="2200" dirty="0" smtClean="0">
                <a:effectLst/>
                <a:latin typeface="ＭＳ ゴシック" panose="020B0609070205080204" pitchFamily="49" charset="-128"/>
                <a:ea typeface="ＭＳ ゴシック" panose="020B0609070205080204" pitchFamily="49" charset="-128"/>
              </a:rPr>
              <a:t/>
            </a:r>
            <a:br>
              <a:rPr lang="en-US" altLang="ja-JP" sz="2200" dirty="0" smtClean="0">
                <a:effectLst/>
                <a:latin typeface="ＭＳ ゴシック" panose="020B0609070205080204" pitchFamily="49" charset="-128"/>
                <a:ea typeface="ＭＳ ゴシック" panose="020B0609070205080204" pitchFamily="49" charset="-128"/>
              </a:rPr>
            </a:br>
            <a:r>
              <a:rPr lang="ja-JP" altLang="en-US" sz="2200" dirty="0" smtClean="0">
                <a:effectLst/>
                <a:latin typeface="ＭＳ ゴシック" panose="020B0609070205080204" pitchFamily="49" charset="-128"/>
                <a:ea typeface="ＭＳ ゴシック" panose="020B0609070205080204" pitchFamily="49" charset="-128"/>
              </a:rPr>
              <a:t>②</a:t>
            </a:r>
            <a:r>
              <a:rPr lang="en-US" altLang="ja-JP" sz="2200" dirty="0" smtClean="0">
                <a:effectLst/>
                <a:latin typeface="ＭＳ ゴシック" panose="020B0609070205080204" pitchFamily="49" charset="-128"/>
                <a:ea typeface="ＭＳ ゴシック" panose="020B0609070205080204" pitchFamily="49" charset="-128"/>
              </a:rPr>
              <a:t>2016</a:t>
            </a:r>
            <a:r>
              <a:rPr lang="ja-JP" altLang="en-US" sz="2200" dirty="0" smtClean="0">
                <a:effectLst/>
                <a:latin typeface="ＭＳ ゴシック" panose="020B0609070205080204" pitchFamily="49" charset="-128"/>
                <a:ea typeface="ＭＳ ゴシック" panose="020B0609070205080204" pitchFamily="49" charset="-128"/>
              </a:rPr>
              <a:t>年</a:t>
            </a:r>
            <a:r>
              <a:rPr lang="en-US" altLang="ja-JP" sz="2200" dirty="0" smtClean="0">
                <a:effectLst/>
                <a:latin typeface="ＭＳ ゴシック" panose="020B0609070205080204" pitchFamily="49" charset="-128"/>
                <a:ea typeface="ＭＳ ゴシック" panose="020B0609070205080204" pitchFamily="49" charset="-128"/>
              </a:rPr>
              <a:t>7</a:t>
            </a:r>
            <a:r>
              <a:rPr lang="ja-JP" altLang="en-US" sz="2200" dirty="0" smtClean="0">
                <a:effectLst/>
                <a:latin typeface="ＭＳ ゴシック" panose="020B0609070205080204" pitchFamily="49" charset="-128"/>
                <a:ea typeface="ＭＳ ゴシック" panose="020B0609070205080204" pitchFamily="49" charset="-128"/>
              </a:rPr>
              <a:t>月</a:t>
            </a:r>
            <a:r>
              <a:rPr lang="en-US" altLang="ja-JP" sz="2200" dirty="0" smtClean="0">
                <a:effectLst/>
                <a:latin typeface="ＭＳ ゴシック" panose="020B0609070205080204" pitchFamily="49" charset="-128"/>
                <a:ea typeface="ＭＳ ゴシック" panose="020B0609070205080204" pitchFamily="49" charset="-128"/>
              </a:rPr>
              <a:t>19</a:t>
            </a:r>
            <a:r>
              <a:rPr lang="ja-JP" altLang="en-US" sz="2200" dirty="0" smtClean="0">
                <a:effectLst/>
                <a:latin typeface="ＭＳ ゴシック" panose="020B0609070205080204" pitchFamily="49" charset="-128"/>
                <a:ea typeface="ＭＳ ゴシック" panose="020B0609070205080204" pitchFamily="49" charset="-128"/>
              </a:rPr>
              <a:t>日</a:t>
            </a:r>
            <a:r>
              <a:rPr lang="en-US" altLang="ja-JP" sz="2200" dirty="0" smtClean="0">
                <a:effectLst/>
                <a:latin typeface="ＭＳ ゴシック" panose="020B0609070205080204" pitchFamily="49" charset="-128"/>
                <a:ea typeface="ＭＳ ゴシック" panose="020B0609070205080204" pitchFamily="49" charset="-128"/>
              </a:rPr>
              <a:t>-21</a:t>
            </a:r>
            <a:r>
              <a:rPr lang="ja-JP" altLang="en-US" sz="2200" dirty="0" smtClean="0">
                <a:effectLst/>
                <a:latin typeface="ＭＳ ゴシック" panose="020B0609070205080204" pitchFamily="49" charset="-128"/>
                <a:ea typeface="ＭＳ ゴシック" panose="020B0609070205080204" pitchFamily="49" charset="-128"/>
              </a:rPr>
              <a:t>日</a:t>
            </a:r>
            <a:r>
              <a:rPr lang="en-US" altLang="ja-JP" sz="2200" dirty="0">
                <a:effectLst/>
                <a:latin typeface="ＭＳ ゴシック" panose="020B0609070205080204" pitchFamily="49" charset="-128"/>
                <a:ea typeface="ＭＳ ゴシック" panose="020B0609070205080204" pitchFamily="49" charset="-128"/>
              </a:rPr>
              <a:t/>
            </a:r>
            <a:br>
              <a:rPr lang="en-US" altLang="ja-JP" sz="2200" dirty="0">
                <a:effectLst/>
                <a:latin typeface="ＭＳ ゴシック" panose="020B0609070205080204" pitchFamily="49" charset="-128"/>
                <a:ea typeface="ＭＳ ゴシック" panose="020B0609070205080204" pitchFamily="49" charset="-128"/>
              </a:rPr>
            </a:br>
            <a:r>
              <a:rPr lang="ja-JP" altLang="en-US" sz="2200" dirty="0" smtClean="0">
                <a:effectLst/>
                <a:latin typeface="ＭＳ ゴシック" panose="020B0609070205080204" pitchFamily="49" charset="-128"/>
                <a:ea typeface="ＭＳ ゴシック" panose="020B0609070205080204" pitchFamily="49" charset="-128"/>
              </a:rPr>
              <a:t>③</a:t>
            </a:r>
            <a:r>
              <a:rPr lang="en-US" altLang="ja-JP" sz="2200" dirty="0" smtClean="0">
                <a:effectLst/>
                <a:latin typeface="ＭＳ ゴシック" panose="020B0609070205080204" pitchFamily="49" charset="-128"/>
                <a:ea typeface="ＭＳ ゴシック" panose="020B0609070205080204" pitchFamily="49" charset="-128"/>
              </a:rPr>
              <a:t>2016</a:t>
            </a:r>
            <a:r>
              <a:rPr lang="ja-JP" altLang="en-US" sz="2200" dirty="0" smtClean="0">
                <a:effectLst/>
                <a:latin typeface="ＭＳ ゴシック" panose="020B0609070205080204" pitchFamily="49" charset="-128"/>
                <a:ea typeface="ＭＳ ゴシック" panose="020B0609070205080204" pitchFamily="49" charset="-128"/>
              </a:rPr>
              <a:t>年</a:t>
            </a:r>
            <a:r>
              <a:rPr lang="en-US" altLang="ja-JP" sz="2200" dirty="0" smtClean="0">
                <a:effectLst/>
                <a:latin typeface="ＭＳ ゴシック" panose="020B0609070205080204" pitchFamily="49" charset="-128"/>
                <a:ea typeface="ＭＳ ゴシック" panose="020B0609070205080204" pitchFamily="49" charset="-128"/>
              </a:rPr>
              <a:t>10</a:t>
            </a:r>
            <a:r>
              <a:rPr lang="ja-JP" altLang="en-US" sz="2200" dirty="0" smtClean="0">
                <a:effectLst/>
                <a:latin typeface="ＭＳ ゴシック" panose="020B0609070205080204" pitchFamily="49" charset="-128"/>
                <a:ea typeface="ＭＳ ゴシック" panose="020B0609070205080204" pitchFamily="49" charset="-128"/>
              </a:rPr>
              <a:t>月</a:t>
            </a:r>
            <a:r>
              <a:rPr lang="en-US" altLang="ja-JP" sz="2200" dirty="0" smtClean="0">
                <a:effectLst/>
                <a:latin typeface="ＭＳ ゴシック" panose="020B0609070205080204" pitchFamily="49" charset="-128"/>
                <a:ea typeface="ＭＳ ゴシック" panose="020B0609070205080204" pitchFamily="49" charset="-128"/>
              </a:rPr>
              <a:t>14</a:t>
            </a:r>
            <a:r>
              <a:rPr lang="ja-JP" altLang="en-US" sz="2200" dirty="0" smtClean="0">
                <a:effectLst/>
                <a:latin typeface="ＭＳ ゴシック" panose="020B0609070205080204" pitchFamily="49" charset="-128"/>
                <a:ea typeface="ＭＳ ゴシック" panose="020B0609070205080204" pitchFamily="49" charset="-128"/>
              </a:rPr>
              <a:t>日</a:t>
            </a:r>
            <a:r>
              <a:rPr lang="en-US" altLang="ja-JP" sz="2200" dirty="0">
                <a:effectLst/>
                <a:latin typeface="ＭＳ ゴシック" panose="020B0609070205080204" pitchFamily="49" charset="-128"/>
                <a:ea typeface="ＭＳ ゴシック" panose="020B0609070205080204" pitchFamily="49" charset="-128"/>
              </a:rPr>
              <a:t/>
            </a:r>
            <a:br>
              <a:rPr lang="en-US" altLang="ja-JP" sz="2200" dirty="0">
                <a:effectLst/>
                <a:latin typeface="ＭＳ ゴシック" panose="020B0609070205080204" pitchFamily="49" charset="-128"/>
                <a:ea typeface="ＭＳ ゴシック" panose="020B0609070205080204" pitchFamily="49" charset="-128"/>
              </a:rPr>
            </a:br>
            <a:endParaRPr lang="en-US" altLang="ja-JP" sz="2200" dirty="0">
              <a:effectLst/>
              <a:latin typeface="ＭＳ ゴシック" panose="020B0609070205080204" pitchFamily="49" charset="-128"/>
              <a:ea typeface="ＭＳ ゴシック" panose="020B0609070205080204" pitchFamily="49" charset="-128"/>
            </a:endParaRPr>
          </a:p>
          <a:p>
            <a:r>
              <a:rPr lang="ja-JP" altLang="en-US" sz="2400" dirty="0" smtClean="0">
                <a:effectLst/>
                <a:latin typeface="ＭＳ ゴシック" panose="020B0609070205080204" pitchFamily="49" charset="-128"/>
                <a:ea typeface="ＭＳ ゴシック" panose="020B0609070205080204" pitchFamily="49" charset="-128"/>
              </a:rPr>
              <a:t>観測概要</a:t>
            </a:r>
            <a:r>
              <a:rPr lang="en-US" altLang="ja-JP" sz="2400" dirty="0" smtClean="0">
                <a:effectLst/>
                <a:latin typeface="ＭＳ ゴシック" panose="020B0609070205080204" pitchFamily="49" charset="-128"/>
                <a:ea typeface="ＭＳ ゴシック" panose="020B0609070205080204" pitchFamily="49" charset="-128"/>
              </a:rPr>
              <a:t/>
            </a:r>
            <a:br>
              <a:rPr lang="en-US" altLang="ja-JP" sz="2400" dirty="0" smtClean="0">
                <a:effectLst/>
                <a:latin typeface="ＭＳ ゴシック" panose="020B0609070205080204" pitchFamily="49" charset="-128"/>
                <a:ea typeface="ＭＳ ゴシック" panose="020B0609070205080204" pitchFamily="49" charset="-128"/>
              </a:rPr>
            </a:br>
            <a:r>
              <a:rPr lang="ja-JP" altLang="en-US" sz="2200" dirty="0" smtClean="0">
                <a:effectLst/>
                <a:latin typeface="ＭＳ ゴシック" panose="020B0609070205080204" pitchFamily="49" charset="-128"/>
                <a:ea typeface="ＭＳ ゴシック" panose="020B0609070205080204" pitchFamily="49" charset="-128"/>
              </a:rPr>
              <a:t>相手望遠鏡：日立 </a:t>
            </a:r>
            <a:r>
              <a:rPr lang="en-US" altLang="ja-JP" sz="2200" dirty="0" smtClean="0">
                <a:effectLst/>
                <a:latin typeface="ＭＳ ゴシック" panose="020B0609070205080204" pitchFamily="49" charset="-128"/>
                <a:ea typeface="ＭＳ ゴシック" panose="020B0609070205080204" pitchFamily="49" charset="-128"/>
              </a:rPr>
              <a:t>32m(</a:t>
            </a:r>
            <a:r>
              <a:rPr lang="ja-JP" altLang="en-US" sz="2200" dirty="0" smtClean="0">
                <a:effectLst/>
                <a:latin typeface="ＭＳ ゴシック" panose="020B0609070205080204" pitchFamily="49" charset="-128"/>
                <a:ea typeface="ＭＳ ゴシック" panose="020B0609070205080204" pitchFamily="49" charset="-128"/>
              </a:rPr>
              <a:t>①、②、③</a:t>
            </a:r>
            <a:r>
              <a:rPr lang="en-US" altLang="ja-JP" sz="2200" dirty="0" smtClean="0">
                <a:effectLst/>
                <a:latin typeface="ＭＳ ゴシック" panose="020B0609070205080204" pitchFamily="49" charset="-128"/>
                <a:ea typeface="ＭＳ ゴシック" panose="020B0609070205080204" pitchFamily="49" charset="-128"/>
              </a:rPr>
              <a:t>)</a:t>
            </a:r>
            <a:br>
              <a:rPr lang="en-US" altLang="ja-JP" sz="2200" dirty="0" smtClean="0">
                <a:effectLst/>
                <a:latin typeface="ＭＳ ゴシック" panose="020B0609070205080204" pitchFamily="49" charset="-128"/>
                <a:ea typeface="ＭＳ ゴシック" panose="020B0609070205080204" pitchFamily="49" charset="-128"/>
              </a:rPr>
            </a:br>
            <a:r>
              <a:rPr lang="en-US" altLang="ja-JP" sz="2200" dirty="0" smtClean="0">
                <a:effectLst/>
                <a:latin typeface="ＭＳ ゴシック" panose="020B0609070205080204" pitchFamily="49" charset="-128"/>
                <a:ea typeface="ＭＳ ゴシック" panose="020B0609070205080204" pitchFamily="49" charset="-128"/>
              </a:rPr>
              <a:t>		</a:t>
            </a:r>
            <a:r>
              <a:rPr lang="ja-JP" altLang="en-US" sz="2200" dirty="0" smtClean="0">
                <a:effectLst/>
                <a:latin typeface="ＭＳ ゴシック" panose="020B0609070205080204" pitchFamily="49" charset="-128"/>
                <a:ea typeface="ＭＳ ゴシック" panose="020B0609070205080204" pitchFamily="49" charset="-128"/>
              </a:rPr>
              <a:t> 高萩 </a:t>
            </a:r>
            <a:r>
              <a:rPr lang="en-US" altLang="ja-JP" sz="2200" dirty="0" smtClean="0">
                <a:effectLst/>
                <a:latin typeface="ＭＳ ゴシック" panose="020B0609070205080204" pitchFamily="49" charset="-128"/>
                <a:ea typeface="ＭＳ ゴシック" panose="020B0609070205080204" pitchFamily="49" charset="-128"/>
              </a:rPr>
              <a:t>32m(</a:t>
            </a:r>
            <a:r>
              <a:rPr lang="ja-JP" altLang="en-US" sz="2200" dirty="0" smtClean="0">
                <a:effectLst/>
                <a:latin typeface="ＭＳ ゴシック" panose="020B0609070205080204" pitchFamily="49" charset="-128"/>
                <a:ea typeface="ＭＳ ゴシック" panose="020B0609070205080204" pitchFamily="49" charset="-128"/>
              </a:rPr>
              <a:t>③</a:t>
            </a:r>
            <a:r>
              <a:rPr lang="en-US" altLang="ja-JP" sz="2200" dirty="0" smtClean="0">
                <a:effectLst/>
                <a:latin typeface="ＭＳ ゴシック" panose="020B0609070205080204" pitchFamily="49" charset="-128"/>
                <a:ea typeface="ＭＳ ゴシック" panose="020B0609070205080204" pitchFamily="49" charset="-128"/>
              </a:rPr>
              <a:t>)</a:t>
            </a:r>
            <a:br>
              <a:rPr lang="en-US" altLang="ja-JP" sz="2200" dirty="0" smtClean="0">
                <a:effectLst/>
                <a:latin typeface="ＭＳ ゴシック" panose="020B0609070205080204" pitchFamily="49" charset="-128"/>
                <a:ea typeface="ＭＳ ゴシック" panose="020B0609070205080204" pitchFamily="49" charset="-128"/>
              </a:rPr>
            </a:br>
            <a:r>
              <a:rPr lang="en-US" altLang="ja-JP" sz="2200" dirty="0" smtClean="0">
                <a:effectLst/>
                <a:latin typeface="ＭＳ ゴシック" panose="020B0609070205080204" pitchFamily="49" charset="-128"/>
                <a:ea typeface="ＭＳ ゴシック" panose="020B0609070205080204" pitchFamily="49" charset="-128"/>
              </a:rPr>
              <a:t/>
            </a:r>
            <a:br>
              <a:rPr lang="en-US" altLang="ja-JP" sz="2200" dirty="0" smtClean="0">
                <a:effectLst/>
                <a:latin typeface="ＭＳ ゴシック" panose="020B0609070205080204" pitchFamily="49" charset="-128"/>
                <a:ea typeface="ＭＳ ゴシック" panose="020B0609070205080204" pitchFamily="49" charset="-128"/>
              </a:rPr>
            </a:br>
            <a:r>
              <a:rPr lang="ja-JP" altLang="en-US" sz="2200" dirty="0" smtClean="0">
                <a:effectLst/>
                <a:latin typeface="ＭＳ ゴシック" panose="020B0609070205080204" pitchFamily="49" charset="-128"/>
                <a:ea typeface="ＭＳ ゴシック" panose="020B0609070205080204" pitchFamily="49" charset="-128"/>
              </a:rPr>
              <a:t>周波数：</a:t>
            </a:r>
            <a:r>
              <a:rPr lang="en-US" altLang="ja-JP" sz="2200" dirty="0" smtClean="0">
                <a:effectLst/>
                <a:latin typeface="ＭＳ ゴシック" panose="020B0609070205080204" pitchFamily="49" charset="-128"/>
                <a:ea typeface="ＭＳ ゴシック" panose="020B0609070205080204" pitchFamily="49" charset="-128"/>
              </a:rPr>
              <a:t>X</a:t>
            </a:r>
            <a:r>
              <a:rPr lang="ja-JP" altLang="en-US" sz="2200" dirty="0" smtClean="0">
                <a:effectLst/>
                <a:latin typeface="ＭＳ ゴシック" panose="020B0609070205080204" pitchFamily="49" charset="-128"/>
                <a:ea typeface="ＭＳ ゴシック" panose="020B0609070205080204" pitchFamily="49" charset="-128"/>
              </a:rPr>
              <a:t>バンド</a:t>
            </a:r>
            <a:r>
              <a:rPr lang="en-US" altLang="ja-JP" sz="2200" dirty="0" smtClean="0">
                <a:effectLst/>
                <a:latin typeface="ＭＳ ゴシック" panose="020B0609070205080204" pitchFamily="49" charset="-128"/>
                <a:ea typeface="ＭＳ ゴシック" panose="020B0609070205080204" pitchFamily="49" charset="-128"/>
              </a:rPr>
              <a:t/>
            </a:r>
            <a:br>
              <a:rPr lang="en-US" altLang="ja-JP" sz="2200" dirty="0" smtClean="0">
                <a:effectLst/>
                <a:latin typeface="ＭＳ ゴシック" panose="020B0609070205080204" pitchFamily="49" charset="-128"/>
                <a:ea typeface="ＭＳ ゴシック" panose="020B0609070205080204" pitchFamily="49" charset="-128"/>
              </a:rPr>
            </a:br>
            <a:r>
              <a:rPr lang="en-US" altLang="ja-JP" sz="2200" dirty="0" smtClean="0">
                <a:effectLst/>
                <a:latin typeface="ＭＳ ゴシック" panose="020B0609070205080204" pitchFamily="49" charset="-128"/>
                <a:ea typeface="ＭＳ ゴシック" panose="020B0609070205080204" pitchFamily="49" charset="-128"/>
              </a:rPr>
              <a:t>	</a:t>
            </a:r>
            <a:r>
              <a:rPr lang="ja-JP" altLang="en-US" sz="2200" dirty="0" smtClean="0">
                <a:effectLst/>
                <a:latin typeface="ＭＳ ゴシック" panose="020B0609070205080204" pitchFamily="49" charset="-128"/>
                <a:ea typeface="ＭＳ ゴシック" panose="020B0609070205080204" pitchFamily="49" charset="-128"/>
              </a:rPr>
              <a:t>（</a:t>
            </a:r>
            <a:r>
              <a:rPr lang="en-US" altLang="ja-JP" sz="2200" dirty="0" smtClean="0">
                <a:effectLst/>
                <a:latin typeface="ＭＳ ゴシック" panose="020B0609070205080204" pitchFamily="49" charset="-128"/>
                <a:ea typeface="ＭＳ ゴシック" panose="020B0609070205080204" pitchFamily="49" charset="-128"/>
              </a:rPr>
              <a:t>8672-8704 MHz[</a:t>
            </a:r>
            <a:r>
              <a:rPr lang="ja-JP" altLang="en-US" sz="2200" dirty="0" smtClean="0">
                <a:effectLst/>
                <a:latin typeface="ＭＳ ゴシック" panose="020B0609070205080204" pitchFamily="49" charset="-128"/>
                <a:ea typeface="ＭＳ ゴシック" panose="020B0609070205080204" pitchFamily="49" charset="-128"/>
              </a:rPr>
              <a:t>帯域幅 </a:t>
            </a:r>
            <a:r>
              <a:rPr lang="en-US" altLang="ja-JP" sz="2200" dirty="0" smtClean="0">
                <a:effectLst/>
                <a:latin typeface="ＭＳ ゴシック" panose="020B0609070205080204" pitchFamily="49" charset="-128"/>
                <a:ea typeface="ＭＳ ゴシック" panose="020B0609070205080204" pitchFamily="49" charset="-128"/>
              </a:rPr>
              <a:t>32 MHz]</a:t>
            </a:r>
            <a:r>
              <a:rPr lang="ja-JP" altLang="en-US" sz="2200" dirty="0" smtClean="0">
                <a:effectLst/>
                <a:latin typeface="ＭＳ ゴシック" panose="020B0609070205080204" pitchFamily="49" charset="-128"/>
                <a:ea typeface="ＭＳ ゴシック" panose="020B0609070205080204" pitchFamily="49" charset="-128"/>
              </a:rPr>
              <a:t>）</a:t>
            </a:r>
            <a:r>
              <a:rPr lang="en-US" altLang="ja-JP" sz="2200" dirty="0" smtClean="0">
                <a:effectLst/>
                <a:latin typeface="ＭＳ ゴシック" panose="020B0609070205080204" pitchFamily="49" charset="-128"/>
                <a:ea typeface="ＭＳ ゴシック" panose="020B0609070205080204" pitchFamily="49" charset="-128"/>
              </a:rPr>
              <a:t/>
            </a:r>
            <a:br>
              <a:rPr lang="en-US" altLang="ja-JP" sz="2200" dirty="0" smtClean="0">
                <a:effectLst/>
                <a:latin typeface="ＭＳ ゴシック" panose="020B0609070205080204" pitchFamily="49" charset="-128"/>
                <a:ea typeface="ＭＳ ゴシック" panose="020B0609070205080204" pitchFamily="49" charset="-128"/>
              </a:rPr>
            </a:br>
            <a:r>
              <a:rPr lang="en-US" altLang="ja-JP" sz="2200" dirty="0" smtClean="0">
                <a:effectLst/>
                <a:latin typeface="ＭＳ ゴシック" panose="020B0609070205080204" pitchFamily="49" charset="-128"/>
                <a:ea typeface="ＭＳ ゴシック" panose="020B0609070205080204" pitchFamily="49" charset="-128"/>
              </a:rPr>
              <a:t/>
            </a:r>
            <a:br>
              <a:rPr lang="en-US" altLang="ja-JP" sz="2200" dirty="0" smtClean="0">
                <a:effectLst/>
                <a:latin typeface="ＭＳ ゴシック" panose="020B0609070205080204" pitchFamily="49" charset="-128"/>
                <a:ea typeface="ＭＳ ゴシック" panose="020B0609070205080204" pitchFamily="49" charset="-128"/>
              </a:rPr>
            </a:br>
            <a:r>
              <a:rPr lang="ja-JP" altLang="en-US" sz="2200" dirty="0" smtClean="0">
                <a:effectLst/>
                <a:latin typeface="ＭＳ ゴシック" panose="020B0609070205080204" pitchFamily="49" charset="-128"/>
                <a:ea typeface="ＭＳ ゴシック" panose="020B0609070205080204" pitchFamily="49" charset="-128"/>
              </a:rPr>
              <a:t>観測天体：クエーサー</a:t>
            </a:r>
            <a:r>
              <a:rPr lang="en-US" altLang="ja-JP" sz="2200" dirty="0" smtClean="0">
                <a:effectLst/>
                <a:latin typeface="ＭＳ ゴシック" panose="020B0609070205080204" pitchFamily="49" charset="-128"/>
                <a:ea typeface="ＭＳ ゴシック" panose="020B0609070205080204" pitchFamily="49" charset="-128"/>
              </a:rPr>
              <a:t>3C273b</a:t>
            </a:r>
            <a:br>
              <a:rPr lang="en-US" altLang="ja-JP" sz="2200" dirty="0" smtClean="0">
                <a:effectLst/>
                <a:latin typeface="ＭＳ ゴシック" panose="020B0609070205080204" pitchFamily="49" charset="-128"/>
                <a:ea typeface="ＭＳ ゴシック" panose="020B0609070205080204" pitchFamily="49" charset="-128"/>
              </a:rPr>
            </a:br>
            <a:r>
              <a:rPr lang="en-US" altLang="ja-JP" sz="2200" dirty="0" smtClean="0">
                <a:effectLst/>
                <a:latin typeface="ＭＳ ゴシック" panose="020B0609070205080204" pitchFamily="49" charset="-128"/>
                <a:ea typeface="ＭＳ ゴシック" panose="020B0609070205080204" pitchFamily="49" charset="-128"/>
              </a:rPr>
              <a:t/>
            </a:r>
            <a:br>
              <a:rPr lang="en-US" altLang="ja-JP" sz="2200" dirty="0" smtClean="0">
                <a:effectLst/>
                <a:latin typeface="ＭＳ ゴシック" panose="020B0609070205080204" pitchFamily="49" charset="-128"/>
                <a:ea typeface="ＭＳ ゴシック" panose="020B0609070205080204" pitchFamily="49" charset="-128"/>
              </a:rPr>
            </a:br>
            <a:r>
              <a:rPr lang="ja-JP" altLang="en-US" sz="2200" dirty="0">
                <a:latin typeface="ＭＳ ゴシック" panose="020B0609070205080204" pitchFamily="49" charset="-128"/>
                <a:ea typeface="ＭＳ ゴシック" panose="020B0609070205080204" pitchFamily="49" charset="-128"/>
              </a:rPr>
              <a:t>サンプラー：</a:t>
            </a:r>
            <a:r>
              <a:rPr lang="en-US" altLang="ja-JP" sz="2200" dirty="0" smtClean="0">
                <a:latin typeface="ＭＳ ゴシック" panose="020B0609070205080204" pitchFamily="49" charset="-128"/>
                <a:ea typeface="ＭＳ ゴシック" panose="020B0609070205080204" pitchFamily="49" charset="-128"/>
              </a:rPr>
              <a:t>K5/VSSP32(2bit sampling)</a:t>
            </a:r>
          </a:p>
          <a:p>
            <a:pPr marL="0" indent="0">
              <a:buNone/>
            </a:pPr>
            <a:r>
              <a:rPr lang="ja-JP" altLang="en-US" sz="2200" dirty="0">
                <a:effectLst/>
                <a:latin typeface="ＭＳ ゴシック" panose="020B0609070205080204" pitchFamily="49" charset="-128"/>
                <a:ea typeface="ＭＳ ゴシック" panose="020B0609070205080204" pitchFamily="49" charset="-128"/>
              </a:rPr>
              <a:t>　</a:t>
            </a:r>
            <a:r>
              <a:rPr lang="en-US" altLang="ja-JP" sz="2200" dirty="0" smtClean="0">
                <a:effectLst/>
                <a:latin typeface="ＭＳ ゴシック" panose="020B0609070205080204" pitchFamily="49" charset="-128"/>
                <a:ea typeface="ＭＳ ゴシック" panose="020B0609070205080204" pitchFamily="49" charset="-128"/>
              </a:rPr>
              <a:t/>
            </a:r>
            <a:br>
              <a:rPr lang="en-US" altLang="ja-JP" sz="2200" dirty="0" smtClean="0">
                <a:effectLst/>
                <a:latin typeface="ＭＳ ゴシック" panose="020B0609070205080204" pitchFamily="49" charset="-128"/>
                <a:ea typeface="ＭＳ ゴシック" panose="020B0609070205080204" pitchFamily="49" charset="-128"/>
              </a:rPr>
            </a:br>
            <a:r>
              <a:rPr lang="ja-JP" altLang="en-US" sz="2200" dirty="0" smtClean="0">
                <a:effectLst/>
                <a:latin typeface="ＭＳ ゴシック" panose="020B0609070205080204" pitchFamily="49" charset="-128"/>
                <a:ea typeface="ＭＳ ゴシック" panose="020B0609070205080204" pitchFamily="49" charset="-128"/>
              </a:rPr>
              <a:t>　基準信号系：</a:t>
            </a:r>
            <a:r>
              <a:rPr lang="en-US" altLang="ja-JP" sz="2200" dirty="0" smtClean="0">
                <a:effectLst/>
                <a:latin typeface="ＭＳ ゴシック" panose="020B0609070205080204" pitchFamily="49" charset="-128"/>
                <a:ea typeface="ＭＳ ゴシック" panose="020B0609070205080204" pitchFamily="49" charset="-128"/>
              </a:rPr>
              <a:t>OCXO(</a:t>
            </a:r>
            <a:r>
              <a:rPr lang="ja-JP" altLang="en-US" sz="2200" dirty="0" smtClean="0">
                <a:effectLst/>
                <a:latin typeface="ＭＳ ゴシック" panose="020B0609070205080204" pitchFamily="49" charset="-128"/>
                <a:ea typeface="ＭＳ ゴシック" panose="020B0609070205080204" pitchFamily="49" charset="-128"/>
              </a:rPr>
              <a:t>①</a:t>
            </a:r>
            <a:r>
              <a:rPr lang="en-US" altLang="ja-JP" sz="2200" dirty="0" smtClean="0">
                <a:effectLst/>
                <a:latin typeface="ＭＳ ゴシック" panose="020B0609070205080204" pitchFamily="49" charset="-128"/>
                <a:ea typeface="ＭＳ ゴシック" panose="020B0609070205080204" pitchFamily="49" charset="-128"/>
              </a:rPr>
              <a:t>)</a:t>
            </a:r>
            <a:r>
              <a:rPr lang="en-US" altLang="ja-JP" sz="2200" dirty="0">
                <a:effectLst/>
                <a:latin typeface="ＭＳ ゴシック" panose="020B0609070205080204" pitchFamily="49" charset="-128"/>
                <a:ea typeface="ＭＳ ゴシック" panose="020B0609070205080204" pitchFamily="49" charset="-128"/>
              </a:rPr>
              <a:t/>
            </a:r>
            <a:br>
              <a:rPr lang="en-US" altLang="ja-JP" sz="2200" dirty="0">
                <a:effectLst/>
                <a:latin typeface="ＭＳ ゴシック" panose="020B0609070205080204" pitchFamily="49" charset="-128"/>
                <a:ea typeface="ＭＳ ゴシック" panose="020B0609070205080204" pitchFamily="49" charset="-128"/>
              </a:rPr>
            </a:br>
            <a:r>
              <a:rPr lang="en-US" altLang="ja-JP" sz="2200" dirty="0" smtClean="0">
                <a:effectLst/>
                <a:latin typeface="ＭＳ ゴシック" panose="020B0609070205080204" pitchFamily="49" charset="-128"/>
                <a:ea typeface="ＭＳ ゴシック" panose="020B0609070205080204" pitchFamily="49" charset="-128"/>
              </a:rPr>
              <a:t>	   </a:t>
            </a:r>
            <a:r>
              <a:rPr lang="ja-JP" altLang="en-US" sz="2200" dirty="0" smtClean="0">
                <a:effectLst/>
                <a:latin typeface="ＭＳ ゴシック" panose="020B0609070205080204" pitchFamily="49" charset="-128"/>
                <a:ea typeface="ＭＳ ゴシック" panose="020B0609070205080204" pitchFamily="49" charset="-128"/>
              </a:rPr>
              <a:t>水素メーザー</a:t>
            </a:r>
            <a:r>
              <a:rPr lang="en-US" altLang="ja-JP" sz="2200" dirty="0" smtClean="0">
                <a:effectLst/>
                <a:latin typeface="ＭＳ ゴシック" panose="020B0609070205080204" pitchFamily="49" charset="-128"/>
                <a:ea typeface="ＭＳ ゴシック" panose="020B0609070205080204" pitchFamily="49" charset="-128"/>
              </a:rPr>
              <a:t>(</a:t>
            </a:r>
            <a:r>
              <a:rPr lang="ja-JP" altLang="en-US" sz="2200" dirty="0" smtClean="0">
                <a:effectLst/>
                <a:latin typeface="ＭＳ ゴシック" panose="020B0609070205080204" pitchFamily="49" charset="-128"/>
                <a:ea typeface="ＭＳ ゴシック" panose="020B0609070205080204" pitchFamily="49" charset="-128"/>
              </a:rPr>
              <a:t>②、③</a:t>
            </a:r>
            <a:r>
              <a:rPr lang="en-US" altLang="ja-JP" sz="2200" dirty="0" smtClean="0">
                <a:effectLst/>
                <a:latin typeface="ＭＳ ゴシック" panose="020B0609070205080204" pitchFamily="49" charset="-128"/>
                <a:ea typeface="ＭＳ ゴシック" panose="020B0609070205080204" pitchFamily="49" charset="-128"/>
              </a:rPr>
              <a:t>)</a:t>
            </a:r>
            <a:br>
              <a:rPr lang="en-US" altLang="ja-JP" sz="2200" dirty="0" smtClean="0">
                <a:effectLst/>
                <a:latin typeface="ＭＳ ゴシック" panose="020B0609070205080204" pitchFamily="49" charset="-128"/>
                <a:ea typeface="ＭＳ ゴシック" panose="020B0609070205080204" pitchFamily="49" charset="-128"/>
              </a:rPr>
            </a:br>
            <a:r>
              <a:rPr lang="en-US" altLang="ja-JP" sz="2200" dirty="0" smtClean="0">
                <a:effectLst/>
                <a:latin typeface="ＭＳ ゴシック" panose="020B0609070205080204" pitchFamily="49" charset="-128"/>
                <a:ea typeface="ＭＳ ゴシック" panose="020B0609070205080204" pitchFamily="49" charset="-128"/>
              </a:rPr>
              <a:t/>
            </a:r>
            <a:br>
              <a:rPr lang="en-US" altLang="ja-JP" sz="2200" dirty="0" smtClean="0">
                <a:effectLst/>
                <a:latin typeface="ＭＳ ゴシック" panose="020B0609070205080204" pitchFamily="49" charset="-128"/>
                <a:ea typeface="ＭＳ ゴシック" panose="020B0609070205080204" pitchFamily="49" charset="-128"/>
              </a:rPr>
            </a:br>
            <a:endParaRPr lang="en-US" altLang="ja-JP" sz="2200" dirty="0" smtClean="0">
              <a:effectLst/>
              <a:latin typeface="ＭＳ ゴシック" panose="020B0609070205080204" pitchFamily="49" charset="-128"/>
              <a:ea typeface="ＭＳ ゴシック" panose="020B0609070205080204" pitchFamily="49" charset="-128"/>
            </a:endParaRPr>
          </a:p>
        </p:txBody>
      </p:sp>
      <p:pic>
        <p:nvPicPr>
          <p:cNvPr id="14" name="図 13"/>
          <p:cNvPicPr>
            <a:picLocks noChangeAspect="1"/>
          </p:cNvPicPr>
          <p:nvPr/>
        </p:nvPicPr>
        <p:blipFill rotWithShape="1">
          <a:blip r:embed="rId3" cstate="print">
            <a:extLst>
              <a:ext uri="{28A0092B-C50C-407E-A947-70E740481C1C}">
                <a14:useLocalDpi xmlns:a14="http://schemas.microsoft.com/office/drawing/2010/main" val="0"/>
              </a:ext>
            </a:extLst>
          </a:blip>
          <a:srcRect l="2500" t="4194" b="6559"/>
          <a:stretch/>
        </p:blipFill>
        <p:spPr>
          <a:xfrm>
            <a:off x="4541003" y="818911"/>
            <a:ext cx="2613840" cy="1794448"/>
          </a:xfrm>
          <a:prstGeom prst="rect">
            <a:avLst/>
          </a:prstGeom>
        </p:spPr>
      </p:pic>
      <p:sp>
        <p:nvSpPr>
          <p:cNvPr id="16" name="テキスト ボックス 15"/>
          <p:cNvSpPr txBox="1"/>
          <p:nvPr/>
        </p:nvSpPr>
        <p:spPr>
          <a:xfrm>
            <a:off x="5434191" y="2229604"/>
            <a:ext cx="2360373" cy="369332"/>
          </a:xfrm>
          <a:prstGeom prst="rect">
            <a:avLst/>
          </a:prstGeom>
          <a:noFill/>
        </p:spPr>
        <p:txBody>
          <a:bodyPr wrap="square" rtlCol="0">
            <a:spAutoFit/>
          </a:bodyPr>
          <a:lstStyle/>
          <a:p>
            <a:pPr algn="ctr"/>
            <a:r>
              <a:rPr kumimoji="1" lang="en-US" altLang="ja-JP" dirty="0" smtClean="0">
                <a:effectLst>
                  <a:glow rad="127000">
                    <a:schemeClr val="bg1"/>
                  </a:glow>
                </a:effectLst>
              </a:rPr>
              <a:t>OCXO</a:t>
            </a:r>
            <a:endParaRPr kumimoji="1" lang="ja-JP" altLang="en-US" dirty="0">
              <a:effectLst>
                <a:glow rad="127000">
                  <a:schemeClr val="bg1"/>
                </a:glow>
              </a:effectLst>
            </a:endParaRPr>
          </a:p>
        </p:txBody>
      </p:sp>
      <p:cxnSp>
        <p:nvCxnSpPr>
          <p:cNvPr id="15" name="直線コネクタ 14"/>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3830" y="3377773"/>
            <a:ext cx="2610170" cy="3480227"/>
          </a:xfrm>
          <a:prstGeom prst="rect">
            <a:avLst/>
          </a:prstGeom>
        </p:spPr>
      </p:pic>
      <p:sp>
        <p:nvSpPr>
          <p:cNvPr id="10" name="コンテンツ プレースホルダー 2"/>
          <p:cNvSpPr txBox="1">
            <a:spLocks/>
          </p:cNvSpPr>
          <p:nvPr/>
        </p:nvSpPr>
        <p:spPr>
          <a:xfrm>
            <a:off x="7040162" y="6301740"/>
            <a:ext cx="2103838" cy="556260"/>
          </a:xfrm>
          <a:prstGeom prst="rect">
            <a:avLst/>
          </a:prstGeom>
          <a:ln w="381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None/>
            </a:pPr>
            <a:r>
              <a:rPr lang="en-US" altLang="ja-JP" sz="1800" dirty="0" smtClean="0">
                <a:effectLst>
                  <a:glow rad="127000">
                    <a:schemeClr val="bg1"/>
                  </a:glow>
                </a:effectLst>
                <a:latin typeface="+mn-ea"/>
              </a:rPr>
              <a:t>VLBI</a:t>
            </a:r>
            <a:r>
              <a:rPr lang="ja-JP" altLang="en-US" sz="1800" dirty="0">
                <a:effectLst>
                  <a:glow rad="127000">
                    <a:schemeClr val="bg1"/>
                  </a:glow>
                </a:effectLst>
                <a:latin typeface="+mn-ea"/>
              </a:rPr>
              <a:t> </a:t>
            </a:r>
            <a:r>
              <a:rPr lang="ja-JP" altLang="en-US" sz="1800" dirty="0" smtClean="0">
                <a:effectLst>
                  <a:glow rad="127000">
                    <a:schemeClr val="bg1"/>
                  </a:glow>
                </a:effectLst>
                <a:latin typeface="+mn-ea"/>
              </a:rPr>
              <a:t>観測機器</a:t>
            </a:r>
            <a:r>
              <a:rPr lang="ja-JP" altLang="en-US" sz="1800" dirty="0">
                <a:effectLst>
                  <a:glow rad="127000">
                    <a:schemeClr val="bg1"/>
                  </a:glow>
                </a:effectLst>
                <a:latin typeface="+mn-ea"/>
              </a:rPr>
              <a:t>建屋</a:t>
            </a:r>
            <a:endParaRPr lang="en-US" altLang="ja-JP" sz="1800" dirty="0" smtClean="0">
              <a:effectLst>
                <a:glow rad="127000">
                  <a:schemeClr val="bg1"/>
                </a:glow>
              </a:effectLst>
              <a:latin typeface="+mn-ea"/>
            </a:endParaRPr>
          </a:p>
        </p:txBody>
      </p:sp>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0500" y="803748"/>
            <a:ext cx="1993500" cy="2657999"/>
          </a:xfrm>
          <a:prstGeom prst="rect">
            <a:avLst/>
          </a:prstGeom>
        </p:spPr>
      </p:pic>
      <p:sp>
        <p:nvSpPr>
          <p:cNvPr id="17" name="テキスト ボックス 16"/>
          <p:cNvSpPr txBox="1"/>
          <p:nvPr/>
        </p:nvSpPr>
        <p:spPr>
          <a:xfrm>
            <a:off x="7210157" y="3121817"/>
            <a:ext cx="2360373" cy="369332"/>
          </a:xfrm>
          <a:prstGeom prst="rect">
            <a:avLst/>
          </a:prstGeom>
          <a:noFill/>
        </p:spPr>
        <p:txBody>
          <a:bodyPr wrap="square" rtlCol="0">
            <a:spAutoFit/>
          </a:bodyPr>
          <a:lstStyle/>
          <a:p>
            <a:pPr algn="ctr"/>
            <a:r>
              <a:rPr kumimoji="1" lang="ja-JP" altLang="en-US" dirty="0" smtClean="0">
                <a:effectLst>
                  <a:glow rad="127000">
                    <a:schemeClr val="bg1"/>
                  </a:glow>
                </a:effectLst>
              </a:rPr>
              <a:t>水素メーザー</a:t>
            </a:r>
            <a:endParaRPr kumimoji="1" lang="ja-JP" altLang="en-US" dirty="0">
              <a:effectLst>
                <a:glow rad="127000">
                  <a:schemeClr val="bg1"/>
                </a:glow>
              </a:effectLst>
            </a:endParaRPr>
          </a:p>
        </p:txBody>
      </p:sp>
      <p:pic>
        <p:nvPicPr>
          <p:cNvPr id="20" name="Picture 2" descr="「K5/VSSP32」の画像検索結果"/>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8334" y="5108448"/>
            <a:ext cx="2273530" cy="1749552"/>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4058928" y="5122302"/>
            <a:ext cx="2360373" cy="369332"/>
          </a:xfrm>
          <a:prstGeom prst="rect">
            <a:avLst/>
          </a:prstGeom>
          <a:noFill/>
        </p:spPr>
        <p:txBody>
          <a:bodyPr wrap="square" rtlCol="0">
            <a:spAutoFit/>
          </a:bodyPr>
          <a:lstStyle/>
          <a:p>
            <a:pPr algn="ctr"/>
            <a:r>
              <a:rPr lang="en-US" altLang="ja-JP" dirty="0" smtClean="0">
                <a:effectLst>
                  <a:glow rad="127000">
                    <a:schemeClr val="bg1"/>
                  </a:glow>
                </a:effectLst>
              </a:rPr>
              <a:t>K5/VSSP32</a:t>
            </a:r>
            <a:endParaRPr lang="ja-JP" altLang="en-US" dirty="0">
              <a:effectLst>
                <a:glow rad="127000">
                  <a:schemeClr val="bg1"/>
                </a:glow>
              </a:effectLst>
            </a:endParaRPr>
          </a:p>
        </p:txBody>
      </p:sp>
    </p:spTree>
    <p:extLst>
      <p:ext uri="{BB962C8B-B14F-4D97-AF65-F5344CB8AC3E}">
        <p14:creationId xmlns:p14="http://schemas.microsoft.com/office/powerpoint/2010/main" val="17830068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カギ線コネクタ 95"/>
          <p:cNvCxnSpPr/>
          <p:nvPr/>
        </p:nvCxnSpPr>
        <p:spPr>
          <a:xfrm rot="16200000" flipH="1">
            <a:off x="4837461" y="2976002"/>
            <a:ext cx="859975" cy="813462"/>
          </a:xfrm>
          <a:prstGeom prst="bentConnector3">
            <a:avLst>
              <a:gd name="adj1" fmla="val 2532"/>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5" name="カギ線コネクタ 74"/>
          <p:cNvCxnSpPr/>
          <p:nvPr/>
        </p:nvCxnSpPr>
        <p:spPr>
          <a:xfrm flipV="1">
            <a:off x="2595306" y="5282288"/>
            <a:ext cx="1217414" cy="426260"/>
          </a:xfrm>
          <a:prstGeom prst="bentConnector3">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4" name="カギ線コネクタ 73"/>
          <p:cNvCxnSpPr/>
          <p:nvPr/>
        </p:nvCxnSpPr>
        <p:spPr>
          <a:xfrm rot="16200000" flipV="1">
            <a:off x="-644980" y="3976005"/>
            <a:ext cx="2960916" cy="919847"/>
          </a:xfrm>
          <a:prstGeom prst="bentConnector3">
            <a:avLst>
              <a:gd name="adj1" fmla="val 919"/>
            </a:avLst>
          </a:prstGeom>
          <a:ln w="381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タイトル 1"/>
          <p:cNvSpPr txBox="1">
            <a:spLocks/>
          </p:cNvSpPr>
          <p:nvPr/>
        </p:nvSpPr>
        <p:spPr>
          <a:xfrm>
            <a:off x="0" y="0"/>
            <a:ext cx="9144000" cy="7239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3600" dirty="0" smtClean="0">
                <a:latin typeface="ＭＳ ゴシック" panose="020B0609070205080204" pitchFamily="49" charset="-128"/>
                <a:ea typeface="ＭＳ ゴシック" panose="020B0609070205080204" pitchFamily="49" charset="-128"/>
              </a:rPr>
              <a:t>VLBI</a:t>
            </a:r>
            <a:r>
              <a:rPr lang="ja-JP" altLang="en-US" sz="3600" dirty="0" smtClean="0">
                <a:latin typeface="ＭＳ ゴシック" panose="020B0609070205080204" pitchFamily="49" charset="-128"/>
                <a:ea typeface="ＭＳ ゴシック" panose="020B0609070205080204" pitchFamily="49" charset="-128"/>
              </a:rPr>
              <a:t>観測実験</a:t>
            </a:r>
            <a:endParaRPr lang="ja-JP" altLang="en-US" sz="3600" dirty="0">
              <a:latin typeface="ＭＳ ゴシック" panose="020B0609070205080204" pitchFamily="49" charset="-128"/>
              <a:ea typeface="ＭＳ ゴシック" panose="020B0609070205080204" pitchFamily="49" charset="-128"/>
            </a:endParaRPr>
          </a:p>
        </p:txBody>
      </p:sp>
      <p:cxnSp>
        <p:nvCxnSpPr>
          <p:cNvPr id="8" name="直線コネクタ 7"/>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2" name="グループ化 41"/>
          <p:cNvGrpSpPr/>
          <p:nvPr/>
        </p:nvGrpSpPr>
        <p:grpSpPr>
          <a:xfrm>
            <a:off x="3832527" y="3741936"/>
            <a:ext cx="818986" cy="1916266"/>
            <a:chOff x="4140320" y="3121515"/>
            <a:chExt cx="1109245" cy="2595414"/>
          </a:xfrm>
        </p:grpSpPr>
        <p:grpSp>
          <p:nvGrpSpPr>
            <p:cNvPr id="2" name="グループ化 1"/>
            <p:cNvGrpSpPr/>
            <p:nvPr/>
          </p:nvGrpSpPr>
          <p:grpSpPr>
            <a:xfrm>
              <a:off x="4322616" y="3214569"/>
              <a:ext cx="745407" cy="2348033"/>
              <a:chOff x="3482340" y="2247900"/>
              <a:chExt cx="914400" cy="2880360"/>
            </a:xfrm>
          </p:grpSpPr>
          <p:sp>
            <p:nvSpPr>
              <p:cNvPr id="9" name="円/楕円 8"/>
              <p:cNvSpPr/>
              <p:nvPr/>
            </p:nvSpPr>
            <p:spPr>
              <a:xfrm>
                <a:off x="3482340" y="2247900"/>
                <a:ext cx="914400" cy="9144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p:cNvCxnSpPr>
                <a:stCxn id="9" idx="1"/>
                <a:endCxn id="9" idx="5"/>
              </p:cNvCxnSpPr>
              <p:nvPr/>
            </p:nvCxnSpPr>
            <p:spPr>
              <a:xfrm>
                <a:off x="3616251" y="2381811"/>
                <a:ext cx="646578" cy="6465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a:stCxn id="9" idx="3"/>
                <a:endCxn id="9" idx="7"/>
              </p:cNvCxnSpPr>
              <p:nvPr/>
            </p:nvCxnSpPr>
            <p:spPr>
              <a:xfrm flipV="1">
                <a:off x="3616251" y="2381811"/>
                <a:ext cx="646578" cy="6465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円/楕円 12"/>
              <p:cNvSpPr/>
              <p:nvPr/>
            </p:nvSpPr>
            <p:spPr>
              <a:xfrm>
                <a:off x="3482340" y="4213860"/>
                <a:ext cx="914400" cy="9144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13"/>
              <p:cNvSpPr/>
              <p:nvPr/>
            </p:nvSpPr>
            <p:spPr>
              <a:xfrm>
                <a:off x="3573780" y="4411980"/>
                <a:ext cx="746760" cy="571499"/>
              </a:xfrm>
              <a:custGeom>
                <a:avLst/>
                <a:gdLst>
                  <a:gd name="connsiteX0" fmla="*/ 0 w 2887980"/>
                  <a:gd name="connsiteY0" fmla="*/ 745953 h 1514230"/>
                  <a:gd name="connsiteX1" fmla="*/ 685800 w 2887980"/>
                  <a:gd name="connsiteY1" fmla="*/ 22053 h 1514230"/>
                  <a:gd name="connsiteX2" fmla="*/ 2141220 w 2887980"/>
                  <a:gd name="connsiteY2" fmla="*/ 1492713 h 1514230"/>
                  <a:gd name="connsiteX3" fmla="*/ 2887980 w 2887980"/>
                  <a:gd name="connsiteY3" fmla="*/ 761193 h 1514230"/>
                </a:gdLst>
                <a:ahLst/>
                <a:cxnLst>
                  <a:cxn ang="0">
                    <a:pos x="connsiteX0" y="connsiteY0"/>
                  </a:cxn>
                  <a:cxn ang="0">
                    <a:pos x="connsiteX1" y="connsiteY1"/>
                  </a:cxn>
                  <a:cxn ang="0">
                    <a:pos x="connsiteX2" y="connsiteY2"/>
                  </a:cxn>
                  <a:cxn ang="0">
                    <a:pos x="connsiteX3" y="connsiteY3"/>
                  </a:cxn>
                </a:cxnLst>
                <a:rect l="l" t="t" r="r" b="b"/>
                <a:pathLst>
                  <a:path w="2887980" h="1514230">
                    <a:moveTo>
                      <a:pt x="0" y="745953"/>
                    </a:moveTo>
                    <a:cubicBezTo>
                      <a:pt x="164465" y="321773"/>
                      <a:pt x="328930" y="-102407"/>
                      <a:pt x="685800" y="22053"/>
                    </a:cubicBezTo>
                    <a:cubicBezTo>
                      <a:pt x="1042670" y="146513"/>
                      <a:pt x="1774190" y="1369523"/>
                      <a:pt x="2141220" y="1492713"/>
                    </a:cubicBezTo>
                    <a:cubicBezTo>
                      <a:pt x="2508250" y="1615903"/>
                      <a:pt x="2698115" y="1188548"/>
                      <a:pt x="2887980" y="76119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p:cNvCxnSpPr>
                <a:endCxn id="13" idx="0"/>
              </p:cNvCxnSpPr>
              <p:nvPr/>
            </p:nvCxnSpPr>
            <p:spPr>
              <a:xfrm>
                <a:off x="3932480" y="3178101"/>
                <a:ext cx="7060" cy="1035759"/>
              </a:xfrm>
              <a:prstGeom prst="line">
                <a:avLst/>
              </a:prstGeom>
              <a:ln w="38100">
                <a:solidFill>
                  <a:schemeClr val="tx1"/>
                </a:solidFill>
                <a:headEnd type="arrow"/>
              </a:ln>
            </p:spPr>
            <p:style>
              <a:lnRef idx="1">
                <a:schemeClr val="accent1"/>
              </a:lnRef>
              <a:fillRef idx="0">
                <a:schemeClr val="accent1"/>
              </a:fillRef>
              <a:effectRef idx="0">
                <a:schemeClr val="accent1"/>
              </a:effectRef>
              <a:fontRef idx="minor">
                <a:schemeClr val="tx1"/>
              </a:fontRef>
            </p:style>
          </p:cxnSp>
        </p:grpSp>
        <p:sp>
          <p:nvSpPr>
            <p:cNvPr id="3" name="正方形/長方形 2"/>
            <p:cNvSpPr/>
            <p:nvPr/>
          </p:nvSpPr>
          <p:spPr>
            <a:xfrm>
              <a:off x="4140320" y="3121515"/>
              <a:ext cx="1109245" cy="25954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2" name="直線コネクタ 21"/>
          <p:cNvCxnSpPr/>
          <p:nvPr/>
        </p:nvCxnSpPr>
        <p:spPr>
          <a:xfrm>
            <a:off x="2874834" y="4085108"/>
            <a:ext cx="1074032" cy="15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 name="グループ化 32"/>
          <p:cNvGrpSpPr/>
          <p:nvPr/>
        </p:nvGrpSpPr>
        <p:grpSpPr>
          <a:xfrm>
            <a:off x="2243446" y="3786493"/>
            <a:ext cx="623454" cy="623454"/>
            <a:chOff x="623455" y="1226127"/>
            <a:chExt cx="914400" cy="914400"/>
          </a:xfrm>
        </p:grpSpPr>
        <p:sp>
          <p:nvSpPr>
            <p:cNvPr id="24" name="正方形/長方形 23"/>
            <p:cNvSpPr/>
            <p:nvPr/>
          </p:nvSpPr>
          <p:spPr>
            <a:xfrm>
              <a:off x="623455" y="1226127"/>
              <a:ext cx="914400" cy="914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p:cNvCxnSpPr/>
            <p:nvPr/>
          </p:nvCxnSpPr>
          <p:spPr>
            <a:xfrm flipV="1">
              <a:off x="707111" y="1414342"/>
              <a:ext cx="182893" cy="5024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865909" y="1427169"/>
              <a:ext cx="429491"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1275142" y="1421270"/>
              <a:ext cx="182893" cy="5024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5" name="直線コネクタ 34"/>
          <p:cNvCxnSpPr/>
          <p:nvPr/>
        </p:nvCxnSpPr>
        <p:spPr>
          <a:xfrm>
            <a:off x="1291041" y="4098962"/>
            <a:ext cx="952008" cy="15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フリーフォーム 39"/>
          <p:cNvSpPr/>
          <p:nvPr/>
        </p:nvSpPr>
        <p:spPr>
          <a:xfrm>
            <a:off x="789708" y="2900545"/>
            <a:ext cx="1101437" cy="1198417"/>
          </a:xfrm>
          <a:custGeom>
            <a:avLst/>
            <a:gdLst>
              <a:gd name="connsiteX0" fmla="*/ 660576 w 1465503"/>
              <a:gd name="connsiteY0" fmla="*/ 1378528 h 1378528"/>
              <a:gd name="connsiteX1" fmla="*/ 501248 w 1465503"/>
              <a:gd name="connsiteY1" fmla="*/ 1357746 h 1378528"/>
              <a:gd name="connsiteX2" fmla="*/ 30194 w 1465503"/>
              <a:gd name="connsiteY2" fmla="*/ 1281546 h 1378528"/>
              <a:gd name="connsiteX3" fmla="*/ 1464139 w 1465503"/>
              <a:gd name="connsiteY3" fmla="*/ 353291 h 1378528"/>
              <a:gd name="connsiteX4" fmla="*/ 238012 w 1465503"/>
              <a:gd name="connsiteY4" fmla="*/ 0 h 1378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503" h="1378528">
                <a:moveTo>
                  <a:pt x="660576" y="1378528"/>
                </a:moveTo>
                <a:cubicBezTo>
                  <a:pt x="633444" y="1376219"/>
                  <a:pt x="501248" y="1357746"/>
                  <a:pt x="501248" y="1357746"/>
                </a:cubicBezTo>
                <a:cubicBezTo>
                  <a:pt x="396184" y="1341582"/>
                  <a:pt x="-130288" y="1448955"/>
                  <a:pt x="30194" y="1281546"/>
                </a:cubicBezTo>
                <a:cubicBezTo>
                  <a:pt x="190676" y="1114137"/>
                  <a:pt x="1429503" y="566882"/>
                  <a:pt x="1464139" y="353291"/>
                </a:cubicBezTo>
                <a:cubicBezTo>
                  <a:pt x="1498775" y="139700"/>
                  <a:pt x="868393" y="69850"/>
                  <a:pt x="238012"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41042"/>
            <a:ext cx="1417544" cy="1704783"/>
          </a:xfrm>
          <a:prstGeom prst="rect">
            <a:avLst/>
          </a:prstGeom>
        </p:spPr>
      </p:pic>
      <p:sp>
        <p:nvSpPr>
          <p:cNvPr id="59" name="右矢印 58"/>
          <p:cNvSpPr/>
          <p:nvPr/>
        </p:nvSpPr>
        <p:spPr>
          <a:xfrm>
            <a:off x="1551710" y="3738742"/>
            <a:ext cx="424204" cy="2948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60" name="テキスト ボックス 59"/>
          <p:cNvSpPr txBox="1"/>
          <p:nvPr/>
        </p:nvSpPr>
        <p:spPr>
          <a:xfrm>
            <a:off x="512164" y="3409282"/>
            <a:ext cx="2360373" cy="369332"/>
          </a:xfrm>
          <a:prstGeom prst="rect">
            <a:avLst/>
          </a:prstGeom>
          <a:noFill/>
        </p:spPr>
        <p:txBody>
          <a:bodyPr wrap="square" rtlCol="0">
            <a:spAutoFit/>
          </a:bodyPr>
          <a:lstStyle/>
          <a:p>
            <a:pPr algn="ctr"/>
            <a:r>
              <a:rPr lang="en-US" altLang="ja-JP" dirty="0" smtClean="0">
                <a:effectLst>
                  <a:glow rad="127000">
                    <a:schemeClr val="bg1"/>
                  </a:glow>
                </a:effectLst>
              </a:rPr>
              <a:t>100-900MHz</a:t>
            </a:r>
            <a:endParaRPr lang="ja-JP" altLang="en-US" dirty="0">
              <a:effectLst>
                <a:glow rad="127000">
                  <a:schemeClr val="bg1"/>
                </a:glow>
              </a:effectLst>
            </a:endParaRPr>
          </a:p>
        </p:txBody>
      </p:sp>
      <p:sp>
        <p:nvSpPr>
          <p:cNvPr id="61" name="テキスト ボックス 60"/>
          <p:cNvSpPr txBox="1"/>
          <p:nvPr/>
        </p:nvSpPr>
        <p:spPr>
          <a:xfrm>
            <a:off x="-185759" y="4640853"/>
            <a:ext cx="2360373" cy="646331"/>
          </a:xfrm>
          <a:prstGeom prst="rect">
            <a:avLst/>
          </a:prstGeom>
          <a:noFill/>
        </p:spPr>
        <p:txBody>
          <a:bodyPr wrap="square" rtlCol="0">
            <a:spAutoFit/>
          </a:bodyPr>
          <a:lstStyle/>
          <a:p>
            <a:pPr algn="ctr"/>
            <a:r>
              <a:rPr lang="en-US" altLang="ja-JP" dirty="0" smtClean="0">
                <a:solidFill>
                  <a:srgbClr val="FF0000"/>
                </a:solidFill>
                <a:effectLst>
                  <a:glow rad="127000">
                    <a:schemeClr val="bg1"/>
                  </a:glow>
                </a:effectLst>
              </a:rPr>
              <a:t>To D/C</a:t>
            </a:r>
          </a:p>
          <a:p>
            <a:pPr algn="ctr"/>
            <a:r>
              <a:rPr lang="en-US" altLang="ja-JP" dirty="0" smtClean="0">
                <a:solidFill>
                  <a:srgbClr val="FF0000"/>
                </a:solidFill>
                <a:effectLst>
                  <a:glow rad="127000">
                    <a:schemeClr val="bg1"/>
                  </a:glow>
                </a:effectLst>
              </a:rPr>
              <a:t>10MHz</a:t>
            </a:r>
            <a:endParaRPr lang="ja-JP" altLang="en-US" dirty="0">
              <a:solidFill>
                <a:srgbClr val="FF0000"/>
              </a:solidFill>
              <a:effectLst>
                <a:glow rad="127000">
                  <a:schemeClr val="bg1"/>
                </a:glow>
              </a:effectLst>
            </a:endParaRPr>
          </a:p>
        </p:txBody>
      </p:sp>
      <p:sp>
        <p:nvSpPr>
          <p:cNvPr id="62" name="テキスト ボックス 61"/>
          <p:cNvSpPr txBox="1"/>
          <p:nvPr/>
        </p:nvSpPr>
        <p:spPr>
          <a:xfrm>
            <a:off x="1379063" y="4370194"/>
            <a:ext cx="2360373" cy="646331"/>
          </a:xfrm>
          <a:prstGeom prst="rect">
            <a:avLst/>
          </a:prstGeom>
          <a:noFill/>
        </p:spPr>
        <p:txBody>
          <a:bodyPr wrap="square" rtlCol="0">
            <a:spAutoFit/>
          </a:bodyPr>
          <a:lstStyle/>
          <a:p>
            <a:pPr algn="ctr"/>
            <a:r>
              <a:rPr lang="en-US" altLang="ja-JP" dirty="0" smtClean="0">
                <a:effectLst>
                  <a:glow rad="127000">
                    <a:schemeClr val="bg1"/>
                  </a:glow>
                </a:effectLst>
              </a:rPr>
              <a:t>BPF</a:t>
            </a:r>
          </a:p>
          <a:p>
            <a:pPr algn="ctr"/>
            <a:r>
              <a:rPr lang="en-US" altLang="ja-JP" dirty="0" smtClean="0">
                <a:effectLst>
                  <a:glow rad="127000">
                    <a:schemeClr val="bg1"/>
                  </a:glow>
                </a:effectLst>
              </a:rPr>
              <a:t>(512-1024MHz)</a:t>
            </a:r>
            <a:endParaRPr lang="ja-JP" altLang="en-US" dirty="0">
              <a:effectLst>
                <a:glow rad="127000">
                  <a:schemeClr val="bg1"/>
                </a:glow>
              </a:effectLst>
            </a:endParaRPr>
          </a:p>
        </p:txBody>
      </p:sp>
      <p:sp>
        <p:nvSpPr>
          <p:cNvPr id="64" name="右矢印 63"/>
          <p:cNvSpPr/>
          <p:nvPr/>
        </p:nvSpPr>
        <p:spPr>
          <a:xfrm>
            <a:off x="3174674" y="3731814"/>
            <a:ext cx="424204" cy="2948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65" name="テキスト ボックス 64"/>
          <p:cNvSpPr txBox="1"/>
          <p:nvPr/>
        </p:nvSpPr>
        <p:spPr>
          <a:xfrm>
            <a:off x="2181641" y="3100276"/>
            <a:ext cx="2360373" cy="646331"/>
          </a:xfrm>
          <a:prstGeom prst="rect">
            <a:avLst/>
          </a:prstGeom>
          <a:noFill/>
        </p:spPr>
        <p:txBody>
          <a:bodyPr wrap="square" rtlCol="0">
            <a:spAutoFit/>
          </a:bodyPr>
          <a:lstStyle/>
          <a:p>
            <a:pPr algn="ctr"/>
            <a:r>
              <a:rPr lang="en-US" altLang="ja-JP" dirty="0" smtClean="0">
                <a:effectLst>
                  <a:glow rad="127000">
                    <a:schemeClr val="bg1"/>
                  </a:glow>
                </a:effectLst>
              </a:rPr>
              <a:t>512-</a:t>
            </a:r>
          </a:p>
          <a:p>
            <a:pPr algn="ctr"/>
            <a:r>
              <a:rPr lang="en-US" altLang="ja-JP" dirty="0" smtClean="0">
                <a:effectLst>
                  <a:glow rad="127000">
                    <a:schemeClr val="bg1"/>
                  </a:glow>
                </a:effectLst>
              </a:rPr>
              <a:t>900MHz</a:t>
            </a:r>
            <a:endParaRPr lang="ja-JP" altLang="en-US" dirty="0">
              <a:effectLst>
                <a:glow rad="127000">
                  <a:schemeClr val="bg1"/>
                </a:glow>
              </a:effectLst>
            </a:endParaRPr>
          </a:p>
        </p:txBody>
      </p:sp>
      <p:sp>
        <p:nvSpPr>
          <p:cNvPr id="67" name="テキスト ボックス 66"/>
          <p:cNvSpPr txBox="1"/>
          <p:nvPr/>
        </p:nvSpPr>
        <p:spPr>
          <a:xfrm>
            <a:off x="3506525" y="5597275"/>
            <a:ext cx="1561958" cy="646331"/>
          </a:xfrm>
          <a:prstGeom prst="rect">
            <a:avLst/>
          </a:prstGeom>
          <a:noFill/>
        </p:spPr>
        <p:txBody>
          <a:bodyPr wrap="square" rtlCol="0">
            <a:spAutoFit/>
          </a:bodyPr>
          <a:lstStyle/>
          <a:p>
            <a:pPr algn="ctr"/>
            <a:r>
              <a:rPr lang="en-US" altLang="ja-JP" dirty="0" smtClean="0">
                <a:effectLst>
                  <a:glow rad="127000">
                    <a:schemeClr val="bg1"/>
                  </a:glow>
                </a:effectLst>
              </a:rPr>
              <a:t>VLBI Sampler </a:t>
            </a:r>
          </a:p>
          <a:p>
            <a:pPr algn="ctr"/>
            <a:r>
              <a:rPr lang="en-US" altLang="ja-JP" dirty="0" smtClean="0">
                <a:effectLst>
                  <a:glow rad="127000">
                    <a:schemeClr val="bg1"/>
                  </a:glow>
                </a:effectLst>
              </a:rPr>
              <a:t>Interface 7638</a:t>
            </a:r>
            <a:endParaRPr lang="ja-JP" altLang="en-US" dirty="0">
              <a:effectLst>
                <a:glow rad="127000">
                  <a:schemeClr val="bg1"/>
                </a:glow>
              </a:effectLst>
            </a:endParaRPr>
          </a:p>
        </p:txBody>
      </p:sp>
      <p:pic>
        <p:nvPicPr>
          <p:cNvPr id="71" name="Picture 2" descr="「K5/VSSP32」の画像検索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8510" y="3597109"/>
            <a:ext cx="1080390" cy="831394"/>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直線コネクタ 72"/>
          <p:cNvCxnSpPr/>
          <p:nvPr/>
        </p:nvCxnSpPr>
        <p:spPr>
          <a:xfrm>
            <a:off x="4516201" y="4085108"/>
            <a:ext cx="1119915"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右矢印 75"/>
          <p:cNvSpPr/>
          <p:nvPr/>
        </p:nvSpPr>
        <p:spPr>
          <a:xfrm>
            <a:off x="4775367" y="3714743"/>
            <a:ext cx="424204" cy="2948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77" name="テキスト ボックス 76"/>
          <p:cNvSpPr txBox="1"/>
          <p:nvPr/>
        </p:nvSpPr>
        <p:spPr>
          <a:xfrm>
            <a:off x="3863235" y="3120316"/>
            <a:ext cx="2360373" cy="646331"/>
          </a:xfrm>
          <a:prstGeom prst="rect">
            <a:avLst/>
          </a:prstGeom>
          <a:noFill/>
        </p:spPr>
        <p:txBody>
          <a:bodyPr wrap="square" rtlCol="0">
            <a:spAutoFit/>
          </a:bodyPr>
          <a:lstStyle/>
          <a:p>
            <a:pPr algn="ctr"/>
            <a:r>
              <a:rPr lang="en-US" altLang="ja-JP" dirty="0" smtClean="0">
                <a:effectLst>
                  <a:glow rad="127000">
                    <a:schemeClr val="bg1"/>
                  </a:glow>
                </a:effectLst>
              </a:rPr>
              <a:t>592-</a:t>
            </a:r>
          </a:p>
          <a:p>
            <a:pPr algn="ctr"/>
            <a:r>
              <a:rPr lang="en-US" altLang="ja-JP" dirty="0" smtClean="0">
                <a:effectLst>
                  <a:glow rad="127000">
                    <a:schemeClr val="bg1"/>
                  </a:glow>
                </a:effectLst>
              </a:rPr>
              <a:t>624MHz</a:t>
            </a:r>
            <a:endParaRPr lang="ja-JP" altLang="en-US" dirty="0">
              <a:effectLst>
                <a:glow rad="127000">
                  <a:schemeClr val="bg1"/>
                </a:glow>
              </a:effectLst>
            </a:endParaRPr>
          </a:p>
        </p:txBody>
      </p:sp>
      <p:cxnSp>
        <p:nvCxnSpPr>
          <p:cNvPr id="80" name="カギ線コネクタ 79"/>
          <p:cNvCxnSpPr/>
          <p:nvPr/>
        </p:nvCxnSpPr>
        <p:spPr>
          <a:xfrm rot="5400000" flipH="1" flipV="1">
            <a:off x="4581029" y="4348221"/>
            <a:ext cx="844880" cy="671946"/>
          </a:xfrm>
          <a:prstGeom prst="bentConnector3">
            <a:avLst>
              <a:gd name="adj1" fmla="val 2650"/>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6" name="テキスト ボックス 85"/>
          <p:cNvSpPr txBox="1"/>
          <p:nvPr/>
        </p:nvSpPr>
        <p:spPr>
          <a:xfrm>
            <a:off x="4103459" y="5087909"/>
            <a:ext cx="2360373" cy="369332"/>
          </a:xfrm>
          <a:prstGeom prst="rect">
            <a:avLst/>
          </a:prstGeom>
          <a:noFill/>
        </p:spPr>
        <p:txBody>
          <a:bodyPr wrap="square" rtlCol="0">
            <a:spAutoFit/>
          </a:bodyPr>
          <a:lstStyle/>
          <a:p>
            <a:pPr algn="ctr"/>
            <a:r>
              <a:rPr lang="en-US" altLang="ja-JP" dirty="0" smtClean="0">
                <a:solidFill>
                  <a:srgbClr val="FF0000"/>
                </a:solidFill>
                <a:effectLst>
                  <a:glow rad="127000">
                    <a:schemeClr val="bg1"/>
                  </a:glow>
                </a:effectLst>
              </a:rPr>
              <a:t>10MHz</a:t>
            </a:r>
            <a:endParaRPr lang="ja-JP" altLang="en-US" dirty="0">
              <a:solidFill>
                <a:srgbClr val="FF0000"/>
              </a:solidFill>
              <a:effectLst>
                <a:glow rad="127000">
                  <a:schemeClr val="bg1"/>
                </a:glow>
              </a:effectLst>
            </a:endParaRPr>
          </a:p>
        </p:txBody>
      </p:sp>
      <p:grpSp>
        <p:nvGrpSpPr>
          <p:cNvPr id="4" name="グループ化 3"/>
          <p:cNvGrpSpPr/>
          <p:nvPr/>
        </p:nvGrpSpPr>
        <p:grpSpPr>
          <a:xfrm>
            <a:off x="5378483" y="2008409"/>
            <a:ext cx="307473" cy="682591"/>
            <a:chOff x="8611541" y="872297"/>
            <a:chExt cx="385280" cy="855323"/>
          </a:xfrm>
        </p:grpSpPr>
        <p:sp>
          <p:nvSpPr>
            <p:cNvPr id="92" name="片側の 2 つの角を切り取った四角形 91"/>
            <p:cNvSpPr/>
            <p:nvPr/>
          </p:nvSpPr>
          <p:spPr>
            <a:xfrm>
              <a:off x="8611541" y="872297"/>
              <a:ext cx="385280" cy="178475"/>
            </a:xfrm>
            <a:prstGeom prst="snip2SameRect">
              <a:avLst>
                <a:gd name="adj1" fmla="val 43651"/>
                <a:gd name="adj2" fmla="val 7937"/>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u="sng"/>
            </a:p>
          </p:txBody>
        </p:sp>
        <p:cxnSp>
          <p:nvCxnSpPr>
            <p:cNvPr id="93" name="直線コネクタ 92"/>
            <p:cNvCxnSpPr>
              <a:stCxn id="92" idx="1"/>
            </p:cNvCxnSpPr>
            <p:nvPr/>
          </p:nvCxnSpPr>
          <p:spPr>
            <a:xfrm>
              <a:off x="8804181" y="1050772"/>
              <a:ext cx="2" cy="676848"/>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5" name="カギ線コネクタ 94"/>
          <p:cNvCxnSpPr/>
          <p:nvPr/>
        </p:nvCxnSpPr>
        <p:spPr>
          <a:xfrm flipV="1">
            <a:off x="4750017" y="2640399"/>
            <a:ext cx="778370" cy="217096"/>
          </a:xfrm>
          <a:prstGeom prst="bentConnector3">
            <a:avLst>
              <a:gd name="adj1" fmla="val 50000"/>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テキスト ボックス 103"/>
          <p:cNvSpPr txBox="1"/>
          <p:nvPr/>
        </p:nvSpPr>
        <p:spPr>
          <a:xfrm>
            <a:off x="5608865" y="3035457"/>
            <a:ext cx="762191" cy="369332"/>
          </a:xfrm>
          <a:prstGeom prst="rect">
            <a:avLst/>
          </a:prstGeom>
          <a:noFill/>
        </p:spPr>
        <p:txBody>
          <a:bodyPr wrap="square" rtlCol="0">
            <a:spAutoFit/>
          </a:bodyPr>
          <a:lstStyle/>
          <a:p>
            <a:pPr algn="ctr"/>
            <a:r>
              <a:rPr lang="en-US" altLang="ja-JP" dirty="0" smtClean="0">
                <a:solidFill>
                  <a:srgbClr val="0070C0"/>
                </a:solidFill>
                <a:effectLst>
                  <a:glow rad="127000">
                    <a:schemeClr val="bg1"/>
                  </a:glow>
                </a:effectLst>
              </a:rPr>
              <a:t>1PPS</a:t>
            </a:r>
            <a:endParaRPr lang="ja-JP" altLang="en-US" dirty="0">
              <a:solidFill>
                <a:srgbClr val="0070C0"/>
              </a:solidFill>
              <a:effectLst>
                <a:glow rad="127000">
                  <a:schemeClr val="bg1"/>
                </a:glow>
              </a:effectLst>
            </a:endParaRPr>
          </a:p>
        </p:txBody>
      </p:sp>
      <p:cxnSp>
        <p:nvCxnSpPr>
          <p:cNvPr id="105" name="直線コネクタ 104"/>
          <p:cNvCxnSpPr/>
          <p:nvPr/>
        </p:nvCxnSpPr>
        <p:spPr>
          <a:xfrm>
            <a:off x="6195863" y="4102674"/>
            <a:ext cx="0" cy="1530679"/>
          </a:xfrm>
          <a:prstGeom prst="line">
            <a:avLst/>
          </a:prstGeom>
          <a:ln w="38100" cmpd="sng">
            <a:solidFill>
              <a:schemeClr val="tx1"/>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4404849" y="4158413"/>
            <a:ext cx="2360373" cy="707886"/>
          </a:xfrm>
          <a:prstGeom prst="rect">
            <a:avLst/>
          </a:prstGeom>
          <a:noFill/>
        </p:spPr>
        <p:txBody>
          <a:bodyPr wrap="square" rtlCol="0">
            <a:spAutoFit/>
          </a:bodyPr>
          <a:lstStyle/>
          <a:p>
            <a:pPr algn="r"/>
            <a:r>
              <a:rPr lang="en-US" altLang="ja-JP" sz="2000" dirty="0" smtClean="0">
                <a:effectLst>
                  <a:glow rad="127000">
                    <a:schemeClr val="bg1"/>
                  </a:glow>
                </a:effectLst>
              </a:rPr>
              <a:t>Sampler</a:t>
            </a:r>
          </a:p>
          <a:p>
            <a:pPr algn="r"/>
            <a:r>
              <a:rPr lang="en-US" altLang="ja-JP" sz="2000" dirty="0" smtClean="0">
                <a:effectLst>
                  <a:glow rad="127000">
                    <a:schemeClr val="bg1"/>
                  </a:glow>
                </a:effectLst>
              </a:rPr>
              <a:t>(K5/VSSP32)</a:t>
            </a:r>
            <a:endParaRPr lang="ja-JP" altLang="en-US" sz="2000" dirty="0">
              <a:effectLst>
                <a:glow rad="127000">
                  <a:schemeClr val="bg1"/>
                </a:glow>
              </a:effectLst>
            </a:endParaRPr>
          </a:p>
        </p:txBody>
      </p:sp>
      <p:sp>
        <p:nvSpPr>
          <p:cNvPr id="107" name="テキスト ボックス 106"/>
          <p:cNvSpPr txBox="1"/>
          <p:nvPr/>
        </p:nvSpPr>
        <p:spPr>
          <a:xfrm>
            <a:off x="5342725" y="5610646"/>
            <a:ext cx="1600651" cy="369332"/>
          </a:xfrm>
          <a:prstGeom prst="rect">
            <a:avLst/>
          </a:prstGeom>
          <a:noFill/>
        </p:spPr>
        <p:txBody>
          <a:bodyPr wrap="square" rtlCol="0">
            <a:spAutoFit/>
          </a:bodyPr>
          <a:lstStyle/>
          <a:p>
            <a:pPr algn="ctr"/>
            <a:r>
              <a:rPr lang="en-US" altLang="ja-JP" dirty="0" smtClean="0">
                <a:effectLst>
                  <a:glow rad="127000">
                    <a:schemeClr val="bg1"/>
                  </a:glow>
                </a:effectLst>
              </a:rPr>
              <a:t>To PC</a:t>
            </a:r>
            <a:endParaRPr lang="ja-JP" altLang="en-US" dirty="0">
              <a:effectLst>
                <a:glow rad="127000">
                  <a:schemeClr val="bg1"/>
                </a:glow>
              </a:effectLst>
            </a:endParaRPr>
          </a:p>
        </p:txBody>
      </p:sp>
      <p:sp>
        <p:nvSpPr>
          <p:cNvPr id="108" name="タイトル 1"/>
          <p:cNvSpPr txBox="1">
            <a:spLocks/>
          </p:cNvSpPr>
          <p:nvPr/>
        </p:nvSpPr>
        <p:spPr>
          <a:xfrm>
            <a:off x="228540" y="818201"/>
            <a:ext cx="1560504" cy="422202"/>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400" dirty="0" smtClean="0">
                <a:latin typeface="ＭＳ ゴシック" panose="020B0609070205080204" pitchFamily="49" charset="-128"/>
                <a:ea typeface="ＭＳ ゴシック" panose="020B0609070205080204" pitchFamily="49" charset="-128"/>
              </a:rPr>
              <a:t>観測</a:t>
            </a:r>
            <a:r>
              <a:rPr lang="en-US" altLang="ja-JP" sz="2400" dirty="0" smtClean="0">
                <a:latin typeface="ＭＳ ゴシック" panose="020B0609070205080204" pitchFamily="49" charset="-128"/>
                <a:ea typeface="ＭＳ ゴシック" panose="020B0609070205080204" pitchFamily="49" charset="-128"/>
              </a:rPr>
              <a:t>1</a:t>
            </a:r>
            <a:r>
              <a:rPr lang="ja-JP" altLang="en-US" sz="2400" dirty="0" smtClean="0">
                <a:latin typeface="ＭＳ ゴシック" panose="020B0609070205080204" pitchFamily="49" charset="-128"/>
                <a:ea typeface="ＭＳ ゴシック" panose="020B0609070205080204" pitchFamily="49" charset="-128"/>
              </a:rPr>
              <a:t>回目</a:t>
            </a:r>
            <a:endParaRPr lang="ja-JP" altLang="en-US" sz="2400" dirty="0">
              <a:latin typeface="ＭＳ ゴシック" panose="020B0609070205080204" pitchFamily="49" charset="-128"/>
              <a:ea typeface="ＭＳ ゴシック" panose="020B0609070205080204" pitchFamily="49" charset="-128"/>
            </a:endParaRPr>
          </a:p>
        </p:txBody>
      </p:sp>
      <p:sp>
        <p:nvSpPr>
          <p:cNvPr id="56" name="テキスト ボックス 55"/>
          <p:cNvSpPr txBox="1"/>
          <p:nvPr/>
        </p:nvSpPr>
        <p:spPr>
          <a:xfrm>
            <a:off x="-650629" y="6007558"/>
            <a:ext cx="2360373" cy="646331"/>
          </a:xfrm>
          <a:prstGeom prst="rect">
            <a:avLst/>
          </a:prstGeom>
          <a:noFill/>
          <a:ln>
            <a:noFill/>
          </a:ln>
        </p:spPr>
        <p:txBody>
          <a:bodyPr wrap="square" rtlCol="0">
            <a:spAutoFit/>
          </a:bodyPr>
          <a:lstStyle/>
          <a:p>
            <a:pPr algn="ctr"/>
            <a:r>
              <a:rPr lang="en-US" altLang="ja-JP" dirty="0" smtClean="0">
                <a:solidFill>
                  <a:srgbClr val="00B050"/>
                </a:solidFill>
                <a:effectLst>
                  <a:glow rad="127000">
                    <a:schemeClr val="bg1"/>
                  </a:glow>
                </a:effectLst>
              </a:rPr>
              <a:t>To D/C</a:t>
            </a:r>
          </a:p>
          <a:p>
            <a:pPr algn="ctr"/>
            <a:r>
              <a:rPr lang="en-US" altLang="ja-JP" dirty="0" smtClean="0">
                <a:solidFill>
                  <a:srgbClr val="00B050"/>
                </a:solidFill>
                <a:effectLst>
                  <a:glow rad="127000">
                    <a:schemeClr val="bg1"/>
                  </a:glow>
                </a:effectLst>
              </a:rPr>
              <a:t>5MHz</a:t>
            </a:r>
            <a:endParaRPr lang="ja-JP" altLang="en-US" dirty="0">
              <a:solidFill>
                <a:srgbClr val="00B050"/>
              </a:solidFill>
              <a:effectLst>
                <a:glow rad="127000">
                  <a:schemeClr val="bg1"/>
                </a:glow>
              </a:effectLst>
            </a:endParaRPr>
          </a:p>
        </p:txBody>
      </p:sp>
      <p:sp>
        <p:nvSpPr>
          <p:cNvPr id="57" name="テキスト ボックス 56"/>
          <p:cNvSpPr txBox="1"/>
          <p:nvPr/>
        </p:nvSpPr>
        <p:spPr>
          <a:xfrm>
            <a:off x="-73479" y="2563520"/>
            <a:ext cx="1731501" cy="400110"/>
          </a:xfrm>
          <a:prstGeom prst="rect">
            <a:avLst/>
          </a:prstGeom>
          <a:noFill/>
        </p:spPr>
        <p:txBody>
          <a:bodyPr wrap="square" rtlCol="0">
            <a:spAutoFit/>
          </a:bodyPr>
          <a:lstStyle/>
          <a:p>
            <a:pPr algn="ctr"/>
            <a:r>
              <a:rPr lang="en-US" altLang="ja-JP" sz="2000" dirty="0" smtClean="0">
                <a:effectLst>
                  <a:glow rad="127000">
                    <a:schemeClr val="bg1"/>
                  </a:glow>
                </a:effectLst>
              </a:rPr>
              <a:t>3.8 m </a:t>
            </a:r>
            <a:r>
              <a:rPr lang="ja-JP" altLang="en-US" sz="2000" dirty="0" smtClean="0">
                <a:effectLst>
                  <a:glow rad="127000">
                    <a:schemeClr val="bg1"/>
                  </a:glow>
                </a:effectLst>
              </a:rPr>
              <a:t>望遠鏡</a:t>
            </a:r>
            <a:endParaRPr lang="ja-JP" altLang="en-US" sz="2000" dirty="0">
              <a:effectLst>
                <a:glow rad="127000">
                  <a:schemeClr val="bg1"/>
                </a:glow>
              </a:effectLst>
            </a:endParaRPr>
          </a:p>
        </p:txBody>
      </p:sp>
      <p:sp>
        <p:nvSpPr>
          <p:cNvPr id="58" name="テキスト ボックス 57"/>
          <p:cNvSpPr txBox="1"/>
          <p:nvPr/>
        </p:nvSpPr>
        <p:spPr>
          <a:xfrm>
            <a:off x="2990204" y="2279392"/>
            <a:ext cx="2360373" cy="400110"/>
          </a:xfrm>
          <a:prstGeom prst="rect">
            <a:avLst/>
          </a:prstGeom>
          <a:noFill/>
        </p:spPr>
        <p:txBody>
          <a:bodyPr wrap="square" rtlCol="0">
            <a:spAutoFit/>
          </a:bodyPr>
          <a:lstStyle/>
          <a:p>
            <a:pPr algn="ctr"/>
            <a:r>
              <a:rPr lang="en-US" altLang="ja-JP" sz="2000" dirty="0" smtClean="0">
                <a:effectLst>
                  <a:glow rad="127000">
                    <a:schemeClr val="bg1"/>
                  </a:glow>
                </a:effectLst>
              </a:rPr>
              <a:t>GPS </a:t>
            </a:r>
            <a:r>
              <a:rPr lang="ja-JP" altLang="en-US" sz="2000" dirty="0" smtClean="0">
                <a:effectLst>
                  <a:glow rad="127000">
                    <a:schemeClr val="bg1"/>
                  </a:glow>
                </a:effectLst>
              </a:rPr>
              <a:t>受信機</a:t>
            </a:r>
            <a:endParaRPr lang="ja-JP" altLang="en-US" sz="2000" dirty="0">
              <a:effectLst>
                <a:glow rad="127000">
                  <a:schemeClr val="bg1"/>
                </a:glow>
              </a:effectLst>
            </a:endParaRPr>
          </a:p>
        </p:txBody>
      </p:sp>
      <p:pic>
        <p:nvPicPr>
          <p:cNvPr id="94" name="図 93"/>
          <p:cNvPicPr>
            <a:picLocks noChangeAspect="1"/>
          </p:cNvPicPr>
          <p:nvPr/>
        </p:nvPicPr>
        <p:blipFill>
          <a:blip r:embed="rId5"/>
          <a:stretch>
            <a:fillRect/>
          </a:stretch>
        </p:blipFill>
        <p:spPr>
          <a:xfrm>
            <a:off x="3393737" y="2637549"/>
            <a:ext cx="1570149" cy="494598"/>
          </a:xfrm>
          <a:prstGeom prst="rect">
            <a:avLst/>
          </a:prstGeom>
        </p:spPr>
      </p:pic>
      <p:cxnSp>
        <p:nvCxnSpPr>
          <p:cNvPr id="69" name="カギ線コネクタ 68"/>
          <p:cNvCxnSpPr/>
          <p:nvPr/>
        </p:nvCxnSpPr>
        <p:spPr>
          <a:xfrm rot="16200000" flipV="1">
            <a:off x="-416380" y="3967841"/>
            <a:ext cx="2947308" cy="889911"/>
          </a:xfrm>
          <a:prstGeom prst="bentConnector3">
            <a:avLst>
              <a:gd name="adj1" fmla="val 5679"/>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48" name="図 47"/>
          <p:cNvPicPr>
            <a:picLocks noChangeAspect="1"/>
          </p:cNvPicPr>
          <p:nvPr/>
        </p:nvPicPr>
        <p:blipFill rotWithShape="1">
          <a:blip r:embed="rId6" cstate="print">
            <a:extLst>
              <a:ext uri="{28A0092B-C50C-407E-A947-70E740481C1C}">
                <a14:useLocalDpi xmlns:a14="http://schemas.microsoft.com/office/drawing/2010/main" val="0"/>
              </a:ext>
            </a:extLst>
          </a:blip>
          <a:srcRect l="2500" t="4194" b="6559"/>
          <a:stretch/>
        </p:blipFill>
        <p:spPr>
          <a:xfrm>
            <a:off x="1022066" y="5178381"/>
            <a:ext cx="1828961" cy="1255614"/>
          </a:xfrm>
          <a:prstGeom prst="rect">
            <a:avLst/>
          </a:prstGeom>
        </p:spPr>
      </p:pic>
      <p:sp>
        <p:nvSpPr>
          <p:cNvPr id="52" name="テキスト ボックス 51"/>
          <p:cNvSpPr txBox="1"/>
          <p:nvPr/>
        </p:nvSpPr>
        <p:spPr>
          <a:xfrm>
            <a:off x="1331314" y="5291273"/>
            <a:ext cx="2360373" cy="400110"/>
          </a:xfrm>
          <a:prstGeom prst="rect">
            <a:avLst/>
          </a:prstGeom>
          <a:noFill/>
        </p:spPr>
        <p:txBody>
          <a:bodyPr wrap="square" rtlCol="0">
            <a:spAutoFit/>
          </a:bodyPr>
          <a:lstStyle/>
          <a:p>
            <a:pPr algn="ctr"/>
            <a:r>
              <a:rPr lang="en-US" altLang="ja-JP" sz="2000" dirty="0" smtClean="0">
                <a:effectLst>
                  <a:glow rad="127000">
                    <a:schemeClr val="bg1"/>
                  </a:glow>
                </a:effectLst>
              </a:rPr>
              <a:t>OCXO</a:t>
            </a:r>
            <a:endParaRPr lang="ja-JP" altLang="en-US" sz="2000" dirty="0">
              <a:effectLst>
                <a:glow rad="127000">
                  <a:schemeClr val="bg1"/>
                </a:glow>
              </a:effectLst>
            </a:endParaRPr>
          </a:p>
        </p:txBody>
      </p:sp>
      <p:sp>
        <p:nvSpPr>
          <p:cNvPr id="78" name="テキスト ボックス 77"/>
          <p:cNvSpPr txBox="1"/>
          <p:nvPr/>
        </p:nvSpPr>
        <p:spPr>
          <a:xfrm>
            <a:off x="2067831" y="5321952"/>
            <a:ext cx="2360373" cy="369332"/>
          </a:xfrm>
          <a:prstGeom prst="rect">
            <a:avLst/>
          </a:prstGeom>
          <a:noFill/>
        </p:spPr>
        <p:txBody>
          <a:bodyPr wrap="square" rtlCol="0">
            <a:spAutoFit/>
          </a:bodyPr>
          <a:lstStyle/>
          <a:p>
            <a:pPr algn="ctr"/>
            <a:r>
              <a:rPr lang="en-US" altLang="ja-JP" dirty="0" smtClean="0">
                <a:solidFill>
                  <a:srgbClr val="FF0000"/>
                </a:solidFill>
                <a:effectLst>
                  <a:glow rad="127000">
                    <a:schemeClr val="bg1"/>
                  </a:glow>
                </a:effectLst>
              </a:rPr>
              <a:t>10MHz</a:t>
            </a:r>
            <a:endParaRPr lang="ja-JP" altLang="en-US" dirty="0">
              <a:solidFill>
                <a:srgbClr val="FF0000"/>
              </a:solidFill>
              <a:effectLst>
                <a:glow rad="127000">
                  <a:schemeClr val="bg1"/>
                </a:glow>
              </a:effectLst>
            </a:endParaRPr>
          </a:p>
        </p:txBody>
      </p:sp>
      <p:sp>
        <p:nvSpPr>
          <p:cNvPr id="36" name="円弧 35"/>
          <p:cNvSpPr/>
          <p:nvPr/>
        </p:nvSpPr>
        <p:spPr>
          <a:xfrm>
            <a:off x="1445080" y="775607"/>
            <a:ext cx="5943598" cy="11389179"/>
          </a:xfrm>
          <a:prstGeom prst="arc">
            <a:avLst>
              <a:gd name="adj1" fmla="val 16200000"/>
              <a:gd name="adj2" fmla="val 505267"/>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9" name="テキスト ボックス 78"/>
          <p:cNvSpPr txBox="1"/>
          <p:nvPr/>
        </p:nvSpPr>
        <p:spPr>
          <a:xfrm>
            <a:off x="5736771" y="6334780"/>
            <a:ext cx="1731501" cy="523220"/>
          </a:xfrm>
          <a:prstGeom prst="rect">
            <a:avLst/>
          </a:prstGeom>
          <a:noFill/>
        </p:spPr>
        <p:txBody>
          <a:bodyPr wrap="square" rtlCol="0">
            <a:spAutoFit/>
          </a:bodyPr>
          <a:lstStyle/>
          <a:p>
            <a:pPr algn="ctr"/>
            <a:r>
              <a:rPr lang="ja-JP" altLang="en-US" sz="2800" dirty="0" smtClean="0">
                <a:effectLst>
                  <a:glow rad="127000">
                    <a:schemeClr val="bg1"/>
                  </a:glow>
                </a:effectLst>
              </a:rPr>
              <a:t>府大</a:t>
            </a:r>
            <a:endParaRPr lang="ja-JP" altLang="en-US" sz="2800" dirty="0">
              <a:effectLst>
                <a:glow rad="127000">
                  <a:schemeClr val="bg1"/>
                </a:glow>
              </a:effectLst>
            </a:endParaRPr>
          </a:p>
        </p:txBody>
      </p:sp>
      <p:pic>
        <p:nvPicPr>
          <p:cNvPr id="82" name="Picture 2" descr="http://veraserver.mtk.nao.ac.jp/network/images/ant_hitachi.jpg"/>
          <p:cNvPicPr>
            <a:picLocks noChangeAspect="1" noChangeArrowheads="1"/>
          </p:cNvPicPr>
          <p:nvPr/>
        </p:nvPicPr>
        <p:blipFill rotWithShape="1">
          <a:blip r:embed="rId7">
            <a:extLst>
              <a:ext uri="{28A0092B-C50C-407E-A947-70E740481C1C}">
                <a14:useLocalDpi xmlns:a14="http://schemas.microsoft.com/office/drawing/2010/main" val="0"/>
              </a:ext>
            </a:extLst>
          </a:blip>
          <a:srcRect l="19070" r="19159" b="5285"/>
          <a:stretch/>
        </p:blipFill>
        <p:spPr bwMode="auto">
          <a:xfrm>
            <a:off x="7219710" y="1085457"/>
            <a:ext cx="1924290" cy="2212913"/>
          </a:xfrm>
          <a:prstGeom prst="snip2SameRect">
            <a:avLst/>
          </a:prstGeom>
          <a:noFill/>
          <a:extLst>
            <a:ext uri="{909E8E84-426E-40DD-AFC4-6F175D3DCCD1}">
              <a14:hiddenFill xmlns:a14="http://schemas.microsoft.com/office/drawing/2010/main">
                <a:solidFill>
                  <a:srgbClr val="FFFFFF"/>
                </a:solidFill>
              </a14:hiddenFill>
            </a:ext>
          </a:extLst>
        </p:spPr>
      </p:pic>
      <p:sp>
        <p:nvSpPr>
          <p:cNvPr id="84" name="テキスト ボックス 83"/>
          <p:cNvSpPr txBox="1"/>
          <p:nvPr/>
        </p:nvSpPr>
        <p:spPr>
          <a:xfrm>
            <a:off x="6125264" y="821806"/>
            <a:ext cx="2281757" cy="400110"/>
          </a:xfrm>
          <a:prstGeom prst="rect">
            <a:avLst/>
          </a:prstGeom>
          <a:noFill/>
        </p:spPr>
        <p:txBody>
          <a:bodyPr wrap="square" rtlCol="0">
            <a:spAutoFit/>
          </a:bodyPr>
          <a:lstStyle/>
          <a:p>
            <a:pPr algn="ctr"/>
            <a:r>
              <a:rPr lang="ja-JP" altLang="en-US" sz="2000" dirty="0" smtClean="0">
                <a:effectLst>
                  <a:glow rad="127000">
                    <a:schemeClr val="bg1"/>
                  </a:glow>
                </a:effectLst>
              </a:rPr>
              <a:t>日立 </a:t>
            </a:r>
            <a:r>
              <a:rPr lang="en-US" altLang="ja-JP" sz="2000" dirty="0" smtClean="0">
                <a:effectLst>
                  <a:glow rad="127000">
                    <a:schemeClr val="bg1"/>
                  </a:glow>
                </a:effectLst>
              </a:rPr>
              <a:t>32 m </a:t>
            </a:r>
            <a:r>
              <a:rPr lang="ja-JP" altLang="en-US" sz="2000" dirty="0" smtClean="0">
                <a:effectLst>
                  <a:glow rad="127000">
                    <a:schemeClr val="bg1"/>
                  </a:glow>
                </a:effectLst>
              </a:rPr>
              <a:t>望遠鏡</a:t>
            </a:r>
            <a:endParaRPr lang="ja-JP" altLang="en-US" sz="2000" dirty="0">
              <a:effectLst>
                <a:glow rad="127000">
                  <a:schemeClr val="bg1"/>
                </a:glow>
              </a:effectLst>
            </a:endParaRPr>
          </a:p>
        </p:txBody>
      </p:sp>
      <p:cxnSp>
        <p:nvCxnSpPr>
          <p:cNvPr id="88" name="直線矢印コネクタ 87"/>
          <p:cNvCxnSpPr/>
          <p:nvPr/>
        </p:nvCxnSpPr>
        <p:spPr>
          <a:xfrm flipV="1">
            <a:off x="1412421" y="1804307"/>
            <a:ext cx="5837465" cy="32657"/>
          </a:xfrm>
          <a:prstGeom prst="straightConnector1">
            <a:avLst/>
          </a:prstGeom>
          <a:ln w="76200">
            <a:solidFill>
              <a:srgbClr val="00B050"/>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06" name="テキスト ボックス 105"/>
          <p:cNvSpPr txBox="1"/>
          <p:nvPr/>
        </p:nvSpPr>
        <p:spPr>
          <a:xfrm>
            <a:off x="3317421" y="1172230"/>
            <a:ext cx="1731501" cy="523220"/>
          </a:xfrm>
          <a:prstGeom prst="rect">
            <a:avLst/>
          </a:prstGeom>
          <a:noFill/>
        </p:spPr>
        <p:txBody>
          <a:bodyPr wrap="square" rtlCol="0">
            <a:spAutoFit/>
          </a:bodyPr>
          <a:lstStyle/>
          <a:p>
            <a:pPr algn="ctr"/>
            <a:r>
              <a:rPr lang="ja-JP" altLang="en-US" sz="2800" dirty="0" smtClean="0">
                <a:effectLst>
                  <a:glow rad="127000">
                    <a:schemeClr val="bg1"/>
                  </a:glow>
                </a:effectLst>
              </a:rPr>
              <a:t>約</a:t>
            </a:r>
            <a:r>
              <a:rPr lang="en-US" altLang="ja-JP" sz="2800" dirty="0" smtClean="0">
                <a:effectLst>
                  <a:glow rad="127000">
                    <a:schemeClr val="bg1"/>
                  </a:glow>
                </a:effectLst>
              </a:rPr>
              <a:t>526km</a:t>
            </a:r>
            <a:endParaRPr lang="ja-JP" altLang="en-US" sz="2800" dirty="0">
              <a:effectLst>
                <a:glow rad="127000">
                  <a:schemeClr val="bg1"/>
                </a:glow>
              </a:effectLst>
            </a:endParaRPr>
          </a:p>
        </p:txBody>
      </p:sp>
    </p:spTree>
    <p:extLst>
      <p:ext uri="{BB962C8B-B14F-4D97-AF65-F5344CB8AC3E}">
        <p14:creationId xmlns:p14="http://schemas.microsoft.com/office/powerpoint/2010/main" val="37032557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カギ線コネクタ 95"/>
          <p:cNvCxnSpPr/>
          <p:nvPr/>
        </p:nvCxnSpPr>
        <p:spPr>
          <a:xfrm rot="16200000" flipH="1">
            <a:off x="4837461" y="2976002"/>
            <a:ext cx="859975" cy="813462"/>
          </a:xfrm>
          <a:prstGeom prst="bentConnector3">
            <a:avLst>
              <a:gd name="adj1" fmla="val 2532"/>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5" name="カギ線コネクタ 74"/>
          <p:cNvCxnSpPr/>
          <p:nvPr/>
        </p:nvCxnSpPr>
        <p:spPr>
          <a:xfrm flipV="1">
            <a:off x="2433099" y="5282288"/>
            <a:ext cx="1379621" cy="410846"/>
          </a:xfrm>
          <a:prstGeom prst="bentConnector3">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タイトル 1"/>
          <p:cNvSpPr txBox="1">
            <a:spLocks/>
          </p:cNvSpPr>
          <p:nvPr/>
        </p:nvSpPr>
        <p:spPr>
          <a:xfrm>
            <a:off x="0" y="0"/>
            <a:ext cx="9144000" cy="7239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3600" dirty="0" smtClean="0">
                <a:latin typeface="ＭＳ ゴシック" panose="020B0609070205080204" pitchFamily="49" charset="-128"/>
                <a:ea typeface="ＭＳ ゴシック" panose="020B0609070205080204" pitchFamily="49" charset="-128"/>
              </a:rPr>
              <a:t>VLBI</a:t>
            </a:r>
            <a:r>
              <a:rPr lang="ja-JP" altLang="en-US" sz="3600" dirty="0" smtClean="0">
                <a:latin typeface="ＭＳ ゴシック" panose="020B0609070205080204" pitchFamily="49" charset="-128"/>
                <a:ea typeface="ＭＳ ゴシック" panose="020B0609070205080204" pitchFamily="49" charset="-128"/>
              </a:rPr>
              <a:t>観測実験</a:t>
            </a:r>
            <a:endParaRPr lang="ja-JP" altLang="en-US" sz="3600" dirty="0">
              <a:latin typeface="ＭＳ ゴシック" panose="020B0609070205080204" pitchFamily="49" charset="-128"/>
              <a:ea typeface="ＭＳ ゴシック" panose="020B0609070205080204" pitchFamily="49" charset="-128"/>
            </a:endParaRPr>
          </a:p>
        </p:txBody>
      </p:sp>
      <p:cxnSp>
        <p:nvCxnSpPr>
          <p:cNvPr id="8" name="直線コネクタ 7"/>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2" name="グループ化 41"/>
          <p:cNvGrpSpPr/>
          <p:nvPr/>
        </p:nvGrpSpPr>
        <p:grpSpPr>
          <a:xfrm>
            <a:off x="3832527" y="3741936"/>
            <a:ext cx="818986" cy="1916266"/>
            <a:chOff x="4140320" y="3121515"/>
            <a:chExt cx="1109245" cy="2595414"/>
          </a:xfrm>
        </p:grpSpPr>
        <p:grpSp>
          <p:nvGrpSpPr>
            <p:cNvPr id="2" name="グループ化 1"/>
            <p:cNvGrpSpPr/>
            <p:nvPr/>
          </p:nvGrpSpPr>
          <p:grpSpPr>
            <a:xfrm>
              <a:off x="4322616" y="3214569"/>
              <a:ext cx="745407" cy="2348033"/>
              <a:chOff x="3482340" y="2247900"/>
              <a:chExt cx="914400" cy="2880360"/>
            </a:xfrm>
          </p:grpSpPr>
          <p:sp>
            <p:nvSpPr>
              <p:cNvPr id="9" name="円/楕円 8"/>
              <p:cNvSpPr/>
              <p:nvPr/>
            </p:nvSpPr>
            <p:spPr>
              <a:xfrm>
                <a:off x="3482340" y="2247900"/>
                <a:ext cx="914400" cy="9144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p:cNvCxnSpPr>
                <a:stCxn id="9" idx="1"/>
                <a:endCxn id="9" idx="5"/>
              </p:cNvCxnSpPr>
              <p:nvPr/>
            </p:nvCxnSpPr>
            <p:spPr>
              <a:xfrm>
                <a:off x="3616251" y="2381811"/>
                <a:ext cx="646578" cy="6465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a:stCxn id="9" idx="3"/>
                <a:endCxn id="9" idx="7"/>
              </p:cNvCxnSpPr>
              <p:nvPr/>
            </p:nvCxnSpPr>
            <p:spPr>
              <a:xfrm flipV="1">
                <a:off x="3616251" y="2381811"/>
                <a:ext cx="646578" cy="6465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円/楕円 12"/>
              <p:cNvSpPr/>
              <p:nvPr/>
            </p:nvSpPr>
            <p:spPr>
              <a:xfrm>
                <a:off x="3482340" y="4213860"/>
                <a:ext cx="914400" cy="9144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13"/>
              <p:cNvSpPr/>
              <p:nvPr/>
            </p:nvSpPr>
            <p:spPr>
              <a:xfrm>
                <a:off x="3573780" y="4411980"/>
                <a:ext cx="746760" cy="571499"/>
              </a:xfrm>
              <a:custGeom>
                <a:avLst/>
                <a:gdLst>
                  <a:gd name="connsiteX0" fmla="*/ 0 w 2887980"/>
                  <a:gd name="connsiteY0" fmla="*/ 745953 h 1514230"/>
                  <a:gd name="connsiteX1" fmla="*/ 685800 w 2887980"/>
                  <a:gd name="connsiteY1" fmla="*/ 22053 h 1514230"/>
                  <a:gd name="connsiteX2" fmla="*/ 2141220 w 2887980"/>
                  <a:gd name="connsiteY2" fmla="*/ 1492713 h 1514230"/>
                  <a:gd name="connsiteX3" fmla="*/ 2887980 w 2887980"/>
                  <a:gd name="connsiteY3" fmla="*/ 761193 h 1514230"/>
                </a:gdLst>
                <a:ahLst/>
                <a:cxnLst>
                  <a:cxn ang="0">
                    <a:pos x="connsiteX0" y="connsiteY0"/>
                  </a:cxn>
                  <a:cxn ang="0">
                    <a:pos x="connsiteX1" y="connsiteY1"/>
                  </a:cxn>
                  <a:cxn ang="0">
                    <a:pos x="connsiteX2" y="connsiteY2"/>
                  </a:cxn>
                  <a:cxn ang="0">
                    <a:pos x="connsiteX3" y="connsiteY3"/>
                  </a:cxn>
                </a:cxnLst>
                <a:rect l="l" t="t" r="r" b="b"/>
                <a:pathLst>
                  <a:path w="2887980" h="1514230">
                    <a:moveTo>
                      <a:pt x="0" y="745953"/>
                    </a:moveTo>
                    <a:cubicBezTo>
                      <a:pt x="164465" y="321773"/>
                      <a:pt x="328930" y="-102407"/>
                      <a:pt x="685800" y="22053"/>
                    </a:cubicBezTo>
                    <a:cubicBezTo>
                      <a:pt x="1042670" y="146513"/>
                      <a:pt x="1774190" y="1369523"/>
                      <a:pt x="2141220" y="1492713"/>
                    </a:cubicBezTo>
                    <a:cubicBezTo>
                      <a:pt x="2508250" y="1615903"/>
                      <a:pt x="2698115" y="1188548"/>
                      <a:pt x="2887980" y="76119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p:cNvCxnSpPr>
                <a:endCxn id="13" idx="0"/>
              </p:cNvCxnSpPr>
              <p:nvPr/>
            </p:nvCxnSpPr>
            <p:spPr>
              <a:xfrm>
                <a:off x="3932480" y="3178101"/>
                <a:ext cx="7060" cy="1035759"/>
              </a:xfrm>
              <a:prstGeom prst="line">
                <a:avLst/>
              </a:prstGeom>
              <a:ln w="38100">
                <a:solidFill>
                  <a:schemeClr val="tx1"/>
                </a:solidFill>
                <a:headEnd type="arrow"/>
              </a:ln>
            </p:spPr>
            <p:style>
              <a:lnRef idx="1">
                <a:schemeClr val="accent1"/>
              </a:lnRef>
              <a:fillRef idx="0">
                <a:schemeClr val="accent1"/>
              </a:fillRef>
              <a:effectRef idx="0">
                <a:schemeClr val="accent1"/>
              </a:effectRef>
              <a:fontRef idx="minor">
                <a:schemeClr val="tx1"/>
              </a:fontRef>
            </p:style>
          </p:cxnSp>
        </p:grpSp>
        <p:sp>
          <p:nvSpPr>
            <p:cNvPr id="3" name="正方形/長方形 2"/>
            <p:cNvSpPr/>
            <p:nvPr/>
          </p:nvSpPr>
          <p:spPr>
            <a:xfrm>
              <a:off x="4140320" y="3121515"/>
              <a:ext cx="1109245" cy="25954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2" name="直線コネクタ 21"/>
          <p:cNvCxnSpPr/>
          <p:nvPr/>
        </p:nvCxnSpPr>
        <p:spPr>
          <a:xfrm>
            <a:off x="2874834" y="4085108"/>
            <a:ext cx="1074032" cy="15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 name="グループ化 32"/>
          <p:cNvGrpSpPr/>
          <p:nvPr/>
        </p:nvGrpSpPr>
        <p:grpSpPr>
          <a:xfrm>
            <a:off x="2243446" y="3786493"/>
            <a:ext cx="623454" cy="623454"/>
            <a:chOff x="623455" y="1226127"/>
            <a:chExt cx="914400" cy="914400"/>
          </a:xfrm>
        </p:grpSpPr>
        <p:sp>
          <p:nvSpPr>
            <p:cNvPr id="24" name="正方形/長方形 23"/>
            <p:cNvSpPr/>
            <p:nvPr/>
          </p:nvSpPr>
          <p:spPr>
            <a:xfrm>
              <a:off x="623455" y="1226127"/>
              <a:ext cx="914400" cy="914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p:cNvCxnSpPr/>
            <p:nvPr/>
          </p:nvCxnSpPr>
          <p:spPr>
            <a:xfrm flipV="1">
              <a:off x="707111" y="1414342"/>
              <a:ext cx="182893" cy="5024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865909" y="1427169"/>
              <a:ext cx="429491"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1275142" y="1421270"/>
              <a:ext cx="182893" cy="5024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5" name="直線コネクタ 34"/>
          <p:cNvCxnSpPr/>
          <p:nvPr/>
        </p:nvCxnSpPr>
        <p:spPr>
          <a:xfrm>
            <a:off x="1291041" y="4098962"/>
            <a:ext cx="952008" cy="15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フリーフォーム 39"/>
          <p:cNvSpPr/>
          <p:nvPr/>
        </p:nvSpPr>
        <p:spPr>
          <a:xfrm>
            <a:off x="789708" y="2900545"/>
            <a:ext cx="1101437" cy="1198417"/>
          </a:xfrm>
          <a:custGeom>
            <a:avLst/>
            <a:gdLst>
              <a:gd name="connsiteX0" fmla="*/ 660576 w 1465503"/>
              <a:gd name="connsiteY0" fmla="*/ 1378528 h 1378528"/>
              <a:gd name="connsiteX1" fmla="*/ 501248 w 1465503"/>
              <a:gd name="connsiteY1" fmla="*/ 1357746 h 1378528"/>
              <a:gd name="connsiteX2" fmla="*/ 30194 w 1465503"/>
              <a:gd name="connsiteY2" fmla="*/ 1281546 h 1378528"/>
              <a:gd name="connsiteX3" fmla="*/ 1464139 w 1465503"/>
              <a:gd name="connsiteY3" fmla="*/ 353291 h 1378528"/>
              <a:gd name="connsiteX4" fmla="*/ 238012 w 1465503"/>
              <a:gd name="connsiteY4" fmla="*/ 0 h 1378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503" h="1378528">
                <a:moveTo>
                  <a:pt x="660576" y="1378528"/>
                </a:moveTo>
                <a:cubicBezTo>
                  <a:pt x="633444" y="1376219"/>
                  <a:pt x="501248" y="1357746"/>
                  <a:pt x="501248" y="1357746"/>
                </a:cubicBezTo>
                <a:cubicBezTo>
                  <a:pt x="396184" y="1341582"/>
                  <a:pt x="-130288" y="1448955"/>
                  <a:pt x="30194" y="1281546"/>
                </a:cubicBezTo>
                <a:cubicBezTo>
                  <a:pt x="190676" y="1114137"/>
                  <a:pt x="1429503" y="566882"/>
                  <a:pt x="1464139" y="353291"/>
                </a:cubicBezTo>
                <a:cubicBezTo>
                  <a:pt x="1498775" y="139700"/>
                  <a:pt x="868393" y="69850"/>
                  <a:pt x="238012"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41042"/>
            <a:ext cx="1417544" cy="1704783"/>
          </a:xfrm>
          <a:prstGeom prst="rect">
            <a:avLst/>
          </a:prstGeom>
        </p:spPr>
      </p:pic>
      <p:sp>
        <p:nvSpPr>
          <p:cNvPr id="59" name="右矢印 58"/>
          <p:cNvSpPr/>
          <p:nvPr/>
        </p:nvSpPr>
        <p:spPr>
          <a:xfrm>
            <a:off x="1551710" y="3738742"/>
            <a:ext cx="424204" cy="2948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60" name="テキスト ボックス 59"/>
          <p:cNvSpPr txBox="1"/>
          <p:nvPr/>
        </p:nvSpPr>
        <p:spPr>
          <a:xfrm>
            <a:off x="512164" y="3409282"/>
            <a:ext cx="2360373" cy="369332"/>
          </a:xfrm>
          <a:prstGeom prst="rect">
            <a:avLst/>
          </a:prstGeom>
          <a:noFill/>
        </p:spPr>
        <p:txBody>
          <a:bodyPr wrap="square" rtlCol="0">
            <a:spAutoFit/>
          </a:bodyPr>
          <a:lstStyle/>
          <a:p>
            <a:pPr algn="ctr"/>
            <a:r>
              <a:rPr lang="en-US" altLang="ja-JP" dirty="0" smtClean="0">
                <a:effectLst>
                  <a:glow rad="127000">
                    <a:schemeClr val="bg1"/>
                  </a:glow>
                </a:effectLst>
              </a:rPr>
              <a:t>100-900MHz</a:t>
            </a:r>
            <a:endParaRPr lang="ja-JP" altLang="en-US" dirty="0">
              <a:effectLst>
                <a:glow rad="127000">
                  <a:schemeClr val="bg1"/>
                </a:glow>
              </a:effectLst>
            </a:endParaRPr>
          </a:p>
        </p:txBody>
      </p:sp>
      <p:sp>
        <p:nvSpPr>
          <p:cNvPr id="61" name="テキスト ボックス 60"/>
          <p:cNvSpPr txBox="1"/>
          <p:nvPr/>
        </p:nvSpPr>
        <p:spPr>
          <a:xfrm>
            <a:off x="-185759" y="4640853"/>
            <a:ext cx="2360373" cy="646331"/>
          </a:xfrm>
          <a:prstGeom prst="rect">
            <a:avLst/>
          </a:prstGeom>
          <a:noFill/>
        </p:spPr>
        <p:txBody>
          <a:bodyPr wrap="square" rtlCol="0">
            <a:spAutoFit/>
          </a:bodyPr>
          <a:lstStyle/>
          <a:p>
            <a:pPr algn="ctr"/>
            <a:r>
              <a:rPr lang="en-US" altLang="ja-JP" dirty="0" smtClean="0">
                <a:solidFill>
                  <a:srgbClr val="FF0000"/>
                </a:solidFill>
                <a:effectLst>
                  <a:glow rad="127000">
                    <a:schemeClr val="bg1"/>
                  </a:glow>
                </a:effectLst>
              </a:rPr>
              <a:t>To D/C</a:t>
            </a:r>
          </a:p>
          <a:p>
            <a:pPr algn="ctr"/>
            <a:r>
              <a:rPr lang="en-US" altLang="ja-JP" dirty="0" smtClean="0">
                <a:solidFill>
                  <a:srgbClr val="FF0000"/>
                </a:solidFill>
                <a:effectLst>
                  <a:glow rad="127000">
                    <a:schemeClr val="bg1"/>
                  </a:glow>
                </a:effectLst>
              </a:rPr>
              <a:t>10MHz</a:t>
            </a:r>
            <a:endParaRPr lang="ja-JP" altLang="en-US" dirty="0">
              <a:solidFill>
                <a:srgbClr val="FF0000"/>
              </a:solidFill>
              <a:effectLst>
                <a:glow rad="127000">
                  <a:schemeClr val="bg1"/>
                </a:glow>
              </a:effectLst>
            </a:endParaRPr>
          </a:p>
        </p:txBody>
      </p:sp>
      <p:sp>
        <p:nvSpPr>
          <p:cNvPr id="62" name="テキスト ボックス 61"/>
          <p:cNvSpPr txBox="1"/>
          <p:nvPr/>
        </p:nvSpPr>
        <p:spPr>
          <a:xfrm>
            <a:off x="1379063" y="4370194"/>
            <a:ext cx="2360373" cy="646331"/>
          </a:xfrm>
          <a:prstGeom prst="rect">
            <a:avLst/>
          </a:prstGeom>
          <a:noFill/>
        </p:spPr>
        <p:txBody>
          <a:bodyPr wrap="square" rtlCol="0">
            <a:spAutoFit/>
          </a:bodyPr>
          <a:lstStyle/>
          <a:p>
            <a:pPr algn="ctr"/>
            <a:r>
              <a:rPr lang="en-US" altLang="ja-JP" dirty="0" smtClean="0">
                <a:effectLst>
                  <a:glow rad="127000">
                    <a:schemeClr val="bg1"/>
                  </a:glow>
                </a:effectLst>
              </a:rPr>
              <a:t>BPF</a:t>
            </a:r>
          </a:p>
          <a:p>
            <a:pPr algn="ctr"/>
            <a:r>
              <a:rPr lang="en-US" altLang="ja-JP" dirty="0" smtClean="0">
                <a:effectLst>
                  <a:glow rad="127000">
                    <a:schemeClr val="bg1"/>
                  </a:glow>
                </a:effectLst>
              </a:rPr>
              <a:t>(512-1024MHz)</a:t>
            </a:r>
            <a:endParaRPr lang="ja-JP" altLang="en-US" dirty="0">
              <a:effectLst>
                <a:glow rad="127000">
                  <a:schemeClr val="bg1"/>
                </a:glow>
              </a:effectLst>
            </a:endParaRPr>
          </a:p>
        </p:txBody>
      </p:sp>
      <p:sp>
        <p:nvSpPr>
          <p:cNvPr id="64" name="右矢印 63"/>
          <p:cNvSpPr/>
          <p:nvPr/>
        </p:nvSpPr>
        <p:spPr>
          <a:xfrm>
            <a:off x="3174674" y="3731814"/>
            <a:ext cx="424204" cy="2948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65" name="テキスト ボックス 64"/>
          <p:cNvSpPr txBox="1"/>
          <p:nvPr/>
        </p:nvSpPr>
        <p:spPr>
          <a:xfrm>
            <a:off x="2181641" y="3100276"/>
            <a:ext cx="2360373" cy="646331"/>
          </a:xfrm>
          <a:prstGeom prst="rect">
            <a:avLst/>
          </a:prstGeom>
          <a:noFill/>
        </p:spPr>
        <p:txBody>
          <a:bodyPr wrap="square" rtlCol="0">
            <a:spAutoFit/>
          </a:bodyPr>
          <a:lstStyle/>
          <a:p>
            <a:pPr algn="ctr"/>
            <a:r>
              <a:rPr lang="en-US" altLang="ja-JP" dirty="0" smtClean="0">
                <a:effectLst>
                  <a:glow rad="127000">
                    <a:schemeClr val="bg1"/>
                  </a:glow>
                </a:effectLst>
              </a:rPr>
              <a:t>512-</a:t>
            </a:r>
          </a:p>
          <a:p>
            <a:pPr algn="ctr"/>
            <a:r>
              <a:rPr lang="en-US" altLang="ja-JP" dirty="0" smtClean="0">
                <a:effectLst>
                  <a:glow rad="127000">
                    <a:schemeClr val="bg1"/>
                  </a:glow>
                </a:effectLst>
              </a:rPr>
              <a:t>900MHz</a:t>
            </a:r>
            <a:endParaRPr lang="ja-JP" altLang="en-US" dirty="0">
              <a:effectLst>
                <a:glow rad="127000">
                  <a:schemeClr val="bg1"/>
                </a:glow>
              </a:effectLst>
            </a:endParaRPr>
          </a:p>
        </p:txBody>
      </p:sp>
      <p:sp>
        <p:nvSpPr>
          <p:cNvPr id="67" name="テキスト ボックス 66"/>
          <p:cNvSpPr txBox="1"/>
          <p:nvPr/>
        </p:nvSpPr>
        <p:spPr>
          <a:xfrm>
            <a:off x="3506525" y="5597275"/>
            <a:ext cx="1561958" cy="646331"/>
          </a:xfrm>
          <a:prstGeom prst="rect">
            <a:avLst/>
          </a:prstGeom>
          <a:noFill/>
        </p:spPr>
        <p:txBody>
          <a:bodyPr wrap="square" rtlCol="0">
            <a:spAutoFit/>
          </a:bodyPr>
          <a:lstStyle/>
          <a:p>
            <a:pPr algn="ctr"/>
            <a:r>
              <a:rPr lang="en-US" altLang="ja-JP" dirty="0" smtClean="0">
                <a:effectLst>
                  <a:glow rad="127000">
                    <a:schemeClr val="bg1"/>
                  </a:glow>
                </a:effectLst>
              </a:rPr>
              <a:t>VLBI Sampler </a:t>
            </a:r>
          </a:p>
          <a:p>
            <a:pPr algn="ctr"/>
            <a:r>
              <a:rPr lang="en-US" altLang="ja-JP" dirty="0" smtClean="0">
                <a:effectLst>
                  <a:glow rad="127000">
                    <a:schemeClr val="bg1"/>
                  </a:glow>
                </a:effectLst>
              </a:rPr>
              <a:t>Interface 7638</a:t>
            </a:r>
            <a:endParaRPr lang="ja-JP" altLang="en-US" dirty="0">
              <a:effectLst>
                <a:glow rad="127000">
                  <a:schemeClr val="bg1"/>
                </a:glow>
              </a:effectLst>
            </a:endParaRPr>
          </a:p>
        </p:txBody>
      </p:sp>
      <p:pic>
        <p:nvPicPr>
          <p:cNvPr id="71" name="Picture 2" descr="「K5/VSSP32」の画像検索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8510" y="3597109"/>
            <a:ext cx="1080390" cy="831394"/>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直線コネクタ 72"/>
          <p:cNvCxnSpPr/>
          <p:nvPr/>
        </p:nvCxnSpPr>
        <p:spPr>
          <a:xfrm>
            <a:off x="4516201" y="4085108"/>
            <a:ext cx="1119915"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右矢印 75"/>
          <p:cNvSpPr/>
          <p:nvPr/>
        </p:nvSpPr>
        <p:spPr>
          <a:xfrm>
            <a:off x="4775367" y="3714743"/>
            <a:ext cx="424204" cy="2948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77" name="テキスト ボックス 76"/>
          <p:cNvSpPr txBox="1"/>
          <p:nvPr/>
        </p:nvSpPr>
        <p:spPr>
          <a:xfrm>
            <a:off x="3863235" y="3120316"/>
            <a:ext cx="2360373" cy="646331"/>
          </a:xfrm>
          <a:prstGeom prst="rect">
            <a:avLst/>
          </a:prstGeom>
          <a:noFill/>
        </p:spPr>
        <p:txBody>
          <a:bodyPr wrap="square" rtlCol="0">
            <a:spAutoFit/>
          </a:bodyPr>
          <a:lstStyle/>
          <a:p>
            <a:pPr algn="ctr"/>
            <a:r>
              <a:rPr lang="en-US" altLang="ja-JP" dirty="0" smtClean="0">
                <a:effectLst>
                  <a:glow rad="127000">
                    <a:schemeClr val="bg1"/>
                  </a:glow>
                </a:effectLst>
              </a:rPr>
              <a:t>592-</a:t>
            </a:r>
          </a:p>
          <a:p>
            <a:pPr algn="ctr"/>
            <a:r>
              <a:rPr lang="en-US" altLang="ja-JP" dirty="0" smtClean="0">
                <a:effectLst>
                  <a:glow rad="127000">
                    <a:schemeClr val="bg1"/>
                  </a:glow>
                </a:effectLst>
              </a:rPr>
              <a:t>624MHz</a:t>
            </a:r>
            <a:endParaRPr lang="ja-JP" altLang="en-US" dirty="0">
              <a:effectLst>
                <a:glow rad="127000">
                  <a:schemeClr val="bg1"/>
                </a:glow>
              </a:effectLst>
            </a:endParaRPr>
          </a:p>
        </p:txBody>
      </p:sp>
      <p:cxnSp>
        <p:nvCxnSpPr>
          <p:cNvPr id="80" name="カギ線コネクタ 79"/>
          <p:cNvCxnSpPr/>
          <p:nvPr/>
        </p:nvCxnSpPr>
        <p:spPr>
          <a:xfrm rot="5400000" flipH="1" flipV="1">
            <a:off x="4581029" y="4348221"/>
            <a:ext cx="844880" cy="671946"/>
          </a:xfrm>
          <a:prstGeom prst="bentConnector3">
            <a:avLst>
              <a:gd name="adj1" fmla="val 2650"/>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6" name="テキスト ボックス 85"/>
          <p:cNvSpPr txBox="1"/>
          <p:nvPr/>
        </p:nvSpPr>
        <p:spPr>
          <a:xfrm>
            <a:off x="4103459" y="5087909"/>
            <a:ext cx="2360373" cy="369332"/>
          </a:xfrm>
          <a:prstGeom prst="rect">
            <a:avLst/>
          </a:prstGeom>
          <a:noFill/>
        </p:spPr>
        <p:txBody>
          <a:bodyPr wrap="square" rtlCol="0">
            <a:spAutoFit/>
          </a:bodyPr>
          <a:lstStyle/>
          <a:p>
            <a:pPr algn="ctr"/>
            <a:r>
              <a:rPr lang="en-US" altLang="ja-JP" dirty="0" smtClean="0">
                <a:solidFill>
                  <a:srgbClr val="FF0000"/>
                </a:solidFill>
                <a:effectLst>
                  <a:glow rad="127000">
                    <a:schemeClr val="bg1"/>
                  </a:glow>
                </a:effectLst>
              </a:rPr>
              <a:t>10MHz</a:t>
            </a:r>
            <a:endParaRPr lang="ja-JP" altLang="en-US" dirty="0">
              <a:solidFill>
                <a:srgbClr val="FF0000"/>
              </a:solidFill>
              <a:effectLst>
                <a:glow rad="127000">
                  <a:schemeClr val="bg1"/>
                </a:glow>
              </a:effectLst>
            </a:endParaRPr>
          </a:p>
        </p:txBody>
      </p:sp>
      <p:grpSp>
        <p:nvGrpSpPr>
          <p:cNvPr id="4" name="グループ化 3"/>
          <p:cNvGrpSpPr/>
          <p:nvPr/>
        </p:nvGrpSpPr>
        <p:grpSpPr>
          <a:xfrm>
            <a:off x="5378483" y="2008409"/>
            <a:ext cx="307473" cy="682591"/>
            <a:chOff x="8611541" y="872297"/>
            <a:chExt cx="385280" cy="855323"/>
          </a:xfrm>
        </p:grpSpPr>
        <p:sp>
          <p:nvSpPr>
            <p:cNvPr id="92" name="片側の 2 つの角を切り取った四角形 91"/>
            <p:cNvSpPr/>
            <p:nvPr/>
          </p:nvSpPr>
          <p:spPr>
            <a:xfrm>
              <a:off x="8611541" y="872297"/>
              <a:ext cx="385280" cy="178475"/>
            </a:xfrm>
            <a:prstGeom prst="snip2SameRect">
              <a:avLst>
                <a:gd name="adj1" fmla="val 43651"/>
                <a:gd name="adj2" fmla="val 7937"/>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u="sng"/>
            </a:p>
          </p:txBody>
        </p:sp>
        <p:cxnSp>
          <p:nvCxnSpPr>
            <p:cNvPr id="93" name="直線コネクタ 92"/>
            <p:cNvCxnSpPr>
              <a:stCxn id="92" idx="1"/>
            </p:cNvCxnSpPr>
            <p:nvPr/>
          </p:nvCxnSpPr>
          <p:spPr>
            <a:xfrm>
              <a:off x="8804181" y="1050772"/>
              <a:ext cx="2" cy="676848"/>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5" name="カギ線コネクタ 94"/>
          <p:cNvCxnSpPr/>
          <p:nvPr/>
        </p:nvCxnSpPr>
        <p:spPr>
          <a:xfrm flipV="1">
            <a:off x="4750017" y="2640399"/>
            <a:ext cx="778370" cy="217096"/>
          </a:xfrm>
          <a:prstGeom prst="bentConnector3">
            <a:avLst>
              <a:gd name="adj1" fmla="val 50000"/>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テキスト ボックス 103"/>
          <p:cNvSpPr txBox="1"/>
          <p:nvPr/>
        </p:nvSpPr>
        <p:spPr>
          <a:xfrm>
            <a:off x="5608865" y="3035457"/>
            <a:ext cx="762191" cy="369332"/>
          </a:xfrm>
          <a:prstGeom prst="rect">
            <a:avLst/>
          </a:prstGeom>
          <a:noFill/>
        </p:spPr>
        <p:txBody>
          <a:bodyPr wrap="square" rtlCol="0">
            <a:spAutoFit/>
          </a:bodyPr>
          <a:lstStyle/>
          <a:p>
            <a:pPr algn="ctr"/>
            <a:r>
              <a:rPr lang="en-US" altLang="ja-JP" dirty="0" smtClean="0">
                <a:solidFill>
                  <a:srgbClr val="0070C0"/>
                </a:solidFill>
                <a:effectLst>
                  <a:glow rad="127000">
                    <a:schemeClr val="bg1"/>
                  </a:glow>
                </a:effectLst>
              </a:rPr>
              <a:t>1PPS</a:t>
            </a:r>
            <a:endParaRPr lang="ja-JP" altLang="en-US" dirty="0">
              <a:solidFill>
                <a:srgbClr val="0070C0"/>
              </a:solidFill>
              <a:effectLst>
                <a:glow rad="127000">
                  <a:schemeClr val="bg1"/>
                </a:glow>
              </a:effectLst>
            </a:endParaRPr>
          </a:p>
        </p:txBody>
      </p:sp>
      <p:cxnSp>
        <p:nvCxnSpPr>
          <p:cNvPr id="105" name="直線コネクタ 104"/>
          <p:cNvCxnSpPr/>
          <p:nvPr/>
        </p:nvCxnSpPr>
        <p:spPr>
          <a:xfrm>
            <a:off x="6195863" y="4102674"/>
            <a:ext cx="0" cy="1530679"/>
          </a:xfrm>
          <a:prstGeom prst="line">
            <a:avLst/>
          </a:prstGeom>
          <a:ln w="38100" cmpd="sng">
            <a:solidFill>
              <a:schemeClr val="tx1"/>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4404849" y="4158413"/>
            <a:ext cx="2360373" cy="707886"/>
          </a:xfrm>
          <a:prstGeom prst="rect">
            <a:avLst/>
          </a:prstGeom>
          <a:noFill/>
        </p:spPr>
        <p:txBody>
          <a:bodyPr wrap="square" rtlCol="0">
            <a:spAutoFit/>
          </a:bodyPr>
          <a:lstStyle/>
          <a:p>
            <a:pPr algn="r"/>
            <a:r>
              <a:rPr lang="en-US" altLang="ja-JP" sz="2000" dirty="0" smtClean="0">
                <a:effectLst>
                  <a:glow rad="127000">
                    <a:schemeClr val="bg1"/>
                  </a:glow>
                </a:effectLst>
              </a:rPr>
              <a:t>Sampler</a:t>
            </a:r>
          </a:p>
          <a:p>
            <a:pPr algn="r"/>
            <a:r>
              <a:rPr lang="en-US" altLang="ja-JP" sz="2000" dirty="0" smtClean="0">
                <a:effectLst>
                  <a:glow rad="127000">
                    <a:schemeClr val="bg1"/>
                  </a:glow>
                </a:effectLst>
              </a:rPr>
              <a:t>(K5/VSSP32)</a:t>
            </a:r>
            <a:endParaRPr lang="ja-JP" altLang="en-US" sz="2000" dirty="0">
              <a:effectLst>
                <a:glow rad="127000">
                  <a:schemeClr val="bg1"/>
                </a:glow>
              </a:effectLst>
            </a:endParaRPr>
          </a:p>
        </p:txBody>
      </p:sp>
      <p:sp>
        <p:nvSpPr>
          <p:cNvPr id="107" name="テキスト ボックス 106"/>
          <p:cNvSpPr txBox="1"/>
          <p:nvPr/>
        </p:nvSpPr>
        <p:spPr>
          <a:xfrm>
            <a:off x="5342725" y="5610646"/>
            <a:ext cx="1600651" cy="369332"/>
          </a:xfrm>
          <a:prstGeom prst="rect">
            <a:avLst/>
          </a:prstGeom>
          <a:noFill/>
        </p:spPr>
        <p:txBody>
          <a:bodyPr wrap="square" rtlCol="0">
            <a:spAutoFit/>
          </a:bodyPr>
          <a:lstStyle/>
          <a:p>
            <a:pPr algn="ctr"/>
            <a:r>
              <a:rPr lang="en-US" altLang="ja-JP" dirty="0" smtClean="0">
                <a:effectLst>
                  <a:glow rad="127000">
                    <a:schemeClr val="bg1"/>
                  </a:glow>
                </a:effectLst>
              </a:rPr>
              <a:t>To PC</a:t>
            </a:r>
            <a:endParaRPr lang="ja-JP" altLang="en-US" dirty="0">
              <a:effectLst>
                <a:glow rad="127000">
                  <a:schemeClr val="bg1"/>
                </a:glow>
              </a:effectLst>
            </a:endParaRPr>
          </a:p>
        </p:txBody>
      </p:sp>
      <p:sp>
        <p:nvSpPr>
          <p:cNvPr id="108" name="タイトル 1"/>
          <p:cNvSpPr txBox="1">
            <a:spLocks/>
          </p:cNvSpPr>
          <p:nvPr/>
        </p:nvSpPr>
        <p:spPr>
          <a:xfrm>
            <a:off x="228540" y="818201"/>
            <a:ext cx="1560504" cy="422202"/>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400" dirty="0" smtClean="0">
                <a:latin typeface="ＭＳ ゴシック" panose="020B0609070205080204" pitchFamily="49" charset="-128"/>
                <a:ea typeface="ＭＳ ゴシック" panose="020B0609070205080204" pitchFamily="49" charset="-128"/>
              </a:rPr>
              <a:t>観測</a:t>
            </a:r>
            <a:r>
              <a:rPr lang="en-US" altLang="ja-JP" sz="2400" dirty="0">
                <a:latin typeface="ＭＳ ゴシック" panose="020B0609070205080204" pitchFamily="49" charset="-128"/>
                <a:ea typeface="ＭＳ ゴシック" panose="020B0609070205080204" pitchFamily="49" charset="-128"/>
              </a:rPr>
              <a:t>2</a:t>
            </a:r>
            <a:r>
              <a:rPr lang="ja-JP" altLang="en-US" sz="2400" dirty="0" smtClean="0">
                <a:latin typeface="ＭＳ ゴシック" panose="020B0609070205080204" pitchFamily="49" charset="-128"/>
                <a:ea typeface="ＭＳ ゴシック" panose="020B0609070205080204" pitchFamily="49" charset="-128"/>
              </a:rPr>
              <a:t>回目</a:t>
            </a:r>
            <a:endParaRPr lang="ja-JP" altLang="en-US" sz="2400" dirty="0">
              <a:latin typeface="ＭＳ ゴシック" panose="020B0609070205080204" pitchFamily="49" charset="-128"/>
              <a:ea typeface="ＭＳ ゴシック" panose="020B0609070205080204" pitchFamily="49" charset="-128"/>
            </a:endParaRPr>
          </a:p>
        </p:txBody>
      </p:sp>
      <p:sp>
        <p:nvSpPr>
          <p:cNvPr id="57" name="テキスト ボックス 56"/>
          <p:cNvSpPr txBox="1"/>
          <p:nvPr/>
        </p:nvSpPr>
        <p:spPr>
          <a:xfrm>
            <a:off x="-73479" y="2563520"/>
            <a:ext cx="1731501" cy="400110"/>
          </a:xfrm>
          <a:prstGeom prst="rect">
            <a:avLst/>
          </a:prstGeom>
          <a:noFill/>
        </p:spPr>
        <p:txBody>
          <a:bodyPr wrap="square" rtlCol="0">
            <a:spAutoFit/>
          </a:bodyPr>
          <a:lstStyle/>
          <a:p>
            <a:pPr algn="ctr"/>
            <a:r>
              <a:rPr lang="en-US" altLang="ja-JP" sz="2000" dirty="0" smtClean="0">
                <a:effectLst>
                  <a:glow rad="127000">
                    <a:schemeClr val="bg1"/>
                  </a:glow>
                </a:effectLst>
              </a:rPr>
              <a:t>3.8 m </a:t>
            </a:r>
            <a:r>
              <a:rPr lang="ja-JP" altLang="en-US" sz="2000" dirty="0" smtClean="0">
                <a:effectLst>
                  <a:glow rad="127000">
                    <a:schemeClr val="bg1"/>
                  </a:glow>
                </a:effectLst>
              </a:rPr>
              <a:t>望遠鏡</a:t>
            </a:r>
            <a:endParaRPr lang="ja-JP" altLang="en-US" sz="2000" dirty="0">
              <a:effectLst>
                <a:glow rad="127000">
                  <a:schemeClr val="bg1"/>
                </a:glow>
              </a:effectLst>
            </a:endParaRPr>
          </a:p>
        </p:txBody>
      </p:sp>
      <p:sp>
        <p:nvSpPr>
          <p:cNvPr id="58" name="テキスト ボックス 57"/>
          <p:cNvSpPr txBox="1"/>
          <p:nvPr/>
        </p:nvSpPr>
        <p:spPr>
          <a:xfrm>
            <a:off x="2990204" y="2279392"/>
            <a:ext cx="2360373" cy="400110"/>
          </a:xfrm>
          <a:prstGeom prst="rect">
            <a:avLst/>
          </a:prstGeom>
          <a:noFill/>
        </p:spPr>
        <p:txBody>
          <a:bodyPr wrap="square" rtlCol="0">
            <a:spAutoFit/>
          </a:bodyPr>
          <a:lstStyle/>
          <a:p>
            <a:pPr algn="ctr"/>
            <a:r>
              <a:rPr lang="en-US" altLang="ja-JP" sz="2000" dirty="0" smtClean="0">
                <a:effectLst>
                  <a:glow rad="127000">
                    <a:schemeClr val="bg1"/>
                  </a:glow>
                </a:effectLst>
              </a:rPr>
              <a:t>GPS </a:t>
            </a:r>
            <a:r>
              <a:rPr lang="ja-JP" altLang="en-US" sz="2000" dirty="0" smtClean="0">
                <a:effectLst>
                  <a:glow rad="127000">
                    <a:schemeClr val="bg1"/>
                  </a:glow>
                </a:effectLst>
              </a:rPr>
              <a:t>受信機</a:t>
            </a:r>
            <a:endParaRPr lang="ja-JP" altLang="en-US" sz="2000" dirty="0">
              <a:effectLst>
                <a:glow rad="127000">
                  <a:schemeClr val="bg1"/>
                </a:glow>
              </a:effectLst>
            </a:endParaRPr>
          </a:p>
        </p:txBody>
      </p:sp>
      <p:pic>
        <p:nvPicPr>
          <p:cNvPr id="94" name="図 93"/>
          <p:cNvPicPr>
            <a:picLocks noChangeAspect="1"/>
          </p:cNvPicPr>
          <p:nvPr/>
        </p:nvPicPr>
        <p:blipFill>
          <a:blip r:embed="rId5"/>
          <a:stretch>
            <a:fillRect/>
          </a:stretch>
        </p:blipFill>
        <p:spPr>
          <a:xfrm>
            <a:off x="3393737" y="2637549"/>
            <a:ext cx="1570149" cy="494598"/>
          </a:xfrm>
          <a:prstGeom prst="rect">
            <a:avLst/>
          </a:prstGeom>
        </p:spPr>
      </p:pic>
      <p:cxnSp>
        <p:nvCxnSpPr>
          <p:cNvPr id="69" name="カギ線コネクタ 68"/>
          <p:cNvCxnSpPr/>
          <p:nvPr/>
        </p:nvCxnSpPr>
        <p:spPr>
          <a:xfrm rot="16200000" flipV="1">
            <a:off x="-416380" y="3967841"/>
            <a:ext cx="2947308" cy="889911"/>
          </a:xfrm>
          <a:prstGeom prst="bentConnector3">
            <a:avLst>
              <a:gd name="adj1" fmla="val 5679"/>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8" name="テキスト ボックス 77"/>
          <p:cNvSpPr txBox="1"/>
          <p:nvPr/>
        </p:nvSpPr>
        <p:spPr>
          <a:xfrm>
            <a:off x="2067831" y="5321952"/>
            <a:ext cx="2360373" cy="369332"/>
          </a:xfrm>
          <a:prstGeom prst="rect">
            <a:avLst/>
          </a:prstGeom>
          <a:noFill/>
        </p:spPr>
        <p:txBody>
          <a:bodyPr wrap="square" rtlCol="0">
            <a:spAutoFit/>
          </a:bodyPr>
          <a:lstStyle/>
          <a:p>
            <a:pPr algn="ctr"/>
            <a:r>
              <a:rPr lang="en-US" altLang="ja-JP" dirty="0" smtClean="0">
                <a:solidFill>
                  <a:srgbClr val="FF0000"/>
                </a:solidFill>
                <a:effectLst>
                  <a:glow rad="127000">
                    <a:schemeClr val="bg1"/>
                  </a:glow>
                </a:effectLst>
              </a:rPr>
              <a:t>10MHz</a:t>
            </a:r>
            <a:endParaRPr lang="ja-JP" altLang="en-US" dirty="0">
              <a:solidFill>
                <a:srgbClr val="FF0000"/>
              </a:solidFill>
              <a:effectLst>
                <a:glow rad="127000">
                  <a:schemeClr val="bg1"/>
                </a:glow>
              </a:effectLst>
            </a:endParaRPr>
          </a:p>
        </p:txBody>
      </p:sp>
      <p:sp>
        <p:nvSpPr>
          <p:cNvPr id="36" name="円弧 35"/>
          <p:cNvSpPr/>
          <p:nvPr/>
        </p:nvSpPr>
        <p:spPr>
          <a:xfrm>
            <a:off x="1445080" y="775607"/>
            <a:ext cx="5943598" cy="11389179"/>
          </a:xfrm>
          <a:prstGeom prst="arc">
            <a:avLst>
              <a:gd name="adj1" fmla="val 16200000"/>
              <a:gd name="adj2" fmla="val 505267"/>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9" name="テキスト ボックス 78"/>
          <p:cNvSpPr txBox="1"/>
          <p:nvPr/>
        </p:nvSpPr>
        <p:spPr>
          <a:xfrm>
            <a:off x="5736771" y="6334780"/>
            <a:ext cx="1731501" cy="523220"/>
          </a:xfrm>
          <a:prstGeom prst="rect">
            <a:avLst/>
          </a:prstGeom>
          <a:noFill/>
        </p:spPr>
        <p:txBody>
          <a:bodyPr wrap="square" rtlCol="0">
            <a:spAutoFit/>
          </a:bodyPr>
          <a:lstStyle/>
          <a:p>
            <a:pPr algn="ctr"/>
            <a:r>
              <a:rPr lang="ja-JP" altLang="en-US" sz="2800" dirty="0" smtClean="0">
                <a:effectLst>
                  <a:glow rad="127000">
                    <a:schemeClr val="bg1"/>
                  </a:glow>
                </a:effectLst>
              </a:rPr>
              <a:t>府大</a:t>
            </a:r>
            <a:endParaRPr lang="ja-JP" altLang="en-US" sz="2800" dirty="0">
              <a:effectLst>
                <a:glow rad="127000">
                  <a:schemeClr val="bg1"/>
                </a:glow>
              </a:effectLst>
            </a:endParaRPr>
          </a:p>
        </p:txBody>
      </p:sp>
      <p:pic>
        <p:nvPicPr>
          <p:cNvPr id="82" name="Picture 2" descr="http://veraserver.mtk.nao.ac.jp/network/images/ant_hitachi.jpg"/>
          <p:cNvPicPr>
            <a:picLocks noChangeAspect="1" noChangeArrowheads="1"/>
          </p:cNvPicPr>
          <p:nvPr/>
        </p:nvPicPr>
        <p:blipFill rotWithShape="1">
          <a:blip r:embed="rId6">
            <a:extLst>
              <a:ext uri="{28A0092B-C50C-407E-A947-70E740481C1C}">
                <a14:useLocalDpi xmlns:a14="http://schemas.microsoft.com/office/drawing/2010/main" val="0"/>
              </a:ext>
            </a:extLst>
          </a:blip>
          <a:srcRect l="19070" r="19159" b="5285"/>
          <a:stretch/>
        </p:blipFill>
        <p:spPr bwMode="auto">
          <a:xfrm>
            <a:off x="7258924" y="942333"/>
            <a:ext cx="1559071" cy="1792915"/>
          </a:xfrm>
          <a:prstGeom prst="snip2SameRect">
            <a:avLst/>
          </a:prstGeom>
          <a:noFill/>
          <a:extLst>
            <a:ext uri="{909E8E84-426E-40DD-AFC4-6F175D3DCCD1}">
              <a14:hiddenFill xmlns:a14="http://schemas.microsoft.com/office/drawing/2010/main">
                <a:solidFill>
                  <a:srgbClr val="FFFFFF"/>
                </a:solidFill>
              </a14:hiddenFill>
            </a:ext>
          </a:extLst>
        </p:spPr>
      </p:pic>
      <p:cxnSp>
        <p:nvCxnSpPr>
          <p:cNvPr id="88" name="直線矢印コネクタ 87"/>
          <p:cNvCxnSpPr/>
          <p:nvPr/>
        </p:nvCxnSpPr>
        <p:spPr>
          <a:xfrm flipV="1">
            <a:off x="1412421" y="1804307"/>
            <a:ext cx="5837465" cy="32657"/>
          </a:xfrm>
          <a:prstGeom prst="straightConnector1">
            <a:avLst/>
          </a:prstGeom>
          <a:ln w="76200">
            <a:solidFill>
              <a:srgbClr val="00B050"/>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06" name="テキスト ボックス 105"/>
          <p:cNvSpPr txBox="1"/>
          <p:nvPr/>
        </p:nvSpPr>
        <p:spPr>
          <a:xfrm>
            <a:off x="3317421" y="1172230"/>
            <a:ext cx="1731501" cy="523220"/>
          </a:xfrm>
          <a:prstGeom prst="rect">
            <a:avLst/>
          </a:prstGeom>
          <a:noFill/>
        </p:spPr>
        <p:txBody>
          <a:bodyPr wrap="square" rtlCol="0">
            <a:spAutoFit/>
          </a:bodyPr>
          <a:lstStyle/>
          <a:p>
            <a:pPr algn="ctr"/>
            <a:r>
              <a:rPr lang="ja-JP" altLang="en-US" sz="2800" dirty="0" smtClean="0">
                <a:effectLst>
                  <a:glow rad="127000">
                    <a:schemeClr val="bg1"/>
                  </a:glow>
                </a:effectLst>
              </a:rPr>
              <a:t>約</a:t>
            </a:r>
            <a:r>
              <a:rPr lang="en-US" altLang="ja-JP" sz="2800" dirty="0" smtClean="0">
                <a:effectLst>
                  <a:glow rad="127000">
                    <a:schemeClr val="bg1"/>
                  </a:glow>
                </a:effectLst>
              </a:rPr>
              <a:t>526km</a:t>
            </a:r>
            <a:endParaRPr lang="ja-JP" altLang="en-US" sz="2800" dirty="0">
              <a:effectLst>
                <a:glow rad="127000">
                  <a:schemeClr val="bg1"/>
                </a:glow>
              </a:effectLst>
            </a:endParaRPr>
          </a:p>
        </p:txBody>
      </p:sp>
      <p:cxnSp>
        <p:nvCxnSpPr>
          <p:cNvPr id="63" name="カギ線コネクタ 62"/>
          <p:cNvCxnSpPr/>
          <p:nvPr/>
        </p:nvCxnSpPr>
        <p:spPr>
          <a:xfrm rot="16200000" flipV="1">
            <a:off x="-587151" y="3918178"/>
            <a:ext cx="3052089" cy="1126675"/>
          </a:xfrm>
          <a:prstGeom prst="bentConnector3">
            <a:avLst>
              <a:gd name="adj1" fmla="val 1118"/>
            </a:avLst>
          </a:prstGeom>
          <a:ln w="381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0" name="テキスト ボックス 69"/>
          <p:cNvSpPr txBox="1"/>
          <p:nvPr/>
        </p:nvSpPr>
        <p:spPr>
          <a:xfrm>
            <a:off x="-650629" y="6007558"/>
            <a:ext cx="2360373" cy="646331"/>
          </a:xfrm>
          <a:prstGeom prst="rect">
            <a:avLst/>
          </a:prstGeom>
          <a:noFill/>
          <a:ln>
            <a:noFill/>
          </a:ln>
        </p:spPr>
        <p:txBody>
          <a:bodyPr wrap="square" rtlCol="0">
            <a:spAutoFit/>
          </a:bodyPr>
          <a:lstStyle/>
          <a:p>
            <a:pPr algn="ctr"/>
            <a:r>
              <a:rPr lang="en-US" altLang="ja-JP" dirty="0" smtClean="0">
                <a:solidFill>
                  <a:srgbClr val="00B050"/>
                </a:solidFill>
                <a:effectLst>
                  <a:glow rad="127000">
                    <a:schemeClr val="bg1"/>
                  </a:glow>
                </a:effectLst>
              </a:rPr>
              <a:t>To D/C</a:t>
            </a:r>
          </a:p>
          <a:p>
            <a:pPr algn="ctr"/>
            <a:r>
              <a:rPr lang="en-US" altLang="ja-JP" dirty="0" smtClean="0">
                <a:solidFill>
                  <a:srgbClr val="00B050"/>
                </a:solidFill>
                <a:effectLst>
                  <a:glow rad="127000">
                    <a:schemeClr val="bg1"/>
                  </a:glow>
                </a:effectLst>
              </a:rPr>
              <a:t>5MHz</a:t>
            </a:r>
            <a:endParaRPr lang="ja-JP" altLang="en-US" dirty="0">
              <a:solidFill>
                <a:srgbClr val="00B050"/>
              </a:solidFill>
              <a:effectLst>
                <a:glow rad="127000">
                  <a:schemeClr val="bg1"/>
                </a:glow>
              </a:effectLst>
            </a:endParaRPr>
          </a:p>
        </p:txBody>
      </p:sp>
      <p:sp>
        <p:nvSpPr>
          <p:cNvPr id="74" name="テキスト ボックス 73"/>
          <p:cNvSpPr txBox="1"/>
          <p:nvPr/>
        </p:nvSpPr>
        <p:spPr>
          <a:xfrm>
            <a:off x="6125264" y="821806"/>
            <a:ext cx="2281757" cy="400110"/>
          </a:xfrm>
          <a:prstGeom prst="rect">
            <a:avLst/>
          </a:prstGeom>
          <a:noFill/>
        </p:spPr>
        <p:txBody>
          <a:bodyPr wrap="square" rtlCol="0">
            <a:spAutoFit/>
          </a:bodyPr>
          <a:lstStyle/>
          <a:p>
            <a:pPr algn="ctr"/>
            <a:r>
              <a:rPr lang="ja-JP" altLang="en-US" sz="2000" dirty="0" smtClean="0">
                <a:effectLst>
                  <a:glow rad="127000">
                    <a:schemeClr val="bg1"/>
                  </a:glow>
                </a:effectLst>
              </a:rPr>
              <a:t>日立 </a:t>
            </a:r>
            <a:r>
              <a:rPr lang="en-US" altLang="ja-JP" sz="2000" dirty="0" smtClean="0">
                <a:effectLst>
                  <a:glow rad="127000">
                    <a:schemeClr val="bg1"/>
                  </a:glow>
                </a:effectLst>
              </a:rPr>
              <a:t>32 m </a:t>
            </a:r>
            <a:r>
              <a:rPr lang="ja-JP" altLang="en-US" sz="2000" dirty="0" smtClean="0">
                <a:effectLst>
                  <a:glow rad="127000">
                    <a:schemeClr val="bg1"/>
                  </a:glow>
                </a:effectLst>
              </a:rPr>
              <a:t>望遠鏡</a:t>
            </a:r>
            <a:endParaRPr lang="ja-JP" altLang="en-US" sz="2000" dirty="0">
              <a:effectLst>
                <a:glow rad="127000">
                  <a:schemeClr val="bg1"/>
                </a:glow>
              </a:effectLst>
            </a:endParaRPr>
          </a:p>
        </p:txBody>
      </p:sp>
      <p:pic>
        <p:nvPicPr>
          <p:cNvPr id="81" name="図 80"/>
          <p:cNvPicPr>
            <a:picLocks noChangeAspect="1"/>
          </p:cNvPicPr>
          <p:nvPr/>
        </p:nvPicPr>
        <p:blipFill rotWithShape="1">
          <a:blip r:embed="rId7" cstate="print">
            <a:extLst>
              <a:ext uri="{28A0092B-C50C-407E-A947-70E740481C1C}">
                <a14:useLocalDpi xmlns:a14="http://schemas.microsoft.com/office/drawing/2010/main" val="0"/>
              </a:ext>
            </a:extLst>
          </a:blip>
          <a:srcRect r="22587"/>
          <a:stretch/>
        </p:blipFill>
        <p:spPr>
          <a:xfrm>
            <a:off x="1432246" y="4969565"/>
            <a:ext cx="1096420" cy="1888435"/>
          </a:xfrm>
          <a:prstGeom prst="rect">
            <a:avLst/>
          </a:prstGeom>
        </p:spPr>
      </p:pic>
      <p:sp>
        <p:nvSpPr>
          <p:cNvPr id="68" name="テキスト ボックス 67"/>
          <p:cNvSpPr txBox="1"/>
          <p:nvPr/>
        </p:nvSpPr>
        <p:spPr>
          <a:xfrm>
            <a:off x="1367351" y="6457890"/>
            <a:ext cx="2360373" cy="369332"/>
          </a:xfrm>
          <a:prstGeom prst="rect">
            <a:avLst/>
          </a:prstGeom>
          <a:noFill/>
        </p:spPr>
        <p:txBody>
          <a:bodyPr wrap="square" rtlCol="0">
            <a:spAutoFit/>
          </a:bodyPr>
          <a:lstStyle/>
          <a:p>
            <a:pPr algn="ctr"/>
            <a:r>
              <a:rPr lang="ja-JP" altLang="en-US" dirty="0" smtClean="0">
                <a:effectLst>
                  <a:glow rad="127000">
                    <a:schemeClr val="bg1"/>
                  </a:glow>
                </a:effectLst>
              </a:rPr>
              <a:t>水素メーザー</a:t>
            </a:r>
            <a:endParaRPr lang="ja-JP" altLang="en-US" dirty="0">
              <a:effectLst>
                <a:glow rad="127000">
                  <a:schemeClr val="bg1"/>
                </a:glow>
              </a:effectLst>
            </a:endParaRPr>
          </a:p>
        </p:txBody>
      </p:sp>
    </p:spTree>
    <p:extLst>
      <p:ext uri="{BB962C8B-B14F-4D97-AF65-F5344CB8AC3E}">
        <p14:creationId xmlns:p14="http://schemas.microsoft.com/office/powerpoint/2010/main" val="8334750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カギ線コネクタ 95"/>
          <p:cNvCxnSpPr/>
          <p:nvPr/>
        </p:nvCxnSpPr>
        <p:spPr>
          <a:xfrm rot="16200000" flipH="1">
            <a:off x="4837461" y="2976002"/>
            <a:ext cx="859975" cy="813462"/>
          </a:xfrm>
          <a:prstGeom prst="bentConnector3">
            <a:avLst>
              <a:gd name="adj1" fmla="val 2532"/>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5" name="カギ線コネクタ 74"/>
          <p:cNvCxnSpPr/>
          <p:nvPr/>
        </p:nvCxnSpPr>
        <p:spPr>
          <a:xfrm flipV="1">
            <a:off x="2433099" y="5282288"/>
            <a:ext cx="1379621" cy="410846"/>
          </a:xfrm>
          <a:prstGeom prst="bentConnector3">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タイトル 1"/>
          <p:cNvSpPr txBox="1">
            <a:spLocks/>
          </p:cNvSpPr>
          <p:nvPr/>
        </p:nvSpPr>
        <p:spPr>
          <a:xfrm>
            <a:off x="0" y="0"/>
            <a:ext cx="9144000" cy="7239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3600" dirty="0" smtClean="0">
                <a:latin typeface="ＭＳ ゴシック" panose="020B0609070205080204" pitchFamily="49" charset="-128"/>
                <a:ea typeface="ＭＳ ゴシック" panose="020B0609070205080204" pitchFamily="49" charset="-128"/>
              </a:rPr>
              <a:t>VLBI</a:t>
            </a:r>
            <a:r>
              <a:rPr lang="ja-JP" altLang="en-US" sz="3600" dirty="0" smtClean="0">
                <a:latin typeface="ＭＳ ゴシック" panose="020B0609070205080204" pitchFamily="49" charset="-128"/>
                <a:ea typeface="ＭＳ ゴシック" panose="020B0609070205080204" pitchFamily="49" charset="-128"/>
              </a:rPr>
              <a:t>観測実験</a:t>
            </a:r>
            <a:endParaRPr lang="ja-JP" altLang="en-US" sz="3600" dirty="0">
              <a:latin typeface="ＭＳ ゴシック" panose="020B0609070205080204" pitchFamily="49" charset="-128"/>
              <a:ea typeface="ＭＳ ゴシック" panose="020B0609070205080204" pitchFamily="49" charset="-128"/>
            </a:endParaRPr>
          </a:p>
        </p:txBody>
      </p:sp>
      <p:cxnSp>
        <p:nvCxnSpPr>
          <p:cNvPr id="8" name="直線コネクタ 7"/>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2" name="グループ化 41"/>
          <p:cNvGrpSpPr/>
          <p:nvPr/>
        </p:nvGrpSpPr>
        <p:grpSpPr>
          <a:xfrm>
            <a:off x="3832527" y="3741936"/>
            <a:ext cx="818986" cy="1916266"/>
            <a:chOff x="4140320" y="3121515"/>
            <a:chExt cx="1109245" cy="2595414"/>
          </a:xfrm>
        </p:grpSpPr>
        <p:grpSp>
          <p:nvGrpSpPr>
            <p:cNvPr id="2" name="グループ化 1"/>
            <p:cNvGrpSpPr/>
            <p:nvPr/>
          </p:nvGrpSpPr>
          <p:grpSpPr>
            <a:xfrm>
              <a:off x="4322616" y="3214569"/>
              <a:ext cx="745407" cy="2348033"/>
              <a:chOff x="3482340" y="2247900"/>
              <a:chExt cx="914400" cy="2880360"/>
            </a:xfrm>
          </p:grpSpPr>
          <p:sp>
            <p:nvSpPr>
              <p:cNvPr id="9" name="円/楕円 8"/>
              <p:cNvSpPr/>
              <p:nvPr/>
            </p:nvSpPr>
            <p:spPr>
              <a:xfrm>
                <a:off x="3482340" y="2247900"/>
                <a:ext cx="914400" cy="9144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p:cNvCxnSpPr>
                <a:stCxn id="9" idx="1"/>
                <a:endCxn id="9" idx="5"/>
              </p:cNvCxnSpPr>
              <p:nvPr/>
            </p:nvCxnSpPr>
            <p:spPr>
              <a:xfrm>
                <a:off x="3616251" y="2381811"/>
                <a:ext cx="646578" cy="6465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a:stCxn id="9" idx="3"/>
                <a:endCxn id="9" idx="7"/>
              </p:cNvCxnSpPr>
              <p:nvPr/>
            </p:nvCxnSpPr>
            <p:spPr>
              <a:xfrm flipV="1">
                <a:off x="3616251" y="2381811"/>
                <a:ext cx="646578" cy="6465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円/楕円 12"/>
              <p:cNvSpPr/>
              <p:nvPr/>
            </p:nvSpPr>
            <p:spPr>
              <a:xfrm>
                <a:off x="3482340" y="4213860"/>
                <a:ext cx="914400" cy="9144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13"/>
              <p:cNvSpPr/>
              <p:nvPr/>
            </p:nvSpPr>
            <p:spPr>
              <a:xfrm>
                <a:off x="3573780" y="4411980"/>
                <a:ext cx="746760" cy="571499"/>
              </a:xfrm>
              <a:custGeom>
                <a:avLst/>
                <a:gdLst>
                  <a:gd name="connsiteX0" fmla="*/ 0 w 2887980"/>
                  <a:gd name="connsiteY0" fmla="*/ 745953 h 1514230"/>
                  <a:gd name="connsiteX1" fmla="*/ 685800 w 2887980"/>
                  <a:gd name="connsiteY1" fmla="*/ 22053 h 1514230"/>
                  <a:gd name="connsiteX2" fmla="*/ 2141220 w 2887980"/>
                  <a:gd name="connsiteY2" fmla="*/ 1492713 h 1514230"/>
                  <a:gd name="connsiteX3" fmla="*/ 2887980 w 2887980"/>
                  <a:gd name="connsiteY3" fmla="*/ 761193 h 1514230"/>
                </a:gdLst>
                <a:ahLst/>
                <a:cxnLst>
                  <a:cxn ang="0">
                    <a:pos x="connsiteX0" y="connsiteY0"/>
                  </a:cxn>
                  <a:cxn ang="0">
                    <a:pos x="connsiteX1" y="connsiteY1"/>
                  </a:cxn>
                  <a:cxn ang="0">
                    <a:pos x="connsiteX2" y="connsiteY2"/>
                  </a:cxn>
                  <a:cxn ang="0">
                    <a:pos x="connsiteX3" y="connsiteY3"/>
                  </a:cxn>
                </a:cxnLst>
                <a:rect l="l" t="t" r="r" b="b"/>
                <a:pathLst>
                  <a:path w="2887980" h="1514230">
                    <a:moveTo>
                      <a:pt x="0" y="745953"/>
                    </a:moveTo>
                    <a:cubicBezTo>
                      <a:pt x="164465" y="321773"/>
                      <a:pt x="328930" y="-102407"/>
                      <a:pt x="685800" y="22053"/>
                    </a:cubicBezTo>
                    <a:cubicBezTo>
                      <a:pt x="1042670" y="146513"/>
                      <a:pt x="1774190" y="1369523"/>
                      <a:pt x="2141220" y="1492713"/>
                    </a:cubicBezTo>
                    <a:cubicBezTo>
                      <a:pt x="2508250" y="1615903"/>
                      <a:pt x="2698115" y="1188548"/>
                      <a:pt x="2887980" y="76119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p:cNvCxnSpPr>
                <a:endCxn id="13" idx="0"/>
              </p:cNvCxnSpPr>
              <p:nvPr/>
            </p:nvCxnSpPr>
            <p:spPr>
              <a:xfrm>
                <a:off x="3932480" y="3178101"/>
                <a:ext cx="7060" cy="1035759"/>
              </a:xfrm>
              <a:prstGeom prst="line">
                <a:avLst/>
              </a:prstGeom>
              <a:ln w="38100">
                <a:solidFill>
                  <a:schemeClr val="tx1"/>
                </a:solidFill>
                <a:headEnd type="arrow"/>
              </a:ln>
            </p:spPr>
            <p:style>
              <a:lnRef idx="1">
                <a:schemeClr val="accent1"/>
              </a:lnRef>
              <a:fillRef idx="0">
                <a:schemeClr val="accent1"/>
              </a:fillRef>
              <a:effectRef idx="0">
                <a:schemeClr val="accent1"/>
              </a:effectRef>
              <a:fontRef idx="minor">
                <a:schemeClr val="tx1"/>
              </a:fontRef>
            </p:style>
          </p:cxnSp>
        </p:grpSp>
        <p:sp>
          <p:nvSpPr>
            <p:cNvPr id="3" name="正方形/長方形 2"/>
            <p:cNvSpPr/>
            <p:nvPr/>
          </p:nvSpPr>
          <p:spPr>
            <a:xfrm>
              <a:off x="4140320" y="3121515"/>
              <a:ext cx="1109245" cy="25954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2" name="直線コネクタ 21"/>
          <p:cNvCxnSpPr/>
          <p:nvPr/>
        </p:nvCxnSpPr>
        <p:spPr>
          <a:xfrm>
            <a:off x="2874834" y="4085108"/>
            <a:ext cx="1074032" cy="15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 name="グループ化 32"/>
          <p:cNvGrpSpPr/>
          <p:nvPr/>
        </p:nvGrpSpPr>
        <p:grpSpPr>
          <a:xfrm>
            <a:off x="2243446" y="3786493"/>
            <a:ext cx="623454" cy="623454"/>
            <a:chOff x="623455" y="1226127"/>
            <a:chExt cx="914400" cy="914400"/>
          </a:xfrm>
        </p:grpSpPr>
        <p:sp>
          <p:nvSpPr>
            <p:cNvPr id="24" name="正方形/長方形 23"/>
            <p:cNvSpPr/>
            <p:nvPr/>
          </p:nvSpPr>
          <p:spPr>
            <a:xfrm>
              <a:off x="623455" y="1226127"/>
              <a:ext cx="914400" cy="914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p:cNvCxnSpPr/>
            <p:nvPr/>
          </p:nvCxnSpPr>
          <p:spPr>
            <a:xfrm flipV="1">
              <a:off x="707111" y="1414342"/>
              <a:ext cx="182893" cy="5024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865909" y="1427169"/>
              <a:ext cx="429491"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1275142" y="1421270"/>
              <a:ext cx="182893" cy="5024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5" name="直線コネクタ 34"/>
          <p:cNvCxnSpPr/>
          <p:nvPr/>
        </p:nvCxnSpPr>
        <p:spPr>
          <a:xfrm>
            <a:off x="1291041" y="4098962"/>
            <a:ext cx="952008" cy="15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フリーフォーム 39"/>
          <p:cNvSpPr/>
          <p:nvPr/>
        </p:nvSpPr>
        <p:spPr>
          <a:xfrm>
            <a:off x="789708" y="2900545"/>
            <a:ext cx="1101437" cy="1198417"/>
          </a:xfrm>
          <a:custGeom>
            <a:avLst/>
            <a:gdLst>
              <a:gd name="connsiteX0" fmla="*/ 660576 w 1465503"/>
              <a:gd name="connsiteY0" fmla="*/ 1378528 h 1378528"/>
              <a:gd name="connsiteX1" fmla="*/ 501248 w 1465503"/>
              <a:gd name="connsiteY1" fmla="*/ 1357746 h 1378528"/>
              <a:gd name="connsiteX2" fmla="*/ 30194 w 1465503"/>
              <a:gd name="connsiteY2" fmla="*/ 1281546 h 1378528"/>
              <a:gd name="connsiteX3" fmla="*/ 1464139 w 1465503"/>
              <a:gd name="connsiteY3" fmla="*/ 353291 h 1378528"/>
              <a:gd name="connsiteX4" fmla="*/ 238012 w 1465503"/>
              <a:gd name="connsiteY4" fmla="*/ 0 h 1378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503" h="1378528">
                <a:moveTo>
                  <a:pt x="660576" y="1378528"/>
                </a:moveTo>
                <a:cubicBezTo>
                  <a:pt x="633444" y="1376219"/>
                  <a:pt x="501248" y="1357746"/>
                  <a:pt x="501248" y="1357746"/>
                </a:cubicBezTo>
                <a:cubicBezTo>
                  <a:pt x="396184" y="1341582"/>
                  <a:pt x="-130288" y="1448955"/>
                  <a:pt x="30194" y="1281546"/>
                </a:cubicBezTo>
                <a:cubicBezTo>
                  <a:pt x="190676" y="1114137"/>
                  <a:pt x="1429503" y="566882"/>
                  <a:pt x="1464139" y="353291"/>
                </a:cubicBezTo>
                <a:cubicBezTo>
                  <a:pt x="1498775" y="139700"/>
                  <a:pt x="868393" y="69850"/>
                  <a:pt x="238012"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41042"/>
            <a:ext cx="1417544" cy="1704783"/>
          </a:xfrm>
          <a:prstGeom prst="rect">
            <a:avLst/>
          </a:prstGeom>
        </p:spPr>
      </p:pic>
      <p:sp>
        <p:nvSpPr>
          <p:cNvPr id="59" name="右矢印 58"/>
          <p:cNvSpPr/>
          <p:nvPr/>
        </p:nvSpPr>
        <p:spPr>
          <a:xfrm>
            <a:off x="1551710" y="3738742"/>
            <a:ext cx="424204" cy="2948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60" name="テキスト ボックス 59"/>
          <p:cNvSpPr txBox="1"/>
          <p:nvPr/>
        </p:nvSpPr>
        <p:spPr>
          <a:xfrm>
            <a:off x="512164" y="3409282"/>
            <a:ext cx="2360373" cy="369332"/>
          </a:xfrm>
          <a:prstGeom prst="rect">
            <a:avLst/>
          </a:prstGeom>
          <a:noFill/>
        </p:spPr>
        <p:txBody>
          <a:bodyPr wrap="square" rtlCol="0">
            <a:spAutoFit/>
          </a:bodyPr>
          <a:lstStyle/>
          <a:p>
            <a:pPr algn="ctr"/>
            <a:r>
              <a:rPr lang="en-US" altLang="ja-JP" dirty="0" smtClean="0">
                <a:effectLst>
                  <a:glow rad="127000">
                    <a:schemeClr val="bg1"/>
                  </a:glow>
                </a:effectLst>
              </a:rPr>
              <a:t>100-900MHz</a:t>
            </a:r>
            <a:endParaRPr lang="ja-JP" altLang="en-US" dirty="0">
              <a:effectLst>
                <a:glow rad="127000">
                  <a:schemeClr val="bg1"/>
                </a:glow>
              </a:effectLst>
            </a:endParaRPr>
          </a:p>
        </p:txBody>
      </p:sp>
      <p:sp>
        <p:nvSpPr>
          <p:cNvPr id="61" name="テキスト ボックス 60"/>
          <p:cNvSpPr txBox="1"/>
          <p:nvPr/>
        </p:nvSpPr>
        <p:spPr>
          <a:xfrm>
            <a:off x="-185759" y="4640853"/>
            <a:ext cx="2360373" cy="646331"/>
          </a:xfrm>
          <a:prstGeom prst="rect">
            <a:avLst/>
          </a:prstGeom>
          <a:noFill/>
        </p:spPr>
        <p:txBody>
          <a:bodyPr wrap="square" rtlCol="0">
            <a:spAutoFit/>
          </a:bodyPr>
          <a:lstStyle/>
          <a:p>
            <a:pPr algn="ctr"/>
            <a:r>
              <a:rPr lang="en-US" altLang="ja-JP" dirty="0" smtClean="0">
                <a:solidFill>
                  <a:srgbClr val="FF0000"/>
                </a:solidFill>
                <a:effectLst>
                  <a:glow rad="127000">
                    <a:schemeClr val="bg1"/>
                  </a:glow>
                </a:effectLst>
              </a:rPr>
              <a:t>To D/C</a:t>
            </a:r>
          </a:p>
          <a:p>
            <a:pPr algn="ctr"/>
            <a:r>
              <a:rPr lang="en-US" altLang="ja-JP" dirty="0" smtClean="0">
                <a:solidFill>
                  <a:srgbClr val="FF0000"/>
                </a:solidFill>
                <a:effectLst>
                  <a:glow rad="127000">
                    <a:schemeClr val="bg1"/>
                  </a:glow>
                </a:effectLst>
              </a:rPr>
              <a:t>10MHz</a:t>
            </a:r>
            <a:endParaRPr lang="ja-JP" altLang="en-US" dirty="0">
              <a:solidFill>
                <a:srgbClr val="FF0000"/>
              </a:solidFill>
              <a:effectLst>
                <a:glow rad="127000">
                  <a:schemeClr val="bg1"/>
                </a:glow>
              </a:effectLst>
            </a:endParaRPr>
          </a:p>
        </p:txBody>
      </p:sp>
      <p:sp>
        <p:nvSpPr>
          <p:cNvPr id="62" name="テキスト ボックス 61"/>
          <p:cNvSpPr txBox="1"/>
          <p:nvPr/>
        </p:nvSpPr>
        <p:spPr>
          <a:xfrm>
            <a:off x="1379063" y="4370194"/>
            <a:ext cx="2360373" cy="646331"/>
          </a:xfrm>
          <a:prstGeom prst="rect">
            <a:avLst/>
          </a:prstGeom>
          <a:noFill/>
        </p:spPr>
        <p:txBody>
          <a:bodyPr wrap="square" rtlCol="0">
            <a:spAutoFit/>
          </a:bodyPr>
          <a:lstStyle/>
          <a:p>
            <a:pPr algn="ctr"/>
            <a:r>
              <a:rPr lang="en-US" altLang="ja-JP" dirty="0" smtClean="0">
                <a:effectLst>
                  <a:glow rad="127000">
                    <a:schemeClr val="bg1"/>
                  </a:glow>
                </a:effectLst>
              </a:rPr>
              <a:t>BPF</a:t>
            </a:r>
          </a:p>
          <a:p>
            <a:pPr algn="ctr"/>
            <a:r>
              <a:rPr lang="en-US" altLang="ja-JP" dirty="0" smtClean="0">
                <a:effectLst>
                  <a:glow rad="127000">
                    <a:schemeClr val="bg1"/>
                  </a:glow>
                </a:effectLst>
              </a:rPr>
              <a:t>(512-1024MHz)</a:t>
            </a:r>
            <a:endParaRPr lang="ja-JP" altLang="en-US" dirty="0">
              <a:effectLst>
                <a:glow rad="127000">
                  <a:schemeClr val="bg1"/>
                </a:glow>
              </a:effectLst>
            </a:endParaRPr>
          </a:p>
        </p:txBody>
      </p:sp>
      <p:sp>
        <p:nvSpPr>
          <p:cNvPr id="64" name="右矢印 63"/>
          <p:cNvSpPr/>
          <p:nvPr/>
        </p:nvSpPr>
        <p:spPr>
          <a:xfrm>
            <a:off x="3174674" y="3731814"/>
            <a:ext cx="424204" cy="2948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65" name="テキスト ボックス 64"/>
          <p:cNvSpPr txBox="1"/>
          <p:nvPr/>
        </p:nvSpPr>
        <p:spPr>
          <a:xfrm>
            <a:off x="2181641" y="3100276"/>
            <a:ext cx="2360373" cy="646331"/>
          </a:xfrm>
          <a:prstGeom prst="rect">
            <a:avLst/>
          </a:prstGeom>
          <a:noFill/>
        </p:spPr>
        <p:txBody>
          <a:bodyPr wrap="square" rtlCol="0">
            <a:spAutoFit/>
          </a:bodyPr>
          <a:lstStyle/>
          <a:p>
            <a:pPr algn="ctr"/>
            <a:r>
              <a:rPr lang="en-US" altLang="ja-JP" dirty="0" smtClean="0">
                <a:effectLst>
                  <a:glow rad="127000">
                    <a:schemeClr val="bg1"/>
                  </a:glow>
                </a:effectLst>
              </a:rPr>
              <a:t>512-</a:t>
            </a:r>
          </a:p>
          <a:p>
            <a:pPr algn="ctr"/>
            <a:r>
              <a:rPr lang="en-US" altLang="ja-JP" dirty="0" smtClean="0">
                <a:effectLst>
                  <a:glow rad="127000">
                    <a:schemeClr val="bg1"/>
                  </a:glow>
                </a:effectLst>
              </a:rPr>
              <a:t>900MHz</a:t>
            </a:r>
            <a:endParaRPr lang="ja-JP" altLang="en-US" dirty="0">
              <a:effectLst>
                <a:glow rad="127000">
                  <a:schemeClr val="bg1"/>
                </a:glow>
              </a:effectLst>
            </a:endParaRPr>
          </a:p>
        </p:txBody>
      </p:sp>
      <p:sp>
        <p:nvSpPr>
          <p:cNvPr id="67" name="テキスト ボックス 66"/>
          <p:cNvSpPr txBox="1"/>
          <p:nvPr/>
        </p:nvSpPr>
        <p:spPr>
          <a:xfrm>
            <a:off x="3506525" y="5597275"/>
            <a:ext cx="1561958" cy="646331"/>
          </a:xfrm>
          <a:prstGeom prst="rect">
            <a:avLst/>
          </a:prstGeom>
          <a:noFill/>
        </p:spPr>
        <p:txBody>
          <a:bodyPr wrap="square" rtlCol="0">
            <a:spAutoFit/>
          </a:bodyPr>
          <a:lstStyle/>
          <a:p>
            <a:pPr algn="ctr"/>
            <a:r>
              <a:rPr lang="en-US" altLang="ja-JP" dirty="0" smtClean="0">
                <a:effectLst>
                  <a:glow rad="127000">
                    <a:schemeClr val="bg1"/>
                  </a:glow>
                </a:effectLst>
              </a:rPr>
              <a:t>VLBI Sampler </a:t>
            </a:r>
          </a:p>
          <a:p>
            <a:pPr algn="ctr"/>
            <a:r>
              <a:rPr lang="en-US" altLang="ja-JP" dirty="0" smtClean="0">
                <a:effectLst>
                  <a:glow rad="127000">
                    <a:schemeClr val="bg1"/>
                  </a:glow>
                </a:effectLst>
              </a:rPr>
              <a:t>Interface 7638</a:t>
            </a:r>
            <a:endParaRPr lang="ja-JP" altLang="en-US" dirty="0">
              <a:effectLst>
                <a:glow rad="127000">
                  <a:schemeClr val="bg1"/>
                </a:glow>
              </a:effectLst>
            </a:endParaRPr>
          </a:p>
        </p:txBody>
      </p:sp>
      <p:pic>
        <p:nvPicPr>
          <p:cNvPr id="71" name="Picture 2" descr="「K5/VSSP32」の画像検索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8510" y="3597109"/>
            <a:ext cx="1080390" cy="831394"/>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直線コネクタ 72"/>
          <p:cNvCxnSpPr/>
          <p:nvPr/>
        </p:nvCxnSpPr>
        <p:spPr>
          <a:xfrm>
            <a:off x="4516201" y="4085108"/>
            <a:ext cx="1119915"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右矢印 75"/>
          <p:cNvSpPr/>
          <p:nvPr/>
        </p:nvSpPr>
        <p:spPr>
          <a:xfrm>
            <a:off x="4775367" y="3714743"/>
            <a:ext cx="424204" cy="2948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77" name="テキスト ボックス 76"/>
          <p:cNvSpPr txBox="1"/>
          <p:nvPr/>
        </p:nvSpPr>
        <p:spPr>
          <a:xfrm>
            <a:off x="3863235" y="3120316"/>
            <a:ext cx="2360373" cy="646331"/>
          </a:xfrm>
          <a:prstGeom prst="rect">
            <a:avLst/>
          </a:prstGeom>
          <a:noFill/>
        </p:spPr>
        <p:txBody>
          <a:bodyPr wrap="square" rtlCol="0">
            <a:spAutoFit/>
          </a:bodyPr>
          <a:lstStyle/>
          <a:p>
            <a:pPr algn="ctr"/>
            <a:r>
              <a:rPr lang="en-US" altLang="ja-JP" dirty="0" smtClean="0">
                <a:effectLst>
                  <a:glow rad="127000">
                    <a:schemeClr val="bg1"/>
                  </a:glow>
                </a:effectLst>
              </a:rPr>
              <a:t>592-</a:t>
            </a:r>
          </a:p>
          <a:p>
            <a:pPr algn="ctr"/>
            <a:r>
              <a:rPr lang="en-US" altLang="ja-JP" dirty="0" smtClean="0">
                <a:effectLst>
                  <a:glow rad="127000">
                    <a:schemeClr val="bg1"/>
                  </a:glow>
                </a:effectLst>
              </a:rPr>
              <a:t>624MHz</a:t>
            </a:r>
            <a:endParaRPr lang="ja-JP" altLang="en-US" dirty="0">
              <a:effectLst>
                <a:glow rad="127000">
                  <a:schemeClr val="bg1"/>
                </a:glow>
              </a:effectLst>
            </a:endParaRPr>
          </a:p>
        </p:txBody>
      </p:sp>
      <p:cxnSp>
        <p:nvCxnSpPr>
          <p:cNvPr id="80" name="カギ線コネクタ 79"/>
          <p:cNvCxnSpPr/>
          <p:nvPr/>
        </p:nvCxnSpPr>
        <p:spPr>
          <a:xfrm rot="5400000" flipH="1" flipV="1">
            <a:off x="4581029" y="4348221"/>
            <a:ext cx="844880" cy="671946"/>
          </a:xfrm>
          <a:prstGeom prst="bentConnector3">
            <a:avLst>
              <a:gd name="adj1" fmla="val 2650"/>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6" name="テキスト ボックス 85"/>
          <p:cNvSpPr txBox="1"/>
          <p:nvPr/>
        </p:nvSpPr>
        <p:spPr>
          <a:xfrm>
            <a:off x="4103459" y="5087909"/>
            <a:ext cx="2360373" cy="369332"/>
          </a:xfrm>
          <a:prstGeom prst="rect">
            <a:avLst/>
          </a:prstGeom>
          <a:noFill/>
        </p:spPr>
        <p:txBody>
          <a:bodyPr wrap="square" rtlCol="0">
            <a:spAutoFit/>
          </a:bodyPr>
          <a:lstStyle/>
          <a:p>
            <a:pPr algn="ctr"/>
            <a:r>
              <a:rPr lang="en-US" altLang="ja-JP" dirty="0" smtClean="0">
                <a:solidFill>
                  <a:srgbClr val="FF0000"/>
                </a:solidFill>
                <a:effectLst>
                  <a:glow rad="127000">
                    <a:schemeClr val="bg1"/>
                  </a:glow>
                </a:effectLst>
              </a:rPr>
              <a:t>10MHz</a:t>
            </a:r>
            <a:endParaRPr lang="ja-JP" altLang="en-US" dirty="0">
              <a:solidFill>
                <a:srgbClr val="FF0000"/>
              </a:solidFill>
              <a:effectLst>
                <a:glow rad="127000">
                  <a:schemeClr val="bg1"/>
                </a:glow>
              </a:effectLst>
            </a:endParaRPr>
          </a:p>
        </p:txBody>
      </p:sp>
      <p:grpSp>
        <p:nvGrpSpPr>
          <p:cNvPr id="4" name="グループ化 3"/>
          <p:cNvGrpSpPr/>
          <p:nvPr/>
        </p:nvGrpSpPr>
        <p:grpSpPr>
          <a:xfrm>
            <a:off x="5378483" y="2008409"/>
            <a:ext cx="307473" cy="682591"/>
            <a:chOff x="8611541" y="872297"/>
            <a:chExt cx="385280" cy="855323"/>
          </a:xfrm>
        </p:grpSpPr>
        <p:sp>
          <p:nvSpPr>
            <p:cNvPr id="92" name="片側の 2 つの角を切り取った四角形 91"/>
            <p:cNvSpPr/>
            <p:nvPr/>
          </p:nvSpPr>
          <p:spPr>
            <a:xfrm>
              <a:off x="8611541" y="872297"/>
              <a:ext cx="385280" cy="178475"/>
            </a:xfrm>
            <a:prstGeom prst="snip2SameRect">
              <a:avLst>
                <a:gd name="adj1" fmla="val 43651"/>
                <a:gd name="adj2" fmla="val 7937"/>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u="sng"/>
            </a:p>
          </p:txBody>
        </p:sp>
        <p:cxnSp>
          <p:nvCxnSpPr>
            <p:cNvPr id="93" name="直線コネクタ 92"/>
            <p:cNvCxnSpPr>
              <a:stCxn id="92" idx="1"/>
            </p:cNvCxnSpPr>
            <p:nvPr/>
          </p:nvCxnSpPr>
          <p:spPr>
            <a:xfrm>
              <a:off x="8804181" y="1050772"/>
              <a:ext cx="2" cy="676848"/>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5" name="カギ線コネクタ 94"/>
          <p:cNvCxnSpPr/>
          <p:nvPr/>
        </p:nvCxnSpPr>
        <p:spPr>
          <a:xfrm flipV="1">
            <a:off x="4750017" y="2640399"/>
            <a:ext cx="778370" cy="217096"/>
          </a:xfrm>
          <a:prstGeom prst="bentConnector3">
            <a:avLst>
              <a:gd name="adj1" fmla="val 50000"/>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テキスト ボックス 103"/>
          <p:cNvSpPr txBox="1"/>
          <p:nvPr/>
        </p:nvSpPr>
        <p:spPr>
          <a:xfrm>
            <a:off x="5608865" y="3035457"/>
            <a:ext cx="762191" cy="369332"/>
          </a:xfrm>
          <a:prstGeom prst="rect">
            <a:avLst/>
          </a:prstGeom>
          <a:noFill/>
        </p:spPr>
        <p:txBody>
          <a:bodyPr wrap="square" rtlCol="0">
            <a:spAutoFit/>
          </a:bodyPr>
          <a:lstStyle/>
          <a:p>
            <a:pPr algn="ctr"/>
            <a:r>
              <a:rPr lang="en-US" altLang="ja-JP" dirty="0" smtClean="0">
                <a:solidFill>
                  <a:srgbClr val="0070C0"/>
                </a:solidFill>
                <a:effectLst>
                  <a:glow rad="127000">
                    <a:schemeClr val="bg1"/>
                  </a:glow>
                </a:effectLst>
              </a:rPr>
              <a:t>1PPS</a:t>
            </a:r>
            <a:endParaRPr lang="ja-JP" altLang="en-US" dirty="0">
              <a:solidFill>
                <a:srgbClr val="0070C0"/>
              </a:solidFill>
              <a:effectLst>
                <a:glow rad="127000">
                  <a:schemeClr val="bg1"/>
                </a:glow>
              </a:effectLst>
            </a:endParaRPr>
          </a:p>
        </p:txBody>
      </p:sp>
      <p:cxnSp>
        <p:nvCxnSpPr>
          <p:cNvPr id="105" name="直線コネクタ 104"/>
          <p:cNvCxnSpPr/>
          <p:nvPr/>
        </p:nvCxnSpPr>
        <p:spPr>
          <a:xfrm>
            <a:off x="6195863" y="4102674"/>
            <a:ext cx="0" cy="1530679"/>
          </a:xfrm>
          <a:prstGeom prst="line">
            <a:avLst/>
          </a:prstGeom>
          <a:ln w="38100" cmpd="sng">
            <a:solidFill>
              <a:schemeClr val="tx1"/>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4404849" y="4158413"/>
            <a:ext cx="2360373" cy="707886"/>
          </a:xfrm>
          <a:prstGeom prst="rect">
            <a:avLst/>
          </a:prstGeom>
          <a:noFill/>
        </p:spPr>
        <p:txBody>
          <a:bodyPr wrap="square" rtlCol="0">
            <a:spAutoFit/>
          </a:bodyPr>
          <a:lstStyle/>
          <a:p>
            <a:pPr algn="r"/>
            <a:r>
              <a:rPr lang="en-US" altLang="ja-JP" sz="2000" dirty="0" smtClean="0">
                <a:effectLst>
                  <a:glow rad="127000">
                    <a:schemeClr val="bg1"/>
                  </a:glow>
                </a:effectLst>
              </a:rPr>
              <a:t>Sampler</a:t>
            </a:r>
          </a:p>
          <a:p>
            <a:pPr algn="r"/>
            <a:r>
              <a:rPr lang="en-US" altLang="ja-JP" sz="2000" dirty="0" smtClean="0">
                <a:effectLst>
                  <a:glow rad="127000">
                    <a:schemeClr val="bg1"/>
                  </a:glow>
                </a:effectLst>
              </a:rPr>
              <a:t>(K5/VSSP32)</a:t>
            </a:r>
            <a:endParaRPr lang="ja-JP" altLang="en-US" sz="2000" dirty="0">
              <a:effectLst>
                <a:glow rad="127000">
                  <a:schemeClr val="bg1"/>
                </a:glow>
              </a:effectLst>
            </a:endParaRPr>
          </a:p>
        </p:txBody>
      </p:sp>
      <p:sp>
        <p:nvSpPr>
          <p:cNvPr id="107" name="テキスト ボックス 106"/>
          <p:cNvSpPr txBox="1"/>
          <p:nvPr/>
        </p:nvSpPr>
        <p:spPr>
          <a:xfrm>
            <a:off x="5342725" y="5610646"/>
            <a:ext cx="1600651" cy="369332"/>
          </a:xfrm>
          <a:prstGeom prst="rect">
            <a:avLst/>
          </a:prstGeom>
          <a:noFill/>
        </p:spPr>
        <p:txBody>
          <a:bodyPr wrap="square" rtlCol="0">
            <a:spAutoFit/>
          </a:bodyPr>
          <a:lstStyle/>
          <a:p>
            <a:pPr algn="ctr"/>
            <a:r>
              <a:rPr lang="en-US" altLang="ja-JP" dirty="0" smtClean="0">
                <a:effectLst>
                  <a:glow rad="127000">
                    <a:schemeClr val="bg1"/>
                  </a:glow>
                </a:effectLst>
              </a:rPr>
              <a:t>To PC</a:t>
            </a:r>
            <a:endParaRPr lang="ja-JP" altLang="en-US" dirty="0">
              <a:effectLst>
                <a:glow rad="127000">
                  <a:schemeClr val="bg1"/>
                </a:glow>
              </a:effectLst>
            </a:endParaRPr>
          </a:p>
        </p:txBody>
      </p:sp>
      <p:sp>
        <p:nvSpPr>
          <p:cNvPr id="108" name="タイトル 1"/>
          <p:cNvSpPr txBox="1">
            <a:spLocks/>
          </p:cNvSpPr>
          <p:nvPr/>
        </p:nvSpPr>
        <p:spPr>
          <a:xfrm>
            <a:off x="228540" y="818201"/>
            <a:ext cx="1560504" cy="422202"/>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400" dirty="0" smtClean="0">
                <a:latin typeface="ＭＳ ゴシック" panose="020B0609070205080204" pitchFamily="49" charset="-128"/>
                <a:ea typeface="ＭＳ ゴシック" panose="020B0609070205080204" pitchFamily="49" charset="-128"/>
              </a:rPr>
              <a:t>観測</a:t>
            </a:r>
            <a:r>
              <a:rPr lang="en-US" altLang="ja-JP" sz="2400" dirty="0" smtClean="0">
                <a:latin typeface="ＭＳ ゴシック" panose="020B0609070205080204" pitchFamily="49" charset="-128"/>
                <a:ea typeface="ＭＳ ゴシック" panose="020B0609070205080204" pitchFamily="49" charset="-128"/>
              </a:rPr>
              <a:t>3</a:t>
            </a:r>
            <a:r>
              <a:rPr lang="ja-JP" altLang="en-US" sz="2400" dirty="0" smtClean="0">
                <a:latin typeface="ＭＳ ゴシック" panose="020B0609070205080204" pitchFamily="49" charset="-128"/>
                <a:ea typeface="ＭＳ ゴシック" panose="020B0609070205080204" pitchFamily="49" charset="-128"/>
              </a:rPr>
              <a:t>回目</a:t>
            </a:r>
            <a:endParaRPr lang="ja-JP" altLang="en-US" sz="2400" dirty="0">
              <a:latin typeface="ＭＳ ゴシック" panose="020B0609070205080204" pitchFamily="49" charset="-128"/>
              <a:ea typeface="ＭＳ ゴシック" panose="020B0609070205080204" pitchFamily="49" charset="-128"/>
            </a:endParaRPr>
          </a:p>
        </p:txBody>
      </p:sp>
      <p:sp>
        <p:nvSpPr>
          <p:cNvPr id="57" name="テキスト ボックス 56"/>
          <p:cNvSpPr txBox="1"/>
          <p:nvPr/>
        </p:nvSpPr>
        <p:spPr>
          <a:xfrm>
            <a:off x="-73479" y="2563520"/>
            <a:ext cx="1731501" cy="400110"/>
          </a:xfrm>
          <a:prstGeom prst="rect">
            <a:avLst/>
          </a:prstGeom>
          <a:noFill/>
        </p:spPr>
        <p:txBody>
          <a:bodyPr wrap="square" rtlCol="0">
            <a:spAutoFit/>
          </a:bodyPr>
          <a:lstStyle/>
          <a:p>
            <a:pPr algn="ctr"/>
            <a:r>
              <a:rPr lang="en-US" altLang="ja-JP" sz="2000" dirty="0" smtClean="0">
                <a:effectLst>
                  <a:glow rad="127000">
                    <a:schemeClr val="bg1"/>
                  </a:glow>
                </a:effectLst>
              </a:rPr>
              <a:t>3.8 m </a:t>
            </a:r>
            <a:r>
              <a:rPr lang="ja-JP" altLang="en-US" sz="2000" dirty="0" smtClean="0">
                <a:effectLst>
                  <a:glow rad="127000">
                    <a:schemeClr val="bg1"/>
                  </a:glow>
                </a:effectLst>
              </a:rPr>
              <a:t>望遠鏡</a:t>
            </a:r>
            <a:endParaRPr lang="ja-JP" altLang="en-US" sz="2000" dirty="0">
              <a:effectLst>
                <a:glow rad="127000">
                  <a:schemeClr val="bg1"/>
                </a:glow>
              </a:effectLst>
            </a:endParaRPr>
          </a:p>
        </p:txBody>
      </p:sp>
      <p:sp>
        <p:nvSpPr>
          <p:cNvPr id="58" name="テキスト ボックス 57"/>
          <p:cNvSpPr txBox="1"/>
          <p:nvPr/>
        </p:nvSpPr>
        <p:spPr>
          <a:xfrm>
            <a:off x="2990204" y="2279392"/>
            <a:ext cx="2360373" cy="400110"/>
          </a:xfrm>
          <a:prstGeom prst="rect">
            <a:avLst/>
          </a:prstGeom>
          <a:noFill/>
        </p:spPr>
        <p:txBody>
          <a:bodyPr wrap="square" rtlCol="0">
            <a:spAutoFit/>
          </a:bodyPr>
          <a:lstStyle/>
          <a:p>
            <a:pPr algn="ctr"/>
            <a:r>
              <a:rPr lang="en-US" altLang="ja-JP" sz="2000" dirty="0" smtClean="0">
                <a:effectLst>
                  <a:glow rad="127000">
                    <a:schemeClr val="bg1"/>
                  </a:glow>
                </a:effectLst>
              </a:rPr>
              <a:t>GPS </a:t>
            </a:r>
            <a:r>
              <a:rPr lang="ja-JP" altLang="en-US" sz="2000" dirty="0" smtClean="0">
                <a:effectLst>
                  <a:glow rad="127000">
                    <a:schemeClr val="bg1"/>
                  </a:glow>
                </a:effectLst>
              </a:rPr>
              <a:t>受信機</a:t>
            </a:r>
            <a:endParaRPr lang="ja-JP" altLang="en-US" sz="2000" dirty="0">
              <a:effectLst>
                <a:glow rad="127000">
                  <a:schemeClr val="bg1"/>
                </a:glow>
              </a:effectLst>
            </a:endParaRPr>
          </a:p>
        </p:txBody>
      </p:sp>
      <p:pic>
        <p:nvPicPr>
          <p:cNvPr id="94" name="図 93"/>
          <p:cNvPicPr>
            <a:picLocks noChangeAspect="1"/>
          </p:cNvPicPr>
          <p:nvPr/>
        </p:nvPicPr>
        <p:blipFill>
          <a:blip r:embed="rId5"/>
          <a:stretch>
            <a:fillRect/>
          </a:stretch>
        </p:blipFill>
        <p:spPr>
          <a:xfrm>
            <a:off x="3393737" y="2637549"/>
            <a:ext cx="1570149" cy="494598"/>
          </a:xfrm>
          <a:prstGeom prst="rect">
            <a:avLst/>
          </a:prstGeom>
        </p:spPr>
      </p:pic>
      <p:cxnSp>
        <p:nvCxnSpPr>
          <p:cNvPr id="69" name="カギ線コネクタ 68"/>
          <p:cNvCxnSpPr/>
          <p:nvPr/>
        </p:nvCxnSpPr>
        <p:spPr>
          <a:xfrm rot="16200000" flipV="1">
            <a:off x="-416380" y="3967841"/>
            <a:ext cx="2947308" cy="889911"/>
          </a:xfrm>
          <a:prstGeom prst="bentConnector3">
            <a:avLst>
              <a:gd name="adj1" fmla="val 5679"/>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8" name="テキスト ボックス 77"/>
          <p:cNvSpPr txBox="1"/>
          <p:nvPr/>
        </p:nvSpPr>
        <p:spPr>
          <a:xfrm>
            <a:off x="2067831" y="5321952"/>
            <a:ext cx="2360373" cy="369332"/>
          </a:xfrm>
          <a:prstGeom prst="rect">
            <a:avLst/>
          </a:prstGeom>
          <a:noFill/>
        </p:spPr>
        <p:txBody>
          <a:bodyPr wrap="square" rtlCol="0">
            <a:spAutoFit/>
          </a:bodyPr>
          <a:lstStyle/>
          <a:p>
            <a:pPr algn="ctr"/>
            <a:r>
              <a:rPr lang="en-US" altLang="ja-JP" dirty="0" smtClean="0">
                <a:solidFill>
                  <a:srgbClr val="FF0000"/>
                </a:solidFill>
                <a:effectLst>
                  <a:glow rad="127000">
                    <a:schemeClr val="bg1"/>
                  </a:glow>
                </a:effectLst>
              </a:rPr>
              <a:t>10MHz</a:t>
            </a:r>
            <a:endParaRPr lang="ja-JP" altLang="en-US" dirty="0">
              <a:solidFill>
                <a:srgbClr val="FF0000"/>
              </a:solidFill>
              <a:effectLst>
                <a:glow rad="127000">
                  <a:schemeClr val="bg1"/>
                </a:glow>
              </a:effectLst>
            </a:endParaRPr>
          </a:p>
        </p:txBody>
      </p:sp>
      <p:sp>
        <p:nvSpPr>
          <p:cNvPr id="36" name="円弧 35"/>
          <p:cNvSpPr/>
          <p:nvPr/>
        </p:nvSpPr>
        <p:spPr>
          <a:xfrm>
            <a:off x="1445080" y="775607"/>
            <a:ext cx="5943598" cy="11389179"/>
          </a:xfrm>
          <a:prstGeom prst="arc">
            <a:avLst>
              <a:gd name="adj1" fmla="val 16200000"/>
              <a:gd name="adj2" fmla="val 505267"/>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9" name="テキスト ボックス 78"/>
          <p:cNvSpPr txBox="1"/>
          <p:nvPr/>
        </p:nvSpPr>
        <p:spPr>
          <a:xfrm>
            <a:off x="5736771" y="6334780"/>
            <a:ext cx="1731501" cy="523220"/>
          </a:xfrm>
          <a:prstGeom prst="rect">
            <a:avLst/>
          </a:prstGeom>
          <a:noFill/>
        </p:spPr>
        <p:txBody>
          <a:bodyPr wrap="square" rtlCol="0">
            <a:spAutoFit/>
          </a:bodyPr>
          <a:lstStyle/>
          <a:p>
            <a:pPr algn="ctr"/>
            <a:r>
              <a:rPr lang="ja-JP" altLang="en-US" sz="2800" dirty="0" smtClean="0">
                <a:effectLst>
                  <a:glow rad="127000">
                    <a:schemeClr val="bg1"/>
                  </a:glow>
                </a:effectLst>
              </a:rPr>
              <a:t>府大</a:t>
            </a:r>
            <a:endParaRPr lang="ja-JP" altLang="en-US" sz="2800" dirty="0">
              <a:effectLst>
                <a:glow rad="127000">
                  <a:schemeClr val="bg1"/>
                </a:glow>
              </a:effectLst>
            </a:endParaRPr>
          </a:p>
        </p:txBody>
      </p:sp>
      <p:pic>
        <p:nvPicPr>
          <p:cNvPr id="82" name="Picture 2" descr="http://veraserver.mtk.nao.ac.jp/network/images/ant_hitachi.jpg"/>
          <p:cNvPicPr>
            <a:picLocks noChangeAspect="1" noChangeArrowheads="1"/>
          </p:cNvPicPr>
          <p:nvPr/>
        </p:nvPicPr>
        <p:blipFill rotWithShape="1">
          <a:blip r:embed="rId6">
            <a:extLst>
              <a:ext uri="{28A0092B-C50C-407E-A947-70E740481C1C}">
                <a14:useLocalDpi xmlns:a14="http://schemas.microsoft.com/office/drawing/2010/main" val="0"/>
              </a:ext>
            </a:extLst>
          </a:blip>
          <a:srcRect l="19070" r="19159" b="5285"/>
          <a:stretch/>
        </p:blipFill>
        <p:spPr bwMode="auto">
          <a:xfrm>
            <a:off x="7258924" y="942333"/>
            <a:ext cx="1559071" cy="1792915"/>
          </a:xfrm>
          <a:prstGeom prst="snip2SameRect">
            <a:avLst/>
          </a:prstGeom>
          <a:noFill/>
          <a:extLst>
            <a:ext uri="{909E8E84-426E-40DD-AFC4-6F175D3DCCD1}">
              <a14:hiddenFill xmlns:a14="http://schemas.microsoft.com/office/drawing/2010/main">
                <a:solidFill>
                  <a:srgbClr val="FFFFFF"/>
                </a:solidFill>
              </a14:hiddenFill>
            </a:ext>
          </a:extLst>
        </p:spPr>
      </p:pic>
      <p:cxnSp>
        <p:nvCxnSpPr>
          <p:cNvPr id="88" name="直線矢印コネクタ 87"/>
          <p:cNvCxnSpPr/>
          <p:nvPr/>
        </p:nvCxnSpPr>
        <p:spPr>
          <a:xfrm flipV="1">
            <a:off x="1412421" y="1804307"/>
            <a:ext cx="5837465" cy="32657"/>
          </a:xfrm>
          <a:prstGeom prst="straightConnector1">
            <a:avLst/>
          </a:prstGeom>
          <a:ln w="76200">
            <a:solidFill>
              <a:srgbClr val="00B050"/>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06" name="テキスト ボックス 105"/>
          <p:cNvSpPr txBox="1"/>
          <p:nvPr/>
        </p:nvSpPr>
        <p:spPr>
          <a:xfrm>
            <a:off x="3317421" y="1172230"/>
            <a:ext cx="1731501" cy="523220"/>
          </a:xfrm>
          <a:prstGeom prst="rect">
            <a:avLst/>
          </a:prstGeom>
          <a:noFill/>
        </p:spPr>
        <p:txBody>
          <a:bodyPr wrap="square" rtlCol="0">
            <a:spAutoFit/>
          </a:bodyPr>
          <a:lstStyle/>
          <a:p>
            <a:pPr algn="ctr"/>
            <a:r>
              <a:rPr lang="ja-JP" altLang="en-US" sz="2800" dirty="0" smtClean="0">
                <a:effectLst>
                  <a:glow rad="127000">
                    <a:schemeClr val="bg1"/>
                  </a:glow>
                </a:effectLst>
              </a:rPr>
              <a:t>約</a:t>
            </a:r>
            <a:r>
              <a:rPr lang="en-US" altLang="ja-JP" sz="2800" dirty="0" smtClean="0">
                <a:effectLst>
                  <a:glow rad="127000">
                    <a:schemeClr val="bg1"/>
                  </a:glow>
                </a:effectLst>
              </a:rPr>
              <a:t>526km</a:t>
            </a:r>
            <a:endParaRPr lang="ja-JP" altLang="en-US" sz="2800" dirty="0">
              <a:effectLst>
                <a:glow rad="127000">
                  <a:schemeClr val="bg1"/>
                </a:glow>
              </a:effectLst>
            </a:endParaRPr>
          </a:p>
        </p:txBody>
      </p:sp>
      <p:pic>
        <p:nvPicPr>
          <p:cNvPr id="66" name="図 65"/>
          <p:cNvPicPr>
            <a:picLocks noChangeAspect="1"/>
          </p:cNvPicPr>
          <p:nvPr/>
        </p:nvPicPr>
        <p:blipFill rotWithShape="1">
          <a:blip r:embed="rId7" cstate="print">
            <a:extLst>
              <a:ext uri="{28A0092B-C50C-407E-A947-70E740481C1C}">
                <a14:useLocalDpi xmlns:a14="http://schemas.microsoft.com/office/drawing/2010/main" val="0"/>
              </a:ext>
            </a:extLst>
          </a:blip>
          <a:srcRect r="22587"/>
          <a:stretch/>
        </p:blipFill>
        <p:spPr>
          <a:xfrm>
            <a:off x="1432246" y="4969565"/>
            <a:ext cx="1096420" cy="1888435"/>
          </a:xfrm>
          <a:prstGeom prst="rect">
            <a:avLst/>
          </a:prstGeom>
        </p:spPr>
      </p:pic>
      <p:sp>
        <p:nvSpPr>
          <p:cNvPr id="68" name="テキスト ボックス 67"/>
          <p:cNvSpPr txBox="1"/>
          <p:nvPr/>
        </p:nvSpPr>
        <p:spPr>
          <a:xfrm>
            <a:off x="1367351" y="6457890"/>
            <a:ext cx="2360373" cy="369332"/>
          </a:xfrm>
          <a:prstGeom prst="rect">
            <a:avLst/>
          </a:prstGeom>
          <a:noFill/>
        </p:spPr>
        <p:txBody>
          <a:bodyPr wrap="square" rtlCol="0">
            <a:spAutoFit/>
          </a:bodyPr>
          <a:lstStyle/>
          <a:p>
            <a:pPr algn="ctr"/>
            <a:r>
              <a:rPr lang="ja-JP" altLang="en-US" dirty="0" smtClean="0">
                <a:effectLst>
                  <a:glow rad="127000">
                    <a:schemeClr val="bg1"/>
                  </a:glow>
                </a:effectLst>
              </a:rPr>
              <a:t>水素メーザー</a:t>
            </a:r>
            <a:endParaRPr lang="ja-JP" altLang="en-US" dirty="0">
              <a:effectLst>
                <a:glow rad="127000">
                  <a:schemeClr val="bg1"/>
                </a:glow>
              </a:effectLst>
            </a:endParaRPr>
          </a:p>
        </p:txBody>
      </p:sp>
      <p:grpSp>
        <p:nvGrpSpPr>
          <p:cNvPr id="70" name="グループ化 69"/>
          <p:cNvGrpSpPr/>
          <p:nvPr/>
        </p:nvGrpSpPr>
        <p:grpSpPr>
          <a:xfrm>
            <a:off x="7183217" y="2787842"/>
            <a:ext cx="1960783" cy="1695912"/>
            <a:chOff x="3175664" y="545751"/>
            <a:chExt cx="2720840" cy="2353297"/>
          </a:xfrm>
        </p:grpSpPr>
        <p:pic>
          <p:nvPicPr>
            <p:cNvPr id="81" name="Picture 4" descr="「高萩32m」の画像検索結果"/>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5834" y="545751"/>
              <a:ext cx="2102484" cy="2102485"/>
            </a:xfrm>
            <a:prstGeom prst="rect">
              <a:avLst/>
            </a:prstGeom>
            <a:noFill/>
            <a:extLst>
              <a:ext uri="{909E8E84-426E-40DD-AFC4-6F175D3DCCD1}">
                <a14:hiddenFill xmlns:a14="http://schemas.microsoft.com/office/drawing/2010/main">
                  <a:solidFill>
                    <a:srgbClr val="FFFFFF"/>
                  </a:solidFill>
                </a14:hiddenFill>
              </a:ext>
            </a:extLst>
          </p:spPr>
        </p:pic>
        <p:sp>
          <p:nvSpPr>
            <p:cNvPr id="83" name="テキスト ボックス 82"/>
            <p:cNvSpPr txBox="1"/>
            <p:nvPr/>
          </p:nvSpPr>
          <p:spPr>
            <a:xfrm>
              <a:off x="3175664" y="2386552"/>
              <a:ext cx="2720840" cy="512496"/>
            </a:xfrm>
            <a:prstGeom prst="rect">
              <a:avLst/>
            </a:prstGeom>
            <a:noFill/>
          </p:spPr>
          <p:txBody>
            <a:bodyPr wrap="square" rtlCol="0">
              <a:spAutoFit/>
            </a:bodyPr>
            <a:lstStyle/>
            <a:p>
              <a:pPr algn="ctr"/>
              <a:r>
                <a:rPr lang="ja-JP" altLang="en-US" dirty="0">
                  <a:effectLst>
                    <a:glow rad="127000">
                      <a:schemeClr val="bg1"/>
                    </a:glow>
                  </a:effectLst>
                </a:rPr>
                <a:t>高萩</a:t>
              </a:r>
              <a:r>
                <a:rPr lang="ja-JP" altLang="en-US" dirty="0" smtClean="0">
                  <a:effectLst>
                    <a:glow rad="127000">
                      <a:schemeClr val="bg1"/>
                    </a:glow>
                  </a:effectLst>
                </a:rPr>
                <a:t>  </a:t>
              </a:r>
              <a:r>
                <a:rPr lang="en-US" altLang="ja-JP" dirty="0" smtClean="0">
                  <a:effectLst>
                    <a:glow rad="127000">
                      <a:schemeClr val="bg1"/>
                    </a:glow>
                  </a:effectLst>
                </a:rPr>
                <a:t>32 m </a:t>
              </a:r>
              <a:r>
                <a:rPr lang="ja-JP" altLang="en-US" dirty="0" smtClean="0">
                  <a:effectLst>
                    <a:glow rad="127000">
                      <a:schemeClr val="bg1"/>
                    </a:glow>
                  </a:effectLst>
                </a:rPr>
                <a:t>望遠鏡</a:t>
              </a:r>
              <a:endParaRPr lang="ja-JP" altLang="en-US" dirty="0">
                <a:effectLst>
                  <a:glow rad="127000">
                    <a:schemeClr val="bg1"/>
                  </a:glow>
                </a:effectLst>
              </a:endParaRPr>
            </a:p>
          </p:txBody>
        </p:sp>
      </p:grpSp>
      <p:sp>
        <p:nvSpPr>
          <p:cNvPr id="87" name="テキスト ボックス 86"/>
          <p:cNvSpPr txBox="1"/>
          <p:nvPr/>
        </p:nvSpPr>
        <p:spPr>
          <a:xfrm>
            <a:off x="-650629" y="6007558"/>
            <a:ext cx="2360373" cy="646331"/>
          </a:xfrm>
          <a:prstGeom prst="rect">
            <a:avLst/>
          </a:prstGeom>
          <a:noFill/>
          <a:ln>
            <a:noFill/>
          </a:ln>
        </p:spPr>
        <p:txBody>
          <a:bodyPr wrap="square" rtlCol="0">
            <a:spAutoFit/>
          </a:bodyPr>
          <a:lstStyle/>
          <a:p>
            <a:pPr algn="ctr"/>
            <a:r>
              <a:rPr lang="en-US" altLang="ja-JP" dirty="0" smtClean="0">
                <a:solidFill>
                  <a:srgbClr val="00B050"/>
                </a:solidFill>
                <a:effectLst>
                  <a:glow rad="127000">
                    <a:schemeClr val="bg1"/>
                  </a:glow>
                </a:effectLst>
              </a:rPr>
              <a:t>To D/C</a:t>
            </a:r>
          </a:p>
          <a:p>
            <a:pPr algn="ctr"/>
            <a:r>
              <a:rPr lang="en-US" altLang="ja-JP" dirty="0" smtClean="0">
                <a:solidFill>
                  <a:srgbClr val="00B050"/>
                </a:solidFill>
                <a:effectLst>
                  <a:glow rad="127000">
                    <a:schemeClr val="bg1"/>
                  </a:glow>
                </a:effectLst>
              </a:rPr>
              <a:t>5MHz</a:t>
            </a:r>
            <a:endParaRPr lang="ja-JP" altLang="en-US" dirty="0">
              <a:solidFill>
                <a:srgbClr val="00B050"/>
              </a:solidFill>
              <a:effectLst>
                <a:glow rad="127000">
                  <a:schemeClr val="bg1"/>
                </a:glow>
              </a:effectLst>
            </a:endParaRPr>
          </a:p>
        </p:txBody>
      </p:sp>
      <p:sp>
        <p:nvSpPr>
          <p:cNvPr id="74" name="テキスト ボックス 73"/>
          <p:cNvSpPr txBox="1"/>
          <p:nvPr/>
        </p:nvSpPr>
        <p:spPr>
          <a:xfrm>
            <a:off x="6125264" y="821806"/>
            <a:ext cx="2281757" cy="400110"/>
          </a:xfrm>
          <a:prstGeom prst="rect">
            <a:avLst/>
          </a:prstGeom>
          <a:noFill/>
        </p:spPr>
        <p:txBody>
          <a:bodyPr wrap="square" rtlCol="0">
            <a:spAutoFit/>
          </a:bodyPr>
          <a:lstStyle/>
          <a:p>
            <a:pPr algn="ctr"/>
            <a:r>
              <a:rPr lang="ja-JP" altLang="en-US" sz="2000" dirty="0" smtClean="0">
                <a:effectLst>
                  <a:glow rad="127000">
                    <a:schemeClr val="bg1"/>
                  </a:glow>
                </a:effectLst>
              </a:rPr>
              <a:t>日立 </a:t>
            </a:r>
            <a:r>
              <a:rPr lang="en-US" altLang="ja-JP" sz="2000" dirty="0" smtClean="0">
                <a:effectLst>
                  <a:glow rad="127000">
                    <a:schemeClr val="bg1"/>
                  </a:glow>
                </a:effectLst>
              </a:rPr>
              <a:t>32 m </a:t>
            </a:r>
            <a:r>
              <a:rPr lang="ja-JP" altLang="en-US" sz="2000" dirty="0" smtClean="0">
                <a:effectLst>
                  <a:glow rad="127000">
                    <a:schemeClr val="bg1"/>
                  </a:glow>
                </a:effectLst>
              </a:rPr>
              <a:t>望遠鏡</a:t>
            </a:r>
            <a:endParaRPr lang="ja-JP" altLang="en-US" sz="2000" dirty="0">
              <a:effectLst>
                <a:glow rad="127000">
                  <a:schemeClr val="bg1"/>
                </a:glow>
              </a:effectLst>
            </a:endParaRPr>
          </a:p>
        </p:txBody>
      </p:sp>
      <p:cxnSp>
        <p:nvCxnSpPr>
          <p:cNvPr id="84" name="カギ線コネクタ 83"/>
          <p:cNvCxnSpPr/>
          <p:nvPr/>
        </p:nvCxnSpPr>
        <p:spPr>
          <a:xfrm rot="16200000" flipV="1">
            <a:off x="-587151" y="3918178"/>
            <a:ext cx="3052089" cy="1126675"/>
          </a:xfrm>
          <a:prstGeom prst="bentConnector3">
            <a:avLst>
              <a:gd name="adj1" fmla="val 1118"/>
            </a:avLst>
          </a:prstGeom>
          <a:ln w="381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4858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rotWithShape="1">
          <a:blip r:embed="rId3" cstate="print">
            <a:extLst>
              <a:ext uri="{28A0092B-C50C-407E-A947-70E740481C1C}">
                <a14:useLocalDpi xmlns:a14="http://schemas.microsoft.com/office/drawing/2010/main" val="0"/>
              </a:ext>
            </a:extLst>
          </a:blip>
          <a:srcRect l="11882" b="14885"/>
          <a:stretch/>
        </p:blipFill>
        <p:spPr>
          <a:xfrm>
            <a:off x="4537364" y="1841454"/>
            <a:ext cx="4294909" cy="3205702"/>
          </a:xfrm>
          <a:prstGeom prst="rect">
            <a:avLst/>
          </a:prstGeom>
        </p:spPr>
      </p:pic>
      <p:sp>
        <p:nvSpPr>
          <p:cNvPr id="4" name="テキスト ボックス 3"/>
          <p:cNvSpPr txBox="1"/>
          <p:nvPr/>
        </p:nvSpPr>
        <p:spPr>
          <a:xfrm>
            <a:off x="0" y="871970"/>
            <a:ext cx="9144000" cy="461665"/>
          </a:xfrm>
          <a:prstGeom prst="rect">
            <a:avLst/>
          </a:prstGeom>
          <a:noFill/>
        </p:spPr>
        <p:txBody>
          <a:bodyPr wrap="square" rtlCol="0">
            <a:spAutoFit/>
          </a:bodyPr>
          <a:lstStyle/>
          <a:p>
            <a:pPr algn="ctr"/>
            <a:r>
              <a:rPr lang="ja-JP" altLang="en-US" sz="2400" dirty="0">
                <a:latin typeface="HGPｺﾞｼｯｸE" panose="020B0900000000000000" pitchFamily="50" charset="-128"/>
                <a:ea typeface="HGPｺﾞｼｯｸE" panose="020B0900000000000000" pitchFamily="50" charset="-128"/>
              </a:rPr>
              <a:t>大阪府立大学 </a:t>
            </a:r>
            <a:r>
              <a:rPr lang="en-US" altLang="ja-JP" sz="2400" dirty="0">
                <a:latin typeface="HGPｺﾞｼｯｸE" panose="020B0900000000000000" pitchFamily="50" charset="-128"/>
                <a:ea typeface="HGPｺﾞｼｯｸE" panose="020B0900000000000000" pitchFamily="50" charset="-128"/>
              </a:rPr>
              <a:t>3.8m</a:t>
            </a:r>
            <a:r>
              <a:rPr lang="ja-JP" altLang="en-US" sz="2400" dirty="0">
                <a:latin typeface="HGPｺﾞｼｯｸE" panose="020B0900000000000000" pitchFamily="50" charset="-128"/>
                <a:ea typeface="HGPｺﾞｼｯｸE" panose="020B0900000000000000" pitchFamily="50" charset="-128"/>
              </a:rPr>
              <a:t>電波望遠鏡、初フリンジ検出成功！！！</a:t>
            </a:r>
          </a:p>
        </p:txBody>
      </p:sp>
      <p:sp>
        <p:nvSpPr>
          <p:cNvPr id="9" name="Rectangle 2"/>
          <p:cNvSpPr>
            <a:spLocks noChangeArrowheads="1"/>
          </p:cNvSpPr>
          <p:nvPr/>
        </p:nvSpPr>
        <p:spPr bwMode="auto">
          <a:xfrm>
            <a:off x="222206" y="1335514"/>
            <a:ext cx="8699588" cy="681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4406" tIns="42203" rIns="84406" bIns="42203" numCol="1" anchor="ctr" anchorCtr="0" compatLnSpc="1">
            <a:prstTxWarp prst="textNoShape">
              <a:avLst/>
            </a:prstTxWarp>
            <a:spAutoFit/>
          </a:bodyPr>
          <a:lstStyle/>
          <a:p>
            <a:pPr defTabSz="844083" eaLnBrk="0" fontAlgn="base" hangingPunct="0">
              <a:spcBef>
                <a:spcPct val="0"/>
              </a:spcBef>
              <a:spcAft>
                <a:spcPct val="0"/>
              </a:spcAft>
            </a:pPr>
            <a:r>
              <a:rPr kumimoji="0" lang="en-US" altLang="ja-JP" sz="1292" dirty="0">
                <a:latin typeface="メイリオ" panose="020B0604030504040204" pitchFamily="50" charset="-128"/>
                <a:ea typeface="メイリオ" panose="020B0604030504040204" pitchFamily="50" charset="-128"/>
                <a:cs typeface="メイリオ" panose="020B0604030504040204" pitchFamily="50" charset="-128"/>
              </a:rPr>
              <a:t>2016</a:t>
            </a:r>
            <a:r>
              <a:rPr kumimoji="0" lang="ja-JP" altLang="en-US" sz="1292" dirty="0">
                <a:latin typeface="メイリオ" panose="020B0604030504040204" pitchFamily="50" charset="-128"/>
                <a:ea typeface="メイリオ" panose="020B0604030504040204" pitchFamily="50" charset="-128"/>
                <a:cs typeface="メイリオ" panose="020B0604030504040204" pitchFamily="50" charset="-128"/>
              </a:rPr>
              <a:t>年</a:t>
            </a:r>
            <a:r>
              <a:rPr kumimoji="0" lang="en-US" altLang="ja-JP" sz="1292" dirty="0">
                <a:latin typeface="メイリオ" panose="020B0604030504040204" pitchFamily="50" charset="-128"/>
                <a:ea typeface="メイリオ" panose="020B0604030504040204" pitchFamily="50" charset="-128"/>
                <a:cs typeface="メイリオ" panose="020B0604030504040204" pitchFamily="50" charset="-128"/>
              </a:rPr>
              <a:t>10</a:t>
            </a:r>
            <a:r>
              <a:rPr kumimoji="0" lang="ja-JP" altLang="en-US" sz="1292" dirty="0">
                <a:latin typeface="メイリオ" panose="020B0604030504040204" pitchFamily="50" charset="-128"/>
                <a:ea typeface="メイリオ" panose="020B0604030504040204" pitchFamily="50" charset="-128"/>
                <a:cs typeface="メイリオ" panose="020B0604030504040204" pitchFamily="50" charset="-128"/>
              </a:rPr>
              <a:t>月</a:t>
            </a:r>
            <a:r>
              <a:rPr kumimoji="0" lang="en-US" altLang="ja-JP" sz="1292" dirty="0">
                <a:latin typeface="メイリオ" panose="020B0604030504040204" pitchFamily="50" charset="-128"/>
                <a:ea typeface="メイリオ" panose="020B0604030504040204" pitchFamily="50" charset="-128"/>
                <a:cs typeface="メイリオ" panose="020B0604030504040204" pitchFamily="50" charset="-128"/>
              </a:rPr>
              <a:t>14</a:t>
            </a:r>
            <a:r>
              <a:rPr kumimoji="0" lang="ja-JP" altLang="en-US" sz="1292" dirty="0">
                <a:latin typeface="メイリオ" panose="020B0604030504040204" pitchFamily="50" charset="-128"/>
                <a:ea typeface="メイリオ" panose="020B0604030504040204" pitchFamily="50" charset="-128"/>
                <a:cs typeface="メイリオ" panose="020B0604030504040204" pitchFamily="50" charset="-128"/>
              </a:rPr>
              <a:t>日、大阪府立大学 </a:t>
            </a:r>
            <a:r>
              <a:rPr kumimoji="0" lang="en-US" altLang="ja-JP" sz="1292" dirty="0">
                <a:latin typeface="メイリオ" panose="020B0604030504040204" pitchFamily="50" charset="-128"/>
                <a:ea typeface="メイリオ" panose="020B0604030504040204" pitchFamily="50" charset="-128"/>
                <a:cs typeface="メイリオ" panose="020B0604030504040204" pitchFamily="50" charset="-128"/>
              </a:rPr>
              <a:t>3.8m</a:t>
            </a:r>
            <a:r>
              <a:rPr kumimoji="0" lang="ja-JP" altLang="en-US" sz="1292" dirty="0">
                <a:latin typeface="メイリオ" panose="020B0604030504040204" pitchFamily="50" charset="-128"/>
                <a:ea typeface="メイリオ" panose="020B0604030504040204" pitchFamily="50" charset="-128"/>
                <a:cs typeface="メイリオ" panose="020B0604030504040204" pitchFamily="50" charset="-128"/>
              </a:rPr>
              <a:t>電波望遠鏡と高萩 </a:t>
            </a:r>
            <a:r>
              <a:rPr kumimoji="0" lang="en-US" altLang="ja-JP" sz="1292" dirty="0">
                <a:latin typeface="メイリオ" panose="020B0604030504040204" pitchFamily="50" charset="-128"/>
                <a:ea typeface="メイリオ" panose="020B0604030504040204" pitchFamily="50" charset="-128"/>
                <a:cs typeface="メイリオ" panose="020B0604030504040204" pitchFamily="50" charset="-128"/>
              </a:rPr>
              <a:t>32m</a:t>
            </a:r>
            <a:r>
              <a:rPr kumimoji="0" lang="ja-JP" altLang="en-US" sz="1292" dirty="0">
                <a:latin typeface="メイリオ" panose="020B0604030504040204" pitchFamily="50" charset="-128"/>
                <a:ea typeface="メイリオ" panose="020B0604030504040204" pitchFamily="50" charset="-128"/>
                <a:cs typeface="メイリオ" panose="020B0604030504040204" pitchFamily="50" charset="-128"/>
              </a:rPr>
              <a:t>電波望遠鏡</a:t>
            </a:r>
            <a:r>
              <a:rPr kumimoji="0" lang="en-US" altLang="ja-JP" sz="1292" dirty="0">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1292" dirty="0">
                <a:latin typeface="メイリオ" panose="020B0604030504040204" pitchFamily="50" charset="-128"/>
                <a:ea typeface="メイリオ" panose="020B0604030504040204" pitchFamily="50" charset="-128"/>
                <a:cs typeface="メイリオ" panose="020B0604030504040204" pitchFamily="50" charset="-128"/>
              </a:rPr>
              <a:t>国立天文台</a:t>
            </a:r>
            <a:r>
              <a:rPr kumimoji="0" lang="en-US" altLang="ja-JP" sz="1292" dirty="0">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1292" dirty="0">
                <a:latin typeface="メイリオ" panose="020B0604030504040204" pitchFamily="50" charset="-128"/>
                <a:ea typeface="メイリオ" panose="020B0604030504040204" pitchFamily="50" charset="-128"/>
                <a:cs typeface="メイリオ" panose="020B0604030504040204" pitchFamily="50" charset="-128"/>
              </a:rPr>
              <a:t>茨城大学</a:t>
            </a:r>
            <a:r>
              <a:rPr kumimoji="0" lang="en-US" altLang="ja-JP" sz="1292" dirty="0">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1292" dirty="0">
                <a:latin typeface="メイリオ" panose="020B0604030504040204" pitchFamily="50" charset="-128"/>
                <a:ea typeface="メイリオ" panose="020B0604030504040204" pitchFamily="50" charset="-128"/>
                <a:cs typeface="メイリオ" panose="020B0604030504040204" pitchFamily="50" charset="-128"/>
              </a:rPr>
              <a:t>の間で電波源 </a:t>
            </a:r>
            <a:r>
              <a:rPr kumimoji="0" lang="en-US" altLang="ja-JP" sz="1292" dirty="0">
                <a:latin typeface="メイリオ" panose="020B0604030504040204" pitchFamily="50" charset="-128"/>
                <a:ea typeface="メイリオ" panose="020B0604030504040204" pitchFamily="50" charset="-128"/>
                <a:cs typeface="メイリオ" panose="020B0604030504040204" pitchFamily="50" charset="-128"/>
              </a:rPr>
              <a:t>3C273B </a:t>
            </a:r>
            <a:r>
              <a:rPr kumimoji="0" lang="ja-JP" altLang="en-US" sz="1292" dirty="0">
                <a:latin typeface="メイリオ" panose="020B0604030504040204" pitchFamily="50" charset="-128"/>
                <a:ea typeface="メイリオ" panose="020B0604030504040204" pitchFamily="50" charset="-128"/>
                <a:cs typeface="メイリオ" panose="020B0604030504040204" pitchFamily="50" charset="-128"/>
              </a:rPr>
              <a:t>の </a:t>
            </a:r>
            <a:r>
              <a:rPr kumimoji="0" lang="en-US" altLang="ja-JP" sz="1292" dirty="0">
                <a:latin typeface="メイリオ" panose="020B0604030504040204" pitchFamily="50" charset="-128"/>
                <a:ea typeface="メイリオ" panose="020B0604030504040204" pitchFamily="50" charset="-128"/>
                <a:cs typeface="メイリオ" panose="020B0604030504040204" pitchFamily="50" charset="-128"/>
              </a:rPr>
              <a:t>X-Band VLBI </a:t>
            </a:r>
            <a:r>
              <a:rPr kumimoji="0" lang="ja-JP" altLang="en-US" sz="1292" dirty="0">
                <a:latin typeface="メイリオ" panose="020B0604030504040204" pitchFamily="50" charset="-128"/>
                <a:ea typeface="メイリオ" panose="020B0604030504040204" pitchFamily="50" charset="-128"/>
                <a:cs typeface="メイリオ" panose="020B0604030504040204" pitchFamily="50" charset="-128"/>
              </a:rPr>
              <a:t>観測を行い、初めてフリンジの検出に成功しました。</a:t>
            </a:r>
            <a:endParaRPr kumimoji="0"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defTabSz="844083" eaLnBrk="0" fontAlgn="base" hangingPunct="0">
              <a:spcBef>
                <a:spcPct val="0"/>
              </a:spcBef>
              <a:spcAft>
                <a:spcPct val="0"/>
              </a:spcAft>
            </a:pPr>
            <a:r>
              <a:rPr kumimoji="0" lang="en-US" altLang="ja-JP" sz="1292" dirty="0">
                <a:latin typeface="メイリオ" panose="020B0604030504040204" pitchFamily="50" charset="-128"/>
                <a:ea typeface="メイリオ" panose="020B0604030504040204" pitchFamily="50" charset="-128"/>
                <a:cs typeface="メイリオ" panose="020B0604030504040204" pitchFamily="50" charset="-128"/>
              </a:rPr>
              <a:t>3.8m</a:t>
            </a:r>
            <a:r>
              <a:rPr kumimoji="0" lang="ja-JP" altLang="en-US" sz="1292" dirty="0">
                <a:latin typeface="メイリオ" panose="020B0604030504040204" pitchFamily="50" charset="-128"/>
                <a:ea typeface="メイリオ" panose="020B0604030504040204" pitchFamily="50" charset="-128"/>
                <a:cs typeface="メイリオ" panose="020B0604030504040204" pitchFamily="50" charset="-128"/>
              </a:rPr>
              <a:t>電波望遠鏡は、</a:t>
            </a:r>
            <a:r>
              <a:rPr kumimoji="0" lang="en-US" altLang="ja-JP" sz="1292" dirty="0">
                <a:latin typeface="メイリオ" panose="020B0604030504040204" pitchFamily="50" charset="-128"/>
                <a:ea typeface="メイリオ" panose="020B0604030504040204" pitchFamily="50" charset="-128"/>
                <a:cs typeface="メイリオ" panose="020B0604030504040204" pitchFamily="50" charset="-128"/>
              </a:rPr>
              <a:t>2014</a:t>
            </a:r>
            <a:r>
              <a:rPr kumimoji="0" lang="ja-JP" altLang="en-US" sz="1292" dirty="0">
                <a:latin typeface="メイリオ" panose="020B0604030504040204" pitchFamily="50" charset="-128"/>
                <a:ea typeface="メイリオ" panose="020B0604030504040204" pitchFamily="50" charset="-128"/>
                <a:cs typeface="メイリオ" panose="020B0604030504040204" pitchFamily="50" charset="-128"/>
              </a:rPr>
              <a:t>年末に国土地理院新十津川局から大阪府立大学中百舌鳥キャンパスに移設されました。</a:t>
            </a:r>
            <a:endParaRPr kumimoji="0"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8" name="Picture 4" descr="「高萩32m」の画像検索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4721" y="2069585"/>
            <a:ext cx="1940755" cy="1940755"/>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p:cNvPicPr>
            <a:picLocks noChangeAspect="1"/>
          </p:cNvPicPr>
          <p:nvPr/>
        </p:nvPicPr>
        <p:blipFill rotWithShape="1">
          <a:blip r:embed="rId5" cstate="print">
            <a:extLst>
              <a:ext uri="{28A0092B-C50C-407E-A947-70E740481C1C}">
                <a14:useLocalDpi xmlns:a14="http://schemas.microsoft.com/office/drawing/2010/main" val="0"/>
              </a:ext>
            </a:extLst>
          </a:blip>
          <a:srcRect l="23250" t="11667" r="17334" b="9111"/>
          <a:stretch/>
        </p:blipFill>
        <p:spPr>
          <a:xfrm>
            <a:off x="177765" y="2054932"/>
            <a:ext cx="1948375" cy="1948375"/>
          </a:xfrm>
          <a:prstGeom prst="rect">
            <a:avLst/>
          </a:prstGeom>
        </p:spPr>
      </p:pic>
      <p:sp>
        <p:nvSpPr>
          <p:cNvPr id="11" name="テキスト ボックス 10"/>
          <p:cNvSpPr txBox="1"/>
          <p:nvPr/>
        </p:nvSpPr>
        <p:spPr>
          <a:xfrm>
            <a:off x="180322" y="3778224"/>
            <a:ext cx="1688123" cy="262829"/>
          </a:xfrm>
          <a:prstGeom prst="rect">
            <a:avLst/>
          </a:prstGeom>
          <a:noFill/>
        </p:spPr>
        <p:txBody>
          <a:bodyPr wrap="square" rtlCol="0">
            <a:spAutoFit/>
          </a:bodyPr>
          <a:lstStyle/>
          <a:p>
            <a:r>
              <a:rPr lang="en-US" altLang="ja-JP" sz="1108" dirty="0">
                <a:effectLst>
                  <a:glow rad="63500">
                    <a:schemeClr val="bg1"/>
                  </a:glow>
                </a:effectLst>
              </a:rPr>
              <a:t>3.8m</a:t>
            </a:r>
            <a:r>
              <a:rPr lang="ja-JP" altLang="en-US" sz="1108" dirty="0">
                <a:effectLst>
                  <a:glow rad="63500">
                    <a:schemeClr val="bg1"/>
                  </a:glow>
                </a:effectLst>
              </a:rPr>
              <a:t> 電波望遠鏡</a:t>
            </a:r>
          </a:p>
        </p:txBody>
      </p:sp>
      <p:sp>
        <p:nvSpPr>
          <p:cNvPr id="13" name="テキスト ボックス 12"/>
          <p:cNvSpPr txBox="1"/>
          <p:nvPr/>
        </p:nvSpPr>
        <p:spPr>
          <a:xfrm>
            <a:off x="2179214" y="3613887"/>
            <a:ext cx="1878037" cy="433324"/>
          </a:xfrm>
          <a:prstGeom prst="rect">
            <a:avLst/>
          </a:prstGeom>
          <a:noFill/>
        </p:spPr>
        <p:txBody>
          <a:bodyPr wrap="square" rtlCol="0">
            <a:spAutoFit/>
          </a:bodyPr>
          <a:lstStyle/>
          <a:p>
            <a:r>
              <a:rPr lang="ja-JP" altLang="en-US" sz="1108" dirty="0">
                <a:effectLst>
                  <a:glow rad="63500">
                    <a:schemeClr val="bg1"/>
                  </a:glow>
                </a:effectLst>
              </a:rPr>
              <a:t>高萩</a:t>
            </a:r>
            <a:r>
              <a:rPr lang="en-US" altLang="ja-JP" sz="1108" dirty="0">
                <a:effectLst>
                  <a:glow rad="63500">
                    <a:schemeClr val="bg1"/>
                  </a:glow>
                </a:effectLst>
              </a:rPr>
              <a:t>32m</a:t>
            </a:r>
            <a:r>
              <a:rPr lang="ja-JP" altLang="en-US" sz="1108" dirty="0">
                <a:effectLst>
                  <a:glow rad="63500">
                    <a:schemeClr val="bg1"/>
                  </a:glow>
                </a:effectLst>
              </a:rPr>
              <a:t>電波望遠鏡</a:t>
            </a:r>
            <a:endParaRPr lang="en-US" altLang="ja-JP" sz="1108" dirty="0">
              <a:effectLst>
                <a:glow rad="63500">
                  <a:schemeClr val="bg1"/>
                </a:glow>
              </a:effectLst>
            </a:endParaRPr>
          </a:p>
          <a:p>
            <a:r>
              <a:rPr lang="en-US" altLang="ja-JP" sz="1108" dirty="0">
                <a:effectLst>
                  <a:glow rad="63500">
                    <a:schemeClr val="bg1"/>
                  </a:glow>
                </a:effectLst>
              </a:rPr>
              <a:t>(</a:t>
            </a:r>
            <a:r>
              <a:rPr lang="ja-JP" altLang="en-US" sz="1108" dirty="0">
                <a:effectLst>
                  <a:glow rad="63500">
                    <a:schemeClr val="bg1"/>
                  </a:glow>
                </a:effectLst>
              </a:rPr>
              <a:t>国立天文台</a:t>
            </a:r>
            <a:r>
              <a:rPr lang="en-US" altLang="ja-JP" sz="1108" dirty="0">
                <a:effectLst>
                  <a:glow rad="63500">
                    <a:schemeClr val="bg1"/>
                  </a:glow>
                </a:effectLst>
              </a:rPr>
              <a:t>/</a:t>
            </a:r>
            <a:r>
              <a:rPr lang="ja-JP" altLang="en-US" sz="1108" dirty="0">
                <a:effectLst>
                  <a:glow rad="63500">
                    <a:schemeClr val="bg1"/>
                  </a:glow>
                </a:effectLst>
              </a:rPr>
              <a:t>茨城大学</a:t>
            </a:r>
            <a:r>
              <a:rPr lang="en-US" altLang="ja-JP" sz="1108" dirty="0">
                <a:effectLst>
                  <a:glow rad="63500">
                    <a:schemeClr val="bg1"/>
                  </a:glow>
                </a:effectLst>
              </a:rPr>
              <a:t>)</a:t>
            </a:r>
          </a:p>
        </p:txBody>
      </p:sp>
      <p:pic>
        <p:nvPicPr>
          <p:cNvPr id="12" name="図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404" y="4096666"/>
            <a:ext cx="1950933" cy="2601245"/>
          </a:xfrm>
          <a:prstGeom prst="rect">
            <a:avLst/>
          </a:prstGeom>
        </p:spPr>
      </p:pic>
      <p:sp>
        <p:nvSpPr>
          <p:cNvPr id="19" name="テキスト ボックス 18"/>
          <p:cNvSpPr txBox="1"/>
          <p:nvPr/>
        </p:nvSpPr>
        <p:spPr>
          <a:xfrm>
            <a:off x="230199" y="6296148"/>
            <a:ext cx="1906172" cy="433324"/>
          </a:xfrm>
          <a:prstGeom prst="rect">
            <a:avLst/>
          </a:prstGeom>
          <a:noFill/>
        </p:spPr>
        <p:txBody>
          <a:bodyPr wrap="square" rtlCol="0">
            <a:spAutoFit/>
          </a:bodyPr>
          <a:lstStyle/>
          <a:p>
            <a:r>
              <a:rPr lang="ja-JP" altLang="en-US" sz="1108" dirty="0">
                <a:effectLst>
                  <a:glow rad="63500">
                    <a:schemeClr val="bg1"/>
                  </a:glow>
                </a:effectLst>
              </a:rPr>
              <a:t>望遠鏡</a:t>
            </a:r>
            <a:r>
              <a:rPr lang="en-US" altLang="ja-JP" sz="1108" dirty="0">
                <a:effectLst>
                  <a:glow rad="63500">
                    <a:schemeClr val="bg1"/>
                  </a:glow>
                </a:effectLst>
              </a:rPr>
              <a:t>IF</a:t>
            </a:r>
            <a:r>
              <a:rPr lang="ja-JP" altLang="en-US" sz="1108" dirty="0">
                <a:effectLst>
                  <a:glow rad="63500">
                    <a:schemeClr val="bg1"/>
                  </a:glow>
                </a:effectLst>
              </a:rPr>
              <a:t>系・</a:t>
            </a:r>
            <a:endParaRPr lang="en-US" altLang="ja-JP" sz="1108" dirty="0">
              <a:effectLst>
                <a:glow rad="63500">
                  <a:schemeClr val="bg1"/>
                </a:glow>
              </a:effectLst>
            </a:endParaRPr>
          </a:p>
          <a:p>
            <a:r>
              <a:rPr lang="en-US" altLang="ja-JP" sz="1108" dirty="0">
                <a:effectLst>
                  <a:glow rad="63500">
                    <a:schemeClr val="bg1"/>
                  </a:glow>
                </a:effectLst>
              </a:rPr>
              <a:t>K5/VSSP32 </a:t>
            </a:r>
            <a:r>
              <a:rPr lang="ja-JP" altLang="en-US" sz="1108" dirty="0">
                <a:effectLst>
                  <a:glow rad="63500">
                    <a:schemeClr val="bg1"/>
                  </a:glow>
                </a:effectLst>
              </a:rPr>
              <a:t>サンプラー</a:t>
            </a:r>
          </a:p>
        </p:txBody>
      </p:sp>
      <p:sp>
        <p:nvSpPr>
          <p:cNvPr id="15" name="Rectangle 2"/>
          <p:cNvSpPr>
            <a:spLocks noChangeArrowheads="1"/>
          </p:cNvSpPr>
          <p:nvPr/>
        </p:nvSpPr>
        <p:spPr bwMode="auto">
          <a:xfrm>
            <a:off x="7922668" y="678840"/>
            <a:ext cx="1170176" cy="255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4406" tIns="42203" rIns="84406" bIns="42203" numCol="1" anchor="ctr" anchorCtr="0" compatLnSpc="1">
            <a:prstTxWarp prst="textNoShape">
              <a:avLst/>
            </a:prstTxWarp>
            <a:spAutoFit/>
          </a:bodyPr>
          <a:lstStyle/>
          <a:p>
            <a:pPr algn="r" defTabSz="844083" eaLnBrk="0" fontAlgn="base" hangingPunct="0">
              <a:spcBef>
                <a:spcPct val="0"/>
              </a:spcBef>
              <a:spcAft>
                <a:spcPct val="0"/>
              </a:spcAft>
            </a:pPr>
            <a:r>
              <a:rPr kumimoji="0" lang="en-US" altLang="ja-JP" sz="1108" dirty="0">
                <a:latin typeface="メイリオ" panose="020B0604030504040204" pitchFamily="50" charset="-128"/>
                <a:ea typeface="メイリオ" panose="020B0604030504040204" pitchFamily="50" charset="-128"/>
                <a:cs typeface="メイリオ" panose="020B0604030504040204" pitchFamily="50" charset="-128"/>
              </a:rPr>
              <a:t>2016/10/17</a:t>
            </a:r>
            <a:endParaRPr kumimoji="0" lang="ja-JP" altLang="ja-JP" sz="1108"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Rectangle 2"/>
          <p:cNvSpPr>
            <a:spLocks noChangeArrowheads="1"/>
          </p:cNvSpPr>
          <p:nvPr/>
        </p:nvSpPr>
        <p:spPr bwMode="auto">
          <a:xfrm>
            <a:off x="4367379" y="5000163"/>
            <a:ext cx="4629549" cy="1874759"/>
          </a:xfrm>
          <a:prstGeom prst="rect">
            <a:avLst/>
          </a:prstGeom>
          <a:solidFill>
            <a:schemeClr val="bg1"/>
          </a:solidFill>
          <a:ln>
            <a:noFill/>
          </a:ln>
          <a:effectLst/>
          <a:extLst/>
        </p:spPr>
        <p:txBody>
          <a:bodyPr vert="horz" wrap="square" lIns="84406" tIns="42203" rIns="84406" bIns="42203" numCol="1" anchor="ctr" anchorCtr="0" compatLnSpc="1">
            <a:prstTxWarp prst="textNoShape">
              <a:avLst/>
            </a:prstTxWarp>
            <a:spAutoFit/>
          </a:bodyPr>
          <a:lstStyle/>
          <a:p>
            <a:pPr defTabSz="844083" eaLnBrk="0" fontAlgn="base" hangingPunct="0">
              <a:spcBef>
                <a:spcPct val="0"/>
              </a:spcBef>
              <a:spcAft>
                <a:spcPct val="0"/>
              </a:spcAft>
            </a:pPr>
            <a:r>
              <a:rPr kumimoji="0" lang="ja-JP" altLang="en-US" sz="1292" dirty="0">
                <a:latin typeface="メイリオ" panose="020B0604030504040204" pitchFamily="50" charset="-128"/>
                <a:ea typeface="メイリオ" panose="020B0604030504040204" pitchFamily="50" charset="-128"/>
                <a:cs typeface="メイリオ" panose="020B0604030504040204" pitchFamily="50" charset="-128"/>
              </a:rPr>
              <a:t>国土地理院の皆様には、</a:t>
            </a:r>
            <a:r>
              <a:rPr kumimoji="0" lang="en-US" altLang="ja-JP" sz="1292" dirty="0">
                <a:latin typeface="メイリオ" panose="020B0604030504040204" pitchFamily="50" charset="-128"/>
                <a:ea typeface="メイリオ" panose="020B0604030504040204" pitchFamily="50" charset="-128"/>
                <a:cs typeface="メイリオ" panose="020B0604030504040204" pitchFamily="50" charset="-128"/>
              </a:rPr>
              <a:t>3.8m</a:t>
            </a:r>
            <a:r>
              <a:rPr kumimoji="0" lang="ja-JP" altLang="en-US" sz="1292" dirty="0">
                <a:latin typeface="メイリオ" panose="020B0604030504040204" pitchFamily="50" charset="-128"/>
                <a:ea typeface="メイリオ" panose="020B0604030504040204" pitchFamily="50" charset="-128"/>
                <a:cs typeface="メイリオ" panose="020B0604030504040204" pitchFamily="50" charset="-128"/>
              </a:rPr>
              <a:t>電波望遠鏡の移設に関して大変お世話になりました。</a:t>
            </a:r>
            <a:endParaRPr kumimoji="0"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defTabSz="844083" eaLnBrk="0" fontAlgn="base" hangingPunct="0">
              <a:spcBef>
                <a:spcPct val="0"/>
              </a:spcBef>
              <a:spcAft>
                <a:spcPct val="0"/>
              </a:spcAft>
            </a:pPr>
            <a:r>
              <a:rPr kumimoji="0" lang="ja-JP" altLang="en-US" sz="1292" dirty="0">
                <a:latin typeface="メイリオ" panose="020B0604030504040204" pitchFamily="50" charset="-128"/>
                <a:ea typeface="メイリオ" panose="020B0604030504040204" pitchFamily="50" charset="-128"/>
                <a:cs typeface="メイリオ" panose="020B0604030504040204" pitchFamily="50" charset="-128"/>
              </a:rPr>
              <a:t>茨城大学の方々には、高萩 </a:t>
            </a:r>
            <a:r>
              <a:rPr kumimoji="0" lang="en-US" altLang="ja-JP" sz="1292" dirty="0">
                <a:latin typeface="メイリオ" panose="020B0604030504040204" pitchFamily="50" charset="-128"/>
                <a:ea typeface="メイリオ" panose="020B0604030504040204" pitchFamily="50" charset="-128"/>
                <a:cs typeface="メイリオ" panose="020B0604030504040204" pitchFamily="50" charset="-128"/>
              </a:rPr>
              <a:t>32m</a:t>
            </a:r>
            <a:r>
              <a:rPr kumimoji="0" lang="ja-JP" altLang="en-US" sz="1292" dirty="0">
                <a:latin typeface="メイリオ" panose="020B0604030504040204" pitchFamily="50" charset="-128"/>
                <a:ea typeface="メイリオ" panose="020B0604030504040204" pitchFamily="50" charset="-128"/>
                <a:cs typeface="メイリオ" panose="020B0604030504040204" pitchFamily="50" charset="-128"/>
              </a:rPr>
              <a:t>電波望遠鏡との </a:t>
            </a:r>
            <a:r>
              <a:rPr kumimoji="0" lang="en-US" altLang="ja-JP" sz="1292" dirty="0">
                <a:latin typeface="メイリオ" panose="020B0604030504040204" pitchFamily="50" charset="-128"/>
                <a:ea typeface="メイリオ" panose="020B0604030504040204" pitchFamily="50" charset="-128"/>
                <a:cs typeface="メイリオ" panose="020B0604030504040204" pitchFamily="50" charset="-128"/>
              </a:rPr>
              <a:t>VLBI </a:t>
            </a:r>
            <a:r>
              <a:rPr kumimoji="0" lang="ja-JP" altLang="en-US" sz="1292" dirty="0">
                <a:latin typeface="メイリオ" panose="020B0604030504040204" pitchFamily="50" charset="-128"/>
                <a:ea typeface="メイリオ" panose="020B0604030504040204" pitchFamily="50" charset="-128"/>
                <a:cs typeface="メイリオ" panose="020B0604030504040204" pitchFamily="50" charset="-128"/>
              </a:rPr>
              <a:t>観測全般にわたってご協力いただきました。</a:t>
            </a:r>
            <a:endParaRPr kumimoji="0"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defTabSz="844083" eaLnBrk="0" fontAlgn="base" hangingPunct="0">
              <a:spcBef>
                <a:spcPct val="0"/>
              </a:spcBef>
              <a:spcAft>
                <a:spcPct val="0"/>
              </a:spcAft>
            </a:pPr>
            <a:r>
              <a:rPr kumimoji="0" lang="ja-JP" altLang="en-US" sz="1292" dirty="0">
                <a:latin typeface="メイリオ" panose="020B0604030504040204" pitchFamily="50" charset="-128"/>
                <a:ea typeface="メイリオ" panose="020B0604030504040204" pitchFamily="50" charset="-128"/>
                <a:cs typeface="メイリオ" panose="020B0604030504040204" pitchFamily="50" charset="-128"/>
              </a:rPr>
              <a:t>国立天文台、山口大学、北海道大学等大学</a:t>
            </a:r>
            <a:r>
              <a:rPr kumimoji="0" lang="en-US" altLang="ja-JP" sz="1292" dirty="0">
                <a:latin typeface="メイリオ" panose="020B0604030504040204" pitchFamily="50" charset="-128"/>
                <a:ea typeface="メイリオ" panose="020B0604030504040204" pitchFamily="50" charset="-128"/>
                <a:cs typeface="メイリオ" panose="020B0604030504040204" pitchFamily="50" charset="-128"/>
              </a:rPr>
              <a:t>VLBI</a:t>
            </a:r>
            <a:r>
              <a:rPr kumimoji="0" lang="ja-JP" altLang="en-US" sz="1292" dirty="0">
                <a:latin typeface="メイリオ" panose="020B0604030504040204" pitchFamily="50" charset="-128"/>
                <a:ea typeface="メイリオ" panose="020B0604030504040204" pitchFamily="50" charset="-128"/>
                <a:cs typeface="メイリオ" panose="020B0604030504040204" pitchFamily="50" charset="-128"/>
              </a:rPr>
              <a:t>連携関係の皆様にも大変お世話になっております。</a:t>
            </a:r>
            <a:endParaRPr kumimoji="0" lang="en-US" altLang="ja-JP" sz="1292" dirty="0">
              <a:latin typeface="メイリオ" panose="020B0604030504040204" pitchFamily="50" charset="-128"/>
              <a:ea typeface="メイリオ" panose="020B0604030504040204" pitchFamily="50" charset="-128"/>
              <a:cs typeface="メイリオ" panose="020B0604030504040204" pitchFamily="50" charset="-128"/>
            </a:endParaRPr>
          </a:p>
          <a:p>
            <a:pPr lvl="0" eaLnBrk="0" fontAlgn="base" hangingPunct="0">
              <a:spcBef>
                <a:spcPct val="0"/>
              </a:spcBef>
              <a:spcAft>
                <a:spcPct val="0"/>
              </a:spcAft>
            </a:pPr>
            <a:r>
              <a:rPr kumimoji="0" lang="ja-JP" altLang="en-US" sz="1292" dirty="0">
                <a:latin typeface="メイリオ" panose="020B0604030504040204" pitchFamily="50" charset="-128"/>
                <a:ea typeface="メイリオ" panose="020B0604030504040204" pitchFamily="50" charset="-128"/>
                <a:cs typeface="メイリオ" panose="020B0604030504040204" pitchFamily="50" charset="-128"/>
              </a:rPr>
              <a:t>また、本観測では情報通信研究機構の </a:t>
            </a:r>
            <a:r>
              <a:rPr kumimoji="0" lang="en-US" altLang="ja-JP" sz="1292" dirty="0">
                <a:latin typeface="メイリオ" panose="020B0604030504040204" pitchFamily="50" charset="-128"/>
                <a:ea typeface="メイリオ" panose="020B0604030504040204" pitchFamily="50" charset="-128"/>
                <a:cs typeface="メイリオ" panose="020B0604030504040204" pitchFamily="50" charset="-128"/>
              </a:rPr>
              <a:t>K5/VSSP32 </a:t>
            </a:r>
            <a:r>
              <a:rPr kumimoji="0" lang="ja-JP" altLang="en-US" sz="1292" dirty="0">
                <a:latin typeface="メイリオ" panose="020B0604030504040204" pitchFamily="50" charset="-128"/>
                <a:ea typeface="メイリオ" panose="020B0604030504040204" pitchFamily="50" charset="-128"/>
                <a:cs typeface="メイリオ" panose="020B0604030504040204" pitchFamily="50" charset="-128"/>
              </a:rPr>
              <a:t>サンプラー用相関処理ソフトウェアを使用させていただきました。ここに厚く御礼申し上げます。</a:t>
            </a:r>
            <a:endParaRPr kumimoji="0" lang="ja-JP" altLang="ja-JP" sz="1292"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テキスト ボックス 20"/>
          <p:cNvSpPr txBox="1"/>
          <p:nvPr/>
        </p:nvSpPr>
        <p:spPr>
          <a:xfrm>
            <a:off x="4538237" y="4748967"/>
            <a:ext cx="1195756" cy="262829"/>
          </a:xfrm>
          <a:prstGeom prst="rect">
            <a:avLst/>
          </a:prstGeom>
          <a:noFill/>
        </p:spPr>
        <p:txBody>
          <a:bodyPr wrap="square" rtlCol="0">
            <a:spAutoFit/>
          </a:bodyPr>
          <a:lstStyle/>
          <a:p>
            <a:r>
              <a:rPr lang="ja-JP" altLang="en-US" sz="1108" dirty="0"/>
              <a:t>相関処理結果</a:t>
            </a:r>
          </a:p>
        </p:txBody>
      </p:sp>
      <p:pic>
        <p:nvPicPr>
          <p:cNvPr id="14" name="図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3211" y="4140362"/>
            <a:ext cx="1889547" cy="2519395"/>
          </a:xfrm>
          <a:prstGeom prst="rect">
            <a:avLst/>
          </a:prstGeom>
        </p:spPr>
      </p:pic>
      <p:sp>
        <p:nvSpPr>
          <p:cNvPr id="20" name="テキスト ボックス 19"/>
          <p:cNvSpPr txBox="1"/>
          <p:nvPr/>
        </p:nvSpPr>
        <p:spPr>
          <a:xfrm>
            <a:off x="3101926" y="6413896"/>
            <a:ext cx="1143960" cy="262829"/>
          </a:xfrm>
          <a:prstGeom prst="rect">
            <a:avLst/>
          </a:prstGeom>
          <a:noFill/>
        </p:spPr>
        <p:txBody>
          <a:bodyPr wrap="square" rtlCol="0">
            <a:spAutoFit/>
          </a:bodyPr>
          <a:lstStyle/>
          <a:p>
            <a:r>
              <a:rPr lang="ja-JP" altLang="en-US" sz="1108" dirty="0">
                <a:effectLst>
                  <a:glow rad="63500">
                    <a:schemeClr val="bg1"/>
                  </a:glow>
                </a:effectLst>
              </a:rPr>
              <a:t>水素メーザー</a:t>
            </a:r>
            <a:endParaRPr lang="en-US" altLang="ja-JP" sz="1108" dirty="0">
              <a:effectLst>
                <a:glow rad="63500">
                  <a:schemeClr val="bg1"/>
                </a:glow>
              </a:effectLst>
            </a:endParaRPr>
          </a:p>
        </p:txBody>
      </p:sp>
      <p:sp>
        <p:nvSpPr>
          <p:cNvPr id="16" name="タイトル 1"/>
          <p:cNvSpPr txBox="1">
            <a:spLocks/>
          </p:cNvSpPr>
          <p:nvPr/>
        </p:nvSpPr>
        <p:spPr>
          <a:xfrm>
            <a:off x="0" y="0"/>
            <a:ext cx="9144000" cy="7239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600" dirty="0" smtClean="0">
                <a:latin typeface="ＭＳ ゴシック" panose="020B0609070205080204" pitchFamily="49" charset="-128"/>
                <a:ea typeface="ＭＳ ゴシック" panose="020B0609070205080204" pitchFamily="49" charset="-128"/>
              </a:rPr>
              <a:t>大学</a:t>
            </a:r>
            <a:r>
              <a:rPr lang="en-US" altLang="ja-JP" sz="3600" dirty="0" smtClean="0">
                <a:latin typeface="ＭＳ ゴシック" panose="020B0609070205080204" pitchFamily="49" charset="-128"/>
                <a:ea typeface="ＭＳ ゴシック" panose="020B0609070205080204" pitchFamily="49" charset="-128"/>
              </a:rPr>
              <a:t>VLBI</a:t>
            </a:r>
            <a:r>
              <a:rPr lang="ja-JP" altLang="en-US" sz="3600" dirty="0" smtClean="0">
                <a:latin typeface="ＭＳ ゴシック" panose="020B0609070205080204" pitchFamily="49" charset="-128"/>
                <a:ea typeface="ＭＳ ゴシック" panose="020B0609070205080204" pitchFamily="49" charset="-128"/>
              </a:rPr>
              <a:t>連携ニュース</a:t>
            </a:r>
            <a:endParaRPr lang="ja-JP" altLang="en-US" sz="36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6180733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723900"/>
          </a:xfrm>
        </p:spPr>
        <p:txBody>
          <a:bodyPr>
            <a:normAutofit/>
          </a:bodyPr>
          <a:lstStyle/>
          <a:p>
            <a:pPr algn="ctr"/>
            <a:r>
              <a:rPr lang="en-US" altLang="ja-JP" sz="3600" dirty="0">
                <a:latin typeface="ＭＳ ゴシック" panose="020B0609070205080204" pitchFamily="49" charset="-128"/>
                <a:ea typeface="ＭＳ ゴシック" panose="020B0609070205080204" pitchFamily="49" charset="-128"/>
              </a:rPr>
              <a:t>O</a:t>
            </a:r>
            <a:r>
              <a:rPr kumimoji="1" lang="en-US" altLang="ja-JP" sz="3600" dirty="0" smtClean="0">
                <a:latin typeface="ＭＳ ゴシック" panose="020B0609070205080204" pitchFamily="49" charset="-128"/>
                <a:ea typeface="ＭＳ ゴシック" panose="020B0609070205080204" pitchFamily="49" charset="-128"/>
              </a:rPr>
              <a:t>utline</a:t>
            </a:r>
            <a:endParaRPr kumimoji="1" lang="ja-JP" altLang="en-US" sz="3600" dirty="0">
              <a:latin typeface="ＭＳ ゴシック" panose="020B0609070205080204" pitchFamily="49" charset="-128"/>
              <a:ea typeface="ＭＳ ゴシック" panose="020B0609070205080204" pitchFamily="49" charset="-128"/>
            </a:endParaRPr>
          </a:p>
        </p:txBody>
      </p:sp>
      <p:grpSp>
        <p:nvGrpSpPr>
          <p:cNvPr id="5" name="グループ化 4"/>
          <p:cNvGrpSpPr/>
          <p:nvPr/>
        </p:nvGrpSpPr>
        <p:grpSpPr>
          <a:xfrm>
            <a:off x="-238991" y="945573"/>
            <a:ext cx="9767455" cy="6172200"/>
            <a:chOff x="-238991" y="945573"/>
            <a:chExt cx="9767455" cy="6172200"/>
          </a:xfrm>
        </p:grpSpPr>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945573"/>
              <a:ext cx="9144000" cy="6096001"/>
            </a:xfrm>
            <a:prstGeom prst="rect">
              <a:avLst/>
            </a:prstGeom>
            <a:effectLst>
              <a:glow rad="127000">
                <a:schemeClr val="bg1"/>
              </a:glow>
              <a:softEdge rad="317500"/>
            </a:effectLst>
          </p:spPr>
        </p:pic>
        <p:sp>
          <p:nvSpPr>
            <p:cNvPr id="15" name="正方形/長方形 14"/>
            <p:cNvSpPr/>
            <p:nvPr/>
          </p:nvSpPr>
          <p:spPr>
            <a:xfrm>
              <a:off x="-238991" y="1018309"/>
              <a:ext cx="9767455" cy="6099464"/>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コンテンツ プレースホルダー 3"/>
          <p:cNvSpPr>
            <a:spLocks noGrp="1"/>
          </p:cNvSpPr>
          <p:nvPr>
            <p:ph idx="1"/>
          </p:nvPr>
        </p:nvSpPr>
        <p:spPr>
          <a:xfrm>
            <a:off x="344341" y="1203217"/>
            <a:ext cx="8569138" cy="5512627"/>
          </a:xfrm>
        </p:spPr>
        <p:txBody>
          <a:bodyPr>
            <a:normAutofit/>
          </a:bodyPr>
          <a:lstStyle/>
          <a:p>
            <a:r>
              <a:rPr lang="en-US" altLang="ja-JP" dirty="0" smtClean="0">
                <a:solidFill>
                  <a:schemeClr val="tx1">
                    <a:alpha val="15000"/>
                  </a:schemeClr>
                </a:solidFill>
                <a:effectLst>
                  <a:glow rad="127000">
                    <a:schemeClr val="bg1">
                      <a:alpha val="15000"/>
                    </a:schemeClr>
                  </a:glow>
                </a:effectLst>
                <a:latin typeface="+mn-ea"/>
              </a:rPr>
              <a:t>3.8m </a:t>
            </a:r>
            <a:r>
              <a:rPr lang="ja-JP" altLang="en-US" dirty="0" smtClean="0">
                <a:solidFill>
                  <a:schemeClr val="tx1">
                    <a:alpha val="15000"/>
                  </a:schemeClr>
                </a:solidFill>
                <a:effectLst>
                  <a:glow rad="127000">
                    <a:schemeClr val="bg1">
                      <a:alpha val="15000"/>
                    </a:schemeClr>
                  </a:glow>
                </a:effectLst>
                <a:latin typeface="+mn-ea"/>
              </a:rPr>
              <a:t>電波望遠鏡</a:t>
            </a:r>
            <a:endParaRPr lang="en-US" altLang="ja-JP" dirty="0">
              <a:solidFill>
                <a:schemeClr val="tx1">
                  <a:alpha val="15000"/>
                </a:schemeClr>
              </a:solidFill>
              <a:effectLst>
                <a:glow rad="127000">
                  <a:schemeClr val="bg1">
                    <a:alpha val="15000"/>
                  </a:schemeClr>
                </a:glow>
              </a:effectLst>
              <a:latin typeface="+mn-ea"/>
            </a:endParaRPr>
          </a:p>
          <a:p>
            <a:pPr marL="0" indent="0">
              <a:buNone/>
            </a:pPr>
            <a:r>
              <a:rPr lang="ja-JP" altLang="en-US" dirty="0" smtClean="0">
                <a:effectLst>
                  <a:glow rad="127000">
                    <a:schemeClr val="bg1"/>
                  </a:glow>
                </a:effectLst>
                <a:latin typeface="+mn-ea"/>
              </a:rPr>
              <a:t>　</a:t>
            </a:r>
            <a:endParaRPr lang="en-US" altLang="ja-JP" sz="2400" dirty="0" smtClean="0">
              <a:effectLst>
                <a:glow rad="127000">
                  <a:schemeClr val="bg1"/>
                </a:glow>
              </a:effectLst>
              <a:latin typeface="HGS明朝E" panose="02020900000000000000" pitchFamily="18" charset="-128"/>
              <a:ea typeface="HGS明朝E" panose="02020900000000000000" pitchFamily="18" charset="-128"/>
            </a:endParaRPr>
          </a:p>
          <a:p>
            <a:r>
              <a:rPr lang="ja-JP" altLang="en-US" dirty="0" smtClean="0">
                <a:solidFill>
                  <a:schemeClr val="tx1">
                    <a:alpha val="15000"/>
                  </a:schemeClr>
                </a:solidFill>
                <a:effectLst>
                  <a:glow rad="127000">
                    <a:schemeClr val="bg1">
                      <a:alpha val="15000"/>
                    </a:schemeClr>
                  </a:glow>
                </a:effectLst>
                <a:latin typeface="+mn-ea"/>
              </a:rPr>
              <a:t>日立 </a:t>
            </a:r>
            <a:r>
              <a:rPr lang="en-US" altLang="ja-JP" dirty="0" smtClean="0">
                <a:solidFill>
                  <a:schemeClr val="tx1">
                    <a:alpha val="15000"/>
                  </a:schemeClr>
                </a:solidFill>
                <a:effectLst>
                  <a:glow rad="127000">
                    <a:schemeClr val="bg1">
                      <a:alpha val="15000"/>
                    </a:schemeClr>
                  </a:glow>
                </a:effectLst>
                <a:latin typeface="+mn-ea"/>
              </a:rPr>
              <a:t>32 m</a:t>
            </a:r>
            <a:r>
              <a:rPr lang="ja-JP" altLang="en-US" dirty="0" err="1" smtClean="0">
                <a:solidFill>
                  <a:schemeClr val="tx1">
                    <a:alpha val="15000"/>
                  </a:schemeClr>
                </a:solidFill>
                <a:effectLst>
                  <a:glow rad="127000">
                    <a:schemeClr val="bg1">
                      <a:alpha val="15000"/>
                    </a:schemeClr>
                  </a:glow>
                </a:effectLst>
                <a:latin typeface="+mn-ea"/>
              </a:rPr>
              <a:t>、</a:t>
            </a:r>
            <a:r>
              <a:rPr lang="ja-JP" altLang="en-US" dirty="0" smtClean="0">
                <a:solidFill>
                  <a:schemeClr val="tx1">
                    <a:alpha val="15000"/>
                  </a:schemeClr>
                </a:solidFill>
                <a:effectLst>
                  <a:glow rad="127000">
                    <a:schemeClr val="bg1">
                      <a:alpha val="15000"/>
                    </a:schemeClr>
                  </a:glow>
                </a:effectLst>
                <a:latin typeface="+mn-ea"/>
              </a:rPr>
              <a:t>高萩 </a:t>
            </a:r>
            <a:r>
              <a:rPr lang="en-US" altLang="ja-JP" dirty="0" smtClean="0">
                <a:solidFill>
                  <a:schemeClr val="tx1">
                    <a:alpha val="15000"/>
                  </a:schemeClr>
                </a:solidFill>
                <a:effectLst>
                  <a:glow rad="127000">
                    <a:schemeClr val="bg1">
                      <a:alpha val="15000"/>
                    </a:schemeClr>
                  </a:glow>
                </a:effectLst>
                <a:latin typeface="+mn-ea"/>
              </a:rPr>
              <a:t>32 m</a:t>
            </a:r>
            <a:r>
              <a:rPr lang="ja-JP" altLang="en-US" dirty="0" smtClean="0">
                <a:solidFill>
                  <a:schemeClr val="tx1">
                    <a:alpha val="15000"/>
                  </a:schemeClr>
                </a:solidFill>
                <a:effectLst>
                  <a:glow rad="127000">
                    <a:schemeClr val="bg1">
                      <a:alpha val="15000"/>
                    </a:schemeClr>
                  </a:glow>
                </a:effectLst>
                <a:latin typeface="+mn-ea"/>
              </a:rPr>
              <a:t>との </a:t>
            </a:r>
            <a:r>
              <a:rPr lang="en-US" altLang="ja-JP" dirty="0" smtClean="0">
                <a:solidFill>
                  <a:schemeClr val="tx1">
                    <a:alpha val="15000"/>
                  </a:schemeClr>
                </a:solidFill>
                <a:effectLst>
                  <a:glow rad="127000">
                    <a:schemeClr val="bg1">
                      <a:alpha val="15000"/>
                    </a:schemeClr>
                  </a:glow>
                </a:effectLst>
                <a:latin typeface="+mn-ea"/>
              </a:rPr>
              <a:t>VLBI </a:t>
            </a:r>
            <a:r>
              <a:rPr lang="ja-JP" altLang="en-US" dirty="0" smtClean="0">
                <a:solidFill>
                  <a:schemeClr val="tx1">
                    <a:alpha val="15000"/>
                  </a:schemeClr>
                </a:solidFill>
                <a:effectLst>
                  <a:glow rad="127000">
                    <a:schemeClr val="bg1">
                      <a:alpha val="15000"/>
                    </a:schemeClr>
                  </a:glow>
                </a:effectLst>
                <a:latin typeface="+mn-ea"/>
              </a:rPr>
              <a:t>観測実験</a:t>
            </a:r>
            <a:endParaRPr lang="en-US" altLang="ja-JP" dirty="0" smtClean="0">
              <a:solidFill>
                <a:schemeClr val="tx1">
                  <a:alpha val="15000"/>
                </a:schemeClr>
              </a:solidFill>
              <a:effectLst>
                <a:glow rad="127000">
                  <a:schemeClr val="bg1">
                    <a:alpha val="15000"/>
                  </a:schemeClr>
                </a:glow>
              </a:effectLst>
              <a:latin typeface="+mn-ea"/>
            </a:endParaRPr>
          </a:p>
          <a:p>
            <a:endParaRPr lang="en-US" altLang="ja-JP" dirty="0">
              <a:solidFill>
                <a:schemeClr val="tx1">
                  <a:alpha val="15000"/>
                </a:schemeClr>
              </a:solidFill>
              <a:effectLst>
                <a:glow rad="127000">
                  <a:schemeClr val="bg1">
                    <a:alpha val="15000"/>
                  </a:schemeClr>
                </a:glow>
              </a:effectLst>
              <a:latin typeface="+mn-ea"/>
            </a:endParaRPr>
          </a:p>
          <a:p>
            <a:r>
              <a:rPr lang="ja-JP" altLang="en-US" dirty="0" smtClean="0">
                <a:effectLst>
                  <a:glow rad="127000">
                    <a:schemeClr val="bg1"/>
                  </a:glow>
                </a:effectLst>
                <a:latin typeface="+mn-ea"/>
              </a:rPr>
              <a:t>つくば </a:t>
            </a:r>
            <a:r>
              <a:rPr lang="en-US" altLang="ja-JP" dirty="0" smtClean="0">
                <a:effectLst>
                  <a:glow rad="127000">
                    <a:schemeClr val="bg1"/>
                  </a:glow>
                </a:effectLst>
                <a:latin typeface="+mn-ea"/>
              </a:rPr>
              <a:t>32 m</a:t>
            </a:r>
            <a:r>
              <a:rPr lang="ja-JP" altLang="en-US" dirty="0" smtClean="0">
                <a:effectLst>
                  <a:glow rad="127000">
                    <a:schemeClr val="bg1"/>
                  </a:glow>
                </a:effectLst>
                <a:latin typeface="+mn-ea"/>
              </a:rPr>
              <a:t>との測地 </a:t>
            </a:r>
            <a:r>
              <a:rPr lang="en-US" altLang="ja-JP" dirty="0" smtClean="0">
                <a:effectLst>
                  <a:glow rad="127000">
                    <a:schemeClr val="bg1"/>
                  </a:glow>
                </a:effectLst>
                <a:latin typeface="+mn-ea"/>
              </a:rPr>
              <a:t>VLBI </a:t>
            </a:r>
            <a:r>
              <a:rPr lang="ja-JP" altLang="en-US" dirty="0">
                <a:effectLst>
                  <a:glow rad="127000">
                    <a:schemeClr val="bg1"/>
                  </a:glow>
                </a:effectLst>
                <a:latin typeface="+mn-ea"/>
              </a:rPr>
              <a:t>観測</a:t>
            </a:r>
            <a:r>
              <a:rPr lang="ja-JP" altLang="en-US" dirty="0" smtClean="0">
                <a:effectLst>
                  <a:glow rad="127000">
                    <a:schemeClr val="bg1"/>
                  </a:glow>
                </a:effectLst>
                <a:latin typeface="+mn-ea"/>
              </a:rPr>
              <a:t>用フリンジテスト</a:t>
            </a:r>
            <a:endParaRPr lang="en-US" altLang="ja-JP" dirty="0" smtClean="0">
              <a:effectLst>
                <a:glow rad="127000">
                  <a:schemeClr val="bg1"/>
                </a:glow>
              </a:effectLst>
              <a:latin typeface="+mn-ea"/>
            </a:endParaRPr>
          </a:p>
          <a:p>
            <a:endParaRPr lang="en-US" altLang="ja-JP" dirty="0">
              <a:solidFill>
                <a:schemeClr val="tx1">
                  <a:alpha val="15000"/>
                </a:schemeClr>
              </a:solidFill>
              <a:effectLst>
                <a:glow rad="127000">
                  <a:schemeClr val="bg1">
                    <a:alpha val="15000"/>
                  </a:schemeClr>
                </a:glow>
              </a:effectLst>
              <a:latin typeface="+mn-ea"/>
            </a:endParaRPr>
          </a:p>
          <a:p>
            <a:r>
              <a:rPr lang="ja-JP" altLang="en-US" dirty="0" smtClean="0">
                <a:solidFill>
                  <a:schemeClr val="tx1">
                    <a:alpha val="15000"/>
                  </a:schemeClr>
                </a:solidFill>
                <a:effectLst>
                  <a:glow rad="127000">
                    <a:schemeClr val="bg1">
                      <a:alpha val="15000"/>
                    </a:schemeClr>
                  </a:glow>
                </a:effectLst>
                <a:latin typeface="+mn-ea"/>
              </a:rPr>
              <a:t>つくば </a:t>
            </a:r>
            <a:r>
              <a:rPr lang="en-US" altLang="ja-JP" dirty="0" smtClean="0">
                <a:solidFill>
                  <a:schemeClr val="tx1">
                    <a:alpha val="15000"/>
                  </a:schemeClr>
                </a:solidFill>
                <a:effectLst>
                  <a:glow rad="127000">
                    <a:schemeClr val="bg1">
                      <a:alpha val="15000"/>
                    </a:schemeClr>
                  </a:glow>
                </a:effectLst>
                <a:latin typeface="+mn-ea"/>
              </a:rPr>
              <a:t>32 m</a:t>
            </a:r>
            <a:r>
              <a:rPr lang="ja-JP" altLang="en-US" dirty="0" smtClean="0">
                <a:solidFill>
                  <a:schemeClr val="tx1">
                    <a:alpha val="15000"/>
                  </a:schemeClr>
                </a:solidFill>
                <a:effectLst>
                  <a:glow rad="127000">
                    <a:schemeClr val="bg1">
                      <a:alpha val="15000"/>
                    </a:schemeClr>
                  </a:glow>
                </a:effectLst>
                <a:latin typeface="+mn-ea"/>
              </a:rPr>
              <a:t>との測地 </a:t>
            </a:r>
            <a:r>
              <a:rPr lang="en-US" altLang="ja-JP" dirty="0" smtClean="0">
                <a:solidFill>
                  <a:schemeClr val="tx1">
                    <a:alpha val="15000"/>
                  </a:schemeClr>
                </a:solidFill>
                <a:effectLst>
                  <a:glow rad="127000">
                    <a:schemeClr val="bg1">
                      <a:alpha val="15000"/>
                    </a:schemeClr>
                  </a:glow>
                </a:effectLst>
                <a:latin typeface="+mn-ea"/>
              </a:rPr>
              <a:t>VLBI </a:t>
            </a:r>
            <a:r>
              <a:rPr lang="ja-JP" altLang="en-US" dirty="0" smtClean="0">
                <a:solidFill>
                  <a:schemeClr val="tx1">
                    <a:alpha val="15000"/>
                  </a:schemeClr>
                </a:solidFill>
                <a:effectLst>
                  <a:glow rad="127000">
                    <a:schemeClr val="bg1">
                      <a:alpha val="15000"/>
                    </a:schemeClr>
                  </a:glow>
                </a:effectLst>
                <a:latin typeface="+mn-ea"/>
              </a:rPr>
              <a:t>観測</a:t>
            </a:r>
            <a:r>
              <a:rPr lang="en-US" altLang="ja-JP" dirty="0" smtClean="0">
                <a:solidFill>
                  <a:schemeClr val="tx1">
                    <a:alpha val="15000"/>
                  </a:schemeClr>
                </a:solidFill>
                <a:effectLst>
                  <a:glow rad="127000">
                    <a:schemeClr val="bg1">
                      <a:alpha val="15000"/>
                    </a:schemeClr>
                  </a:glow>
                </a:effectLst>
                <a:latin typeface="+mn-ea"/>
              </a:rPr>
              <a:t>  </a:t>
            </a:r>
            <a:endParaRPr lang="en-US" altLang="ja-JP" dirty="0">
              <a:solidFill>
                <a:schemeClr val="tx1">
                  <a:alpha val="15000"/>
                </a:schemeClr>
              </a:solidFill>
              <a:effectLst>
                <a:glow rad="127000">
                  <a:schemeClr val="bg1">
                    <a:alpha val="15000"/>
                  </a:schemeClr>
                </a:glow>
              </a:effectLst>
              <a:latin typeface="+mn-ea"/>
            </a:endParaRPr>
          </a:p>
          <a:p>
            <a:pPr marL="0" indent="0">
              <a:buNone/>
            </a:pPr>
            <a:endParaRPr lang="en-US" altLang="ja-JP" sz="2400" dirty="0">
              <a:solidFill>
                <a:schemeClr val="tx1">
                  <a:alpha val="15000"/>
                </a:schemeClr>
              </a:solidFill>
              <a:effectLst>
                <a:glow rad="127000">
                  <a:schemeClr val="bg1">
                    <a:alpha val="15000"/>
                  </a:schemeClr>
                </a:glow>
              </a:effectLst>
              <a:latin typeface="HGS明朝E" panose="02020900000000000000" pitchFamily="18" charset="-128"/>
              <a:ea typeface="HGS明朝E" panose="02020900000000000000" pitchFamily="18" charset="-128"/>
            </a:endParaRPr>
          </a:p>
          <a:p>
            <a:r>
              <a:rPr lang="ja-JP" altLang="en-US" dirty="0" smtClean="0">
                <a:solidFill>
                  <a:schemeClr val="tx1">
                    <a:alpha val="15000"/>
                  </a:schemeClr>
                </a:solidFill>
                <a:effectLst>
                  <a:glow rad="127000">
                    <a:schemeClr val="bg1">
                      <a:alpha val="15000"/>
                    </a:schemeClr>
                  </a:glow>
                </a:effectLst>
                <a:latin typeface="+mn-ea"/>
              </a:rPr>
              <a:t>まとめ・今後</a:t>
            </a:r>
            <a:endParaRPr lang="en-US" altLang="ja-JP" dirty="0" smtClean="0">
              <a:solidFill>
                <a:schemeClr val="tx1">
                  <a:alpha val="15000"/>
                </a:schemeClr>
              </a:solidFill>
              <a:effectLst>
                <a:glow rad="127000">
                  <a:schemeClr val="bg1">
                    <a:alpha val="15000"/>
                  </a:schemeClr>
                </a:glow>
              </a:effectLst>
              <a:latin typeface="+mn-ea"/>
            </a:endParaRPr>
          </a:p>
          <a:p>
            <a:endParaRPr lang="en-US" altLang="ja-JP" dirty="0">
              <a:effectLst>
                <a:glow rad="127000">
                  <a:schemeClr val="bg1"/>
                </a:glow>
              </a:effectLst>
              <a:latin typeface="+mn-ea"/>
            </a:endParaRPr>
          </a:p>
          <a:p>
            <a:endParaRPr lang="en-US" altLang="ja-JP" dirty="0">
              <a:effectLst>
                <a:glow rad="127000">
                  <a:schemeClr val="bg1"/>
                </a:glow>
              </a:effectLst>
              <a:latin typeface="+mn-ea"/>
            </a:endParaRPr>
          </a:p>
        </p:txBody>
      </p:sp>
      <p:cxnSp>
        <p:nvCxnSpPr>
          <p:cNvPr id="8" name="直線コネクタ 7"/>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22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0"/>
            <a:ext cx="9144000" cy="7239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600" dirty="0">
                <a:latin typeface="ＭＳ ゴシック" panose="020B0609070205080204" pitchFamily="49" charset="-128"/>
                <a:ea typeface="ＭＳ ゴシック" panose="020B0609070205080204" pitchFamily="49" charset="-128"/>
              </a:rPr>
              <a:t>測地</a:t>
            </a:r>
            <a:r>
              <a:rPr lang="en-US" altLang="ja-JP" sz="3600" dirty="0" smtClean="0">
                <a:latin typeface="ＭＳ ゴシック" panose="020B0609070205080204" pitchFamily="49" charset="-128"/>
                <a:ea typeface="ＭＳ ゴシック" panose="020B0609070205080204" pitchFamily="49" charset="-128"/>
              </a:rPr>
              <a:t>VLBI</a:t>
            </a:r>
            <a:r>
              <a:rPr lang="ja-JP" altLang="en-US" sz="3600" dirty="0" smtClean="0">
                <a:latin typeface="ＭＳ ゴシック" panose="020B0609070205080204" pitchFamily="49" charset="-128"/>
                <a:ea typeface="ＭＳ ゴシック" panose="020B0609070205080204" pitchFamily="49" charset="-128"/>
              </a:rPr>
              <a:t>観測用フリンジテスト</a:t>
            </a:r>
            <a:endParaRPr lang="ja-JP" altLang="en-US" sz="3600" dirty="0">
              <a:latin typeface="ＭＳ ゴシック" panose="020B0609070205080204" pitchFamily="49" charset="-128"/>
              <a:ea typeface="ＭＳ ゴシック" panose="020B0609070205080204" pitchFamily="49" charset="-128"/>
            </a:endParaRPr>
          </a:p>
        </p:txBody>
      </p:sp>
      <p:sp>
        <p:nvSpPr>
          <p:cNvPr id="5" name="コンテンツ プレースホルダー 2"/>
          <p:cNvSpPr>
            <a:spLocks noGrp="1"/>
          </p:cNvSpPr>
          <p:nvPr>
            <p:ph idx="1"/>
          </p:nvPr>
        </p:nvSpPr>
        <p:spPr>
          <a:xfrm>
            <a:off x="252221" y="1220241"/>
            <a:ext cx="8599170" cy="5524957"/>
          </a:xfrm>
        </p:spPr>
        <p:txBody>
          <a:bodyPr>
            <a:normAutofit lnSpcReduction="10000"/>
          </a:bodyPr>
          <a:lstStyle/>
          <a:p>
            <a:r>
              <a:rPr lang="ja-JP" altLang="en-US" sz="2400" dirty="0">
                <a:latin typeface="ＭＳ ゴシック" panose="020B0609070205080204" pitchFamily="49" charset="-128"/>
                <a:ea typeface="ＭＳ ゴシック" panose="020B0609070205080204" pitchFamily="49" charset="-128"/>
              </a:rPr>
              <a:t>観測日</a:t>
            </a:r>
            <a:r>
              <a:rPr lang="en-US" altLang="ja-JP" sz="2400" dirty="0">
                <a:latin typeface="ＭＳ ゴシック" panose="020B0609070205080204" pitchFamily="49" charset="-128"/>
                <a:ea typeface="ＭＳ ゴシック" panose="020B0609070205080204" pitchFamily="49" charset="-128"/>
              </a:rPr>
              <a:t/>
            </a:r>
            <a:br>
              <a:rPr lang="en-US" altLang="ja-JP" sz="2400" dirty="0">
                <a:latin typeface="ＭＳ ゴシック" panose="020B0609070205080204" pitchFamily="49" charset="-128"/>
                <a:ea typeface="ＭＳ ゴシック" panose="020B0609070205080204" pitchFamily="49" charset="-128"/>
              </a:rPr>
            </a:br>
            <a:r>
              <a:rPr lang="en-US" altLang="ja-JP" sz="2400" dirty="0" smtClean="0">
                <a:latin typeface="ＭＳ ゴシック" panose="020B0609070205080204" pitchFamily="49" charset="-128"/>
                <a:ea typeface="ＭＳ ゴシック" panose="020B0609070205080204" pitchFamily="49" charset="-128"/>
              </a:rPr>
              <a:t>2016</a:t>
            </a:r>
            <a:r>
              <a:rPr lang="ja-JP" altLang="en-US" sz="2400" dirty="0" smtClean="0">
                <a:latin typeface="ＭＳ ゴシック" panose="020B0609070205080204" pitchFamily="49" charset="-128"/>
                <a:ea typeface="ＭＳ ゴシック" panose="020B0609070205080204" pitchFamily="49" charset="-128"/>
              </a:rPr>
              <a:t>年</a:t>
            </a:r>
            <a:r>
              <a:rPr lang="en-US" altLang="ja-JP" sz="2400" dirty="0" smtClean="0">
                <a:latin typeface="ＭＳ ゴシック" panose="020B0609070205080204" pitchFamily="49" charset="-128"/>
                <a:ea typeface="ＭＳ ゴシック" panose="020B0609070205080204" pitchFamily="49" charset="-128"/>
              </a:rPr>
              <a:t>11</a:t>
            </a:r>
            <a:r>
              <a:rPr lang="ja-JP" altLang="en-US" sz="2400" dirty="0" smtClean="0">
                <a:latin typeface="ＭＳ ゴシック" panose="020B0609070205080204" pitchFamily="49" charset="-128"/>
                <a:ea typeface="ＭＳ ゴシック" panose="020B0609070205080204" pitchFamily="49" charset="-128"/>
              </a:rPr>
              <a:t>月</a:t>
            </a:r>
            <a:r>
              <a:rPr lang="en-US" altLang="ja-JP" sz="2400" dirty="0" smtClean="0">
                <a:latin typeface="ＭＳ ゴシック" panose="020B0609070205080204" pitchFamily="49" charset="-128"/>
                <a:ea typeface="ＭＳ ゴシック" panose="020B0609070205080204" pitchFamily="49" charset="-128"/>
              </a:rPr>
              <a:t>18</a:t>
            </a:r>
            <a:r>
              <a:rPr lang="ja-JP" altLang="en-US" sz="2400" dirty="0" smtClean="0">
                <a:latin typeface="ＭＳ ゴシック" panose="020B0609070205080204" pitchFamily="49" charset="-128"/>
                <a:ea typeface="ＭＳ ゴシック" panose="020B0609070205080204" pitchFamily="49" charset="-128"/>
              </a:rPr>
              <a:t>日</a:t>
            </a:r>
            <a:r>
              <a:rPr lang="en-US" altLang="ja-JP" sz="2400" dirty="0">
                <a:latin typeface="ＭＳ ゴシック" panose="020B0609070205080204" pitchFamily="49" charset="-128"/>
                <a:ea typeface="ＭＳ ゴシック" panose="020B0609070205080204" pitchFamily="49" charset="-128"/>
              </a:rPr>
              <a:t/>
            </a:r>
            <a:br>
              <a:rPr lang="en-US" altLang="ja-JP" sz="2400" dirty="0">
                <a:latin typeface="ＭＳ ゴシック" panose="020B0609070205080204" pitchFamily="49" charset="-128"/>
                <a:ea typeface="ＭＳ ゴシック" panose="020B0609070205080204" pitchFamily="49" charset="-128"/>
              </a:rPr>
            </a:br>
            <a:endParaRPr lang="en-US" altLang="ja-JP" sz="2400" dirty="0">
              <a:latin typeface="ＭＳ ゴシック" panose="020B0609070205080204" pitchFamily="49" charset="-128"/>
              <a:ea typeface="ＭＳ ゴシック" panose="020B0609070205080204" pitchFamily="49" charset="-128"/>
            </a:endParaRPr>
          </a:p>
          <a:p>
            <a:r>
              <a:rPr lang="ja-JP" altLang="en-US" sz="2400" dirty="0">
                <a:latin typeface="ＭＳ ゴシック" panose="020B0609070205080204" pitchFamily="49" charset="-128"/>
                <a:ea typeface="ＭＳ ゴシック" panose="020B0609070205080204" pitchFamily="49" charset="-128"/>
              </a:rPr>
              <a:t>観測概要</a:t>
            </a:r>
            <a:r>
              <a:rPr lang="en-US" altLang="ja-JP" sz="2400" dirty="0">
                <a:latin typeface="ＭＳ ゴシック" panose="020B0609070205080204" pitchFamily="49" charset="-128"/>
                <a:ea typeface="ＭＳ ゴシック" panose="020B0609070205080204" pitchFamily="49" charset="-128"/>
              </a:rPr>
              <a:t/>
            </a:r>
            <a:br>
              <a:rPr lang="en-US" altLang="ja-JP" sz="2400" dirty="0">
                <a:latin typeface="ＭＳ ゴシック" panose="020B0609070205080204" pitchFamily="49" charset="-128"/>
                <a:ea typeface="ＭＳ ゴシック" panose="020B0609070205080204" pitchFamily="49" charset="-128"/>
              </a:rPr>
            </a:br>
            <a:r>
              <a:rPr lang="ja-JP" altLang="en-US" sz="2400" dirty="0">
                <a:latin typeface="ＭＳ ゴシック" panose="020B0609070205080204" pitchFamily="49" charset="-128"/>
                <a:ea typeface="ＭＳ ゴシック" panose="020B0609070205080204" pitchFamily="49" charset="-128"/>
              </a:rPr>
              <a:t>相手</a:t>
            </a:r>
            <a:r>
              <a:rPr lang="ja-JP" altLang="en-US" sz="2400" dirty="0" smtClean="0">
                <a:latin typeface="ＭＳ ゴシック" panose="020B0609070205080204" pitchFamily="49" charset="-128"/>
                <a:ea typeface="ＭＳ ゴシック" panose="020B0609070205080204" pitchFamily="49" charset="-128"/>
              </a:rPr>
              <a:t>望遠鏡：つくば </a:t>
            </a:r>
            <a:r>
              <a:rPr lang="en-US" altLang="ja-JP" sz="2400" dirty="0" smtClean="0">
                <a:latin typeface="ＭＳ ゴシック" panose="020B0609070205080204" pitchFamily="49" charset="-128"/>
                <a:ea typeface="ＭＳ ゴシック" panose="020B0609070205080204" pitchFamily="49" charset="-128"/>
              </a:rPr>
              <a:t>32 m</a:t>
            </a:r>
            <a:br>
              <a:rPr lang="en-US" altLang="ja-JP" sz="2400" dirty="0" smtClean="0">
                <a:latin typeface="ＭＳ ゴシック" panose="020B0609070205080204" pitchFamily="49" charset="-128"/>
                <a:ea typeface="ＭＳ ゴシック" panose="020B0609070205080204" pitchFamily="49" charset="-128"/>
              </a:rPr>
            </a:br>
            <a:r>
              <a:rPr lang="en-US" altLang="ja-JP" sz="2400" dirty="0">
                <a:latin typeface="ＭＳ ゴシック" panose="020B0609070205080204" pitchFamily="49" charset="-128"/>
                <a:ea typeface="ＭＳ ゴシック" panose="020B0609070205080204" pitchFamily="49" charset="-128"/>
              </a:rPr>
              <a:t/>
            </a:r>
            <a:br>
              <a:rPr lang="en-US" altLang="ja-JP" sz="2400" dirty="0">
                <a:latin typeface="ＭＳ ゴシック" panose="020B0609070205080204" pitchFamily="49" charset="-128"/>
                <a:ea typeface="ＭＳ ゴシック" panose="020B0609070205080204" pitchFamily="49" charset="-128"/>
              </a:rPr>
            </a:br>
            <a:r>
              <a:rPr lang="ja-JP" altLang="en-US" sz="2400" dirty="0" smtClean="0">
                <a:latin typeface="ＭＳ ゴシック" panose="020B0609070205080204" pitchFamily="49" charset="-128"/>
                <a:ea typeface="ＭＳ ゴシック" panose="020B0609070205080204" pitchFamily="49" charset="-128"/>
              </a:rPr>
              <a:t>周波数</a:t>
            </a:r>
            <a:r>
              <a:rPr lang="ja-JP" altLang="en-US" sz="2400" dirty="0">
                <a:latin typeface="ＭＳ ゴシック" panose="020B0609070205080204" pitchFamily="49" charset="-128"/>
                <a:ea typeface="ＭＳ ゴシック" panose="020B0609070205080204" pitchFamily="49" charset="-128"/>
              </a:rPr>
              <a:t>：</a:t>
            </a:r>
            <a:r>
              <a:rPr lang="en-US" altLang="ja-JP" sz="2400" dirty="0">
                <a:latin typeface="ＭＳ ゴシック" panose="020B0609070205080204" pitchFamily="49" charset="-128"/>
                <a:ea typeface="ＭＳ ゴシック" panose="020B0609070205080204" pitchFamily="49" charset="-128"/>
              </a:rPr>
              <a:t>X</a:t>
            </a:r>
            <a:r>
              <a:rPr lang="ja-JP" altLang="en-US" sz="2400" dirty="0" smtClean="0">
                <a:latin typeface="ＭＳ ゴシック" panose="020B0609070205080204" pitchFamily="49" charset="-128"/>
                <a:ea typeface="ＭＳ ゴシック" panose="020B0609070205080204" pitchFamily="49" charset="-128"/>
              </a:rPr>
              <a:t>バンド</a:t>
            </a:r>
            <a:r>
              <a:rPr lang="en-US" altLang="ja-JP" sz="2400" dirty="0" smtClean="0">
                <a:latin typeface="ＭＳ ゴシック" panose="020B0609070205080204" pitchFamily="49" charset="-128"/>
                <a:ea typeface="ＭＳ ゴシック" panose="020B0609070205080204" pitchFamily="49" charset="-128"/>
              </a:rPr>
              <a:t/>
            </a:r>
            <a:br>
              <a:rPr lang="en-US" altLang="ja-JP" sz="2400" dirty="0" smtClean="0">
                <a:latin typeface="ＭＳ ゴシック" panose="020B0609070205080204" pitchFamily="49" charset="-128"/>
                <a:ea typeface="ＭＳ ゴシック" panose="020B0609070205080204" pitchFamily="49" charset="-128"/>
              </a:rPr>
            </a:br>
            <a:r>
              <a:rPr lang="en-US" altLang="ja-JP" sz="2400" dirty="0" smtClean="0">
                <a:latin typeface="ＭＳ ゴシック" panose="020B0609070205080204" pitchFamily="49" charset="-128"/>
                <a:ea typeface="ＭＳ ゴシック" panose="020B0609070205080204" pitchFamily="49" charset="-128"/>
              </a:rPr>
              <a:t>	</a:t>
            </a:r>
            <a:r>
              <a:rPr lang="ja-JP" altLang="en-US" sz="2400" dirty="0" smtClean="0">
                <a:latin typeface="ＭＳ ゴシック" panose="020B0609070205080204" pitchFamily="49" charset="-128"/>
                <a:ea typeface="ＭＳ ゴシック" panose="020B0609070205080204" pitchFamily="49" charset="-128"/>
              </a:rPr>
              <a:t>（</a:t>
            </a:r>
            <a:r>
              <a:rPr lang="en-US" altLang="ja-JP" sz="2400" dirty="0" smtClean="0">
                <a:latin typeface="ＭＳ ゴシック" panose="020B0609070205080204" pitchFamily="49" charset="-128"/>
                <a:ea typeface="ＭＳ ゴシック" panose="020B0609070205080204" pitchFamily="49" charset="-128"/>
              </a:rPr>
              <a:t>8204-8654 MHz</a:t>
            </a:r>
            <a:br>
              <a:rPr lang="en-US" altLang="ja-JP" sz="2400" dirty="0" smtClean="0">
                <a:latin typeface="ＭＳ ゴシック" panose="020B0609070205080204" pitchFamily="49" charset="-128"/>
                <a:ea typeface="ＭＳ ゴシック" panose="020B0609070205080204" pitchFamily="49" charset="-128"/>
              </a:rPr>
            </a:br>
            <a:r>
              <a:rPr lang="en-US" altLang="ja-JP" sz="2400" dirty="0" smtClean="0">
                <a:latin typeface="ＭＳ ゴシック" panose="020B0609070205080204" pitchFamily="49" charset="-128"/>
                <a:ea typeface="ＭＳ ゴシック" panose="020B0609070205080204" pitchFamily="49" charset="-128"/>
              </a:rPr>
              <a:t>	  [</a:t>
            </a:r>
            <a:r>
              <a:rPr lang="ja-JP" altLang="en-US" sz="2400" dirty="0" smtClean="0">
                <a:latin typeface="ＭＳ ゴシック" panose="020B0609070205080204" pitchFamily="49" charset="-128"/>
                <a:ea typeface="ＭＳ ゴシック" panose="020B0609070205080204" pitchFamily="49" charset="-128"/>
              </a:rPr>
              <a:t>帯域幅 </a:t>
            </a:r>
            <a:r>
              <a:rPr lang="en-US" altLang="ja-JP" sz="2400" dirty="0" smtClean="0">
                <a:latin typeface="ＭＳ ゴシック" panose="020B0609070205080204" pitchFamily="49" charset="-128"/>
                <a:ea typeface="ＭＳ ゴシック" panose="020B0609070205080204" pitchFamily="49" charset="-128"/>
              </a:rPr>
              <a:t>4 MHz ×8 </a:t>
            </a:r>
            <a:r>
              <a:rPr lang="en-US" altLang="ja-JP" sz="2400" dirty="0" err="1" smtClean="0">
                <a:latin typeface="ＭＳ ゴシック" panose="020B0609070205080204" pitchFamily="49" charset="-128"/>
                <a:ea typeface="ＭＳ ゴシック" panose="020B0609070205080204" pitchFamily="49" charset="-128"/>
              </a:rPr>
              <a:t>ch</a:t>
            </a:r>
            <a:r>
              <a:rPr lang="en-US" altLang="ja-JP" sz="2400" dirty="0" smtClean="0">
                <a:latin typeface="ＭＳ ゴシック" panose="020B0609070205080204" pitchFamily="49" charset="-128"/>
                <a:ea typeface="ＭＳ ゴシック" panose="020B0609070205080204" pitchFamily="49" charset="-128"/>
              </a:rPr>
              <a:t>]</a:t>
            </a:r>
            <a:r>
              <a:rPr lang="ja-JP" altLang="en-US" sz="2400" dirty="0" smtClean="0">
                <a:latin typeface="ＭＳ ゴシック" panose="020B0609070205080204" pitchFamily="49" charset="-128"/>
                <a:ea typeface="ＭＳ ゴシック" panose="020B0609070205080204" pitchFamily="49" charset="-128"/>
              </a:rPr>
              <a:t>）</a:t>
            </a:r>
            <a:r>
              <a:rPr lang="en-US" altLang="ja-JP" sz="2400" dirty="0">
                <a:latin typeface="ＭＳ ゴシック" panose="020B0609070205080204" pitchFamily="49" charset="-128"/>
                <a:ea typeface="ＭＳ ゴシック" panose="020B0609070205080204" pitchFamily="49" charset="-128"/>
              </a:rPr>
              <a:t/>
            </a:r>
            <a:br>
              <a:rPr lang="en-US" altLang="ja-JP" sz="2400" dirty="0">
                <a:latin typeface="ＭＳ ゴシック" panose="020B0609070205080204" pitchFamily="49" charset="-128"/>
                <a:ea typeface="ＭＳ ゴシック" panose="020B0609070205080204" pitchFamily="49" charset="-128"/>
              </a:rPr>
            </a:br>
            <a:r>
              <a:rPr lang="en-US" altLang="ja-JP" sz="2400" dirty="0" smtClean="0">
                <a:latin typeface="ＭＳ ゴシック" panose="020B0609070205080204" pitchFamily="49" charset="-128"/>
                <a:ea typeface="ＭＳ ゴシック" panose="020B0609070205080204" pitchFamily="49" charset="-128"/>
              </a:rPr>
              <a:t/>
            </a:r>
            <a:br>
              <a:rPr lang="en-US" altLang="ja-JP" sz="2400" dirty="0" smtClean="0">
                <a:latin typeface="ＭＳ ゴシック" panose="020B0609070205080204" pitchFamily="49" charset="-128"/>
                <a:ea typeface="ＭＳ ゴシック" panose="020B0609070205080204" pitchFamily="49" charset="-128"/>
              </a:rPr>
            </a:br>
            <a:r>
              <a:rPr lang="ja-JP" altLang="en-US" sz="2400" dirty="0" smtClean="0">
                <a:latin typeface="ＭＳ ゴシック" panose="020B0609070205080204" pitchFamily="49" charset="-128"/>
                <a:ea typeface="ＭＳ ゴシック" panose="020B0609070205080204" pitchFamily="49" charset="-128"/>
              </a:rPr>
              <a:t>観測</a:t>
            </a:r>
            <a:r>
              <a:rPr lang="ja-JP" altLang="en-US" sz="2400" dirty="0">
                <a:latin typeface="ＭＳ ゴシック" panose="020B0609070205080204" pitchFamily="49" charset="-128"/>
                <a:ea typeface="ＭＳ ゴシック" panose="020B0609070205080204" pitchFamily="49" charset="-128"/>
              </a:rPr>
              <a:t>天体</a:t>
            </a:r>
            <a:r>
              <a:rPr lang="ja-JP" altLang="en-US" sz="2400" dirty="0" smtClean="0">
                <a:latin typeface="ＭＳ ゴシック" panose="020B0609070205080204" pitchFamily="49" charset="-128"/>
                <a:ea typeface="ＭＳ ゴシック" panose="020B0609070205080204" pitchFamily="49" charset="-128"/>
              </a:rPr>
              <a:t>：</a:t>
            </a:r>
            <a:r>
              <a:rPr lang="en-US" altLang="ja-JP" sz="2400" dirty="0" smtClean="0">
                <a:latin typeface="ＭＳ ゴシック" panose="020B0609070205080204" pitchFamily="49" charset="-128"/>
                <a:ea typeface="ＭＳ ゴシック" panose="020B0609070205080204" pitchFamily="49" charset="-128"/>
              </a:rPr>
              <a:t>1334-127, 4C39.25, </a:t>
            </a:r>
            <a:br>
              <a:rPr lang="en-US" altLang="ja-JP" sz="2400" dirty="0" smtClean="0">
                <a:latin typeface="ＭＳ ゴシック" panose="020B0609070205080204" pitchFamily="49" charset="-128"/>
                <a:ea typeface="ＭＳ ゴシック" panose="020B0609070205080204" pitchFamily="49" charset="-128"/>
              </a:rPr>
            </a:br>
            <a:r>
              <a:rPr lang="en-US" altLang="ja-JP" sz="2400" dirty="0" smtClean="0">
                <a:latin typeface="ＭＳ ゴシック" panose="020B0609070205080204" pitchFamily="49" charset="-128"/>
                <a:ea typeface="ＭＳ ゴシック" panose="020B0609070205080204" pitchFamily="49" charset="-128"/>
              </a:rPr>
              <a:t>		3C273B, 3C279</a:t>
            </a:r>
            <a:br>
              <a:rPr lang="en-US" altLang="ja-JP" sz="2400" dirty="0" smtClean="0">
                <a:latin typeface="ＭＳ ゴシック" panose="020B0609070205080204" pitchFamily="49" charset="-128"/>
                <a:ea typeface="ＭＳ ゴシック" panose="020B0609070205080204" pitchFamily="49" charset="-128"/>
              </a:rPr>
            </a:br>
            <a:r>
              <a:rPr lang="en-US" altLang="ja-JP" sz="2400" dirty="0" smtClean="0">
                <a:latin typeface="ＭＳ ゴシック" panose="020B0609070205080204" pitchFamily="49" charset="-128"/>
                <a:ea typeface="ＭＳ ゴシック" panose="020B0609070205080204" pitchFamily="49" charset="-128"/>
              </a:rPr>
              <a:t/>
            </a:r>
            <a:br>
              <a:rPr lang="en-US" altLang="ja-JP" sz="2400" dirty="0" smtClean="0">
                <a:latin typeface="ＭＳ ゴシック" panose="020B0609070205080204" pitchFamily="49" charset="-128"/>
                <a:ea typeface="ＭＳ ゴシック" panose="020B0609070205080204" pitchFamily="49" charset="-128"/>
              </a:rPr>
            </a:br>
            <a:r>
              <a:rPr lang="ja-JP" altLang="en-US" sz="2400" dirty="0">
                <a:latin typeface="ＭＳ ゴシック" panose="020B0609070205080204" pitchFamily="49" charset="-128"/>
                <a:ea typeface="ＭＳ ゴシック" panose="020B0609070205080204" pitchFamily="49" charset="-128"/>
              </a:rPr>
              <a:t>サンプラー：</a:t>
            </a:r>
            <a:r>
              <a:rPr lang="en-US" altLang="ja-JP" sz="2400" dirty="0" smtClean="0">
                <a:latin typeface="ＭＳ ゴシック" panose="020B0609070205080204" pitchFamily="49" charset="-128"/>
                <a:ea typeface="ＭＳ ゴシック" panose="020B0609070205080204" pitchFamily="49" charset="-128"/>
              </a:rPr>
              <a:t>K5/VSSP32</a:t>
            </a:r>
            <a:br>
              <a:rPr lang="en-US" altLang="ja-JP" sz="2400" dirty="0" smtClean="0">
                <a:latin typeface="ＭＳ ゴシック" panose="020B0609070205080204" pitchFamily="49" charset="-128"/>
                <a:ea typeface="ＭＳ ゴシック" panose="020B0609070205080204" pitchFamily="49" charset="-128"/>
              </a:rPr>
            </a:br>
            <a:r>
              <a:rPr lang="en-US" altLang="ja-JP" sz="2400" dirty="0" smtClean="0">
                <a:latin typeface="ＭＳ ゴシック" panose="020B0609070205080204" pitchFamily="49" charset="-128"/>
                <a:ea typeface="ＭＳ ゴシック" panose="020B0609070205080204" pitchFamily="49" charset="-128"/>
              </a:rPr>
              <a:t>		(1bit </a:t>
            </a:r>
            <a:r>
              <a:rPr lang="en-US" altLang="ja-JP" sz="2400" dirty="0">
                <a:latin typeface="ＭＳ ゴシック" panose="020B0609070205080204" pitchFamily="49" charset="-128"/>
                <a:ea typeface="ＭＳ ゴシック" panose="020B0609070205080204" pitchFamily="49" charset="-128"/>
              </a:rPr>
              <a:t>sampling</a:t>
            </a:r>
            <a:r>
              <a:rPr lang="en-US" altLang="ja-JP" sz="2400" dirty="0" smtClean="0">
                <a:latin typeface="ＭＳ ゴシック" panose="020B0609070205080204" pitchFamily="49" charset="-128"/>
                <a:ea typeface="ＭＳ ゴシック" panose="020B0609070205080204" pitchFamily="49" charset="-128"/>
              </a:rPr>
              <a:t>) </a:t>
            </a:r>
            <a:r>
              <a:rPr lang="en-US" altLang="ja-JP" sz="2400" dirty="0">
                <a:latin typeface="ＭＳ ゴシック" panose="020B0609070205080204" pitchFamily="49" charset="-128"/>
                <a:ea typeface="ＭＳ ゴシック" panose="020B0609070205080204" pitchFamily="49" charset="-128"/>
              </a:rPr>
              <a:t/>
            </a:r>
            <a:br>
              <a:rPr lang="en-US" altLang="ja-JP" sz="2400" dirty="0">
                <a:latin typeface="ＭＳ ゴシック" panose="020B0609070205080204" pitchFamily="49" charset="-128"/>
                <a:ea typeface="ＭＳ ゴシック" panose="020B0609070205080204" pitchFamily="49" charset="-128"/>
              </a:rPr>
            </a:br>
            <a:r>
              <a:rPr lang="en-US" altLang="ja-JP" sz="2400" dirty="0" smtClean="0">
                <a:latin typeface="ＭＳ ゴシック" panose="020B0609070205080204" pitchFamily="49" charset="-128"/>
                <a:ea typeface="ＭＳ ゴシック" panose="020B0609070205080204" pitchFamily="49" charset="-128"/>
              </a:rPr>
              <a:t/>
            </a:r>
            <a:br>
              <a:rPr lang="en-US" altLang="ja-JP" sz="2400" dirty="0" smtClean="0">
                <a:latin typeface="ＭＳ ゴシック" panose="020B0609070205080204" pitchFamily="49" charset="-128"/>
                <a:ea typeface="ＭＳ ゴシック" panose="020B0609070205080204" pitchFamily="49" charset="-128"/>
              </a:rPr>
            </a:br>
            <a:r>
              <a:rPr lang="en-US" altLang="ja-JP" sz="2400" dirty="0">
                <a:latin typeface="ＭＳ ゴシック" panose="020B0609070205080204" pitchFamily="49" charset="-128"/>
                <a:ea typeface="ＭＳ ゴシック" panose="020B0609070205080204" pitchFamily="49" charset="-128"/>
              </a:rPr>
              <a:t/>
            </a:r>
            <a:br>
              <a:rPr lang="en-US" altLang="ja-JP" sz="2400" dirty="0">
                <a:latin typeface="ＭＳ ゴシック" panose="020B0609070205080204" pitchFamily="49" charset="-128"/>
                <a:ea typeface="ＭＳ ゴシック" panose="020B0609070205080204" pitchFamily="49" charset="-128"/>
              </a:rPr>
            </a:br>
            <a:endParaRPr lang="en-US" altLang="ja-JP" sz="2400" dirty="0">
              <a:latin typeface="ＭＳ ゴシック" panose="020B0609070205080204" pitchFamily="49" charset="-128"/>
              <a:ea typeface="ＭＳ ゴシック" panose="020B0609070205080204" pitchFamily="49"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0648" y="1129144"/>
            <a:ext cx="3645479" cy="4860638"/>
          </a:xfrm>
          <a:prstGeom prst="rect">
            <a:avLst/>
          </a:prstGeom>
        </p:spPr>
      </p:pic>
      <p:sp>
        <p:nvSpPr>
          <p:cNvPr id="6" name="テキスト ボックス 5"/>
          <p:cNvSpPr txBox="1"/>
          <p:nvPr/>
        </p:nvSpPr>
        <p:spPr>
          <a:xfrm>
            <a:off x="6160067" y="5597237"/>
            <a:ext cx="2468979" cy="400110"/>
          </a:xfrm>
          <a:prstGeom prst="rect">
            <a:avLst/>
          </a:prstGeom>
          <a:noFill/>
        </p:spPr>
        <p:txBody>
          <a:bodyPr wrap="square" rtlCol="0">
            <a:spAutoFit/>
          </a:bodyPr>
          <a:lstStyle/>
          <a:p>
            <a:pPr algn="ctr"/>
            <a:r>
              <a:rPr lang="ja-JP" altLang="en-US" sz="2000" dirty="0" smtClean="0">
                <a:effectLst>
                  <a:glow rad="127000">
                    <a:schemeClr val="bg1"/>
                  </a:glow>
                </a:effectLst>
              </a:rPr>
              <a:t>つく</a:t>
            </a:r>
            <a:r>
              <a:rPr lang="ja-JP" altLang="en-US" sz="2000" dirty="0">
                <a:effectLst>
                  <a:glow rad="127000">
                    <a:schemeClr val="bg1"/>
                  </a:glow>
                </a:effectLst>
              </a:rPr>
              <a:t>ば</a:t>
            </a:r>
            <a:r>
              <a:rPr kumimoji="1" lang="ja-JP" altLang="en-US" sz="2000" dirty="0" smtClean="0">
                <a:effectLst>
                  <a:glow rad="127000">
                    <a:schemeClr val="bg1"/>
                  </a:glow>
                </a:effectLst>
              </a:rPr>
              <a:t> </a:t>
            </a:r>
            <a:r>
              <a:rPr kumimoji="1" lang="en-US" altLang="ja-JP" sz="2000" dirty="0" smtClean="0">
                <a:effectLst>
                  <a:glow rad="127000">
                    <a:schemeClr val="bg1"/>
                  </a:glow>
                </a:effectLst>
              </a:rPr>
              <a:t>32m </a:t>
            </a:r>
            <a:r>
              <a:rPr kumimoji="1" lang="ja-JP" altLang="en-US" sz="2000" dirty="0" smtClean="0">
                <a:effectLst>
                  <a:glow rad="127000">
                    <a:schemeClr val="bg1"/>
                  </a:glow>
                </a:effectLst>
              </a:rPr>
              <a:t>望遠鏡</a:t>
            </a:r>
            <a:endParaRPr kumimoji="1" lang="ja-JP" altLang="en-US" sz="2000" dirty="0">
              <a:effectLst>
                <a:glow rad="127000">
                  <a:schemeClr val="bg1"/>
                </a:glow>
              </a:effectLst>
            </a:endParaRPr>
          </a:p>
        </p:txBody>
      </p:sp>
      <p:cxnSp>
        <p:nvCxnSpPr>
          <p:cNvPr id="7" name="直線コネクタ 6"/>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46913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3" name="カギ線コネクタ 92"/>
          <p:cNvCxnSpPr/>
          <p:nvPr/>
        </p:nvCxnSpPr>
        <p:spPr>
          <a:xfrm flipV="1">
            <a:off x="3912042" y="3736739"/>
            <a:ext cx="1272119" cy="1960761"/>
          </a:xfrm>
          <a:prstGeom prst="bentConnector2">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 name="タイトル 1"/>
          <p:cNvSpPr txBox="1">
            <a:spLocks/>
          </p:cNvSpPr>
          <p:nvPr/>
        </p:nvSpPr>
        <p:spPr>
          <a:xfrm>
            <a:off x="0" y="0"/>
            <a:ext cx="9144000" cy="7239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600" dirty="0">
                <a:latin typeface="ＭＳ ゴシック" panose="020B0609070205080204" pitchFamily="49" charset="-128"/>
                <a:ea typeface="ＭＳ ゴシック" panose="020B0609070205080204" pitchFamily="49" charset="-128"/>
              </a:rPr>
              <a:t>測地</a:t>
            </a:r>
            <a:r>
              <a:rPr lang="en-US" altLang="ja-JP" sz="3600" dirty="0" smtClean="0">
                <a:latin typeface="ＭＳ ゴシック" panose="020B0609070205080204" pitchFamily="49" charset="-128"/>
                <a:ea typeface="ＭＳ ゴシック" panose="020B0609070205080204" pitchFamily="49" charset="-128"/>
              </a:rPr>
              <a:t>VLBI</a:t>
            </a:r>
            <a:r>
              <a:rPr lang="ja-JP" altLang="en-US" sz="3600" dirty="0" smtClean="0">
                <a:latin typeface="ＭＳ ゴシック" panose="020B0609070205080204" pitchFamily="49" charset="-128"/>
                <a:ea typeface="ＭＳ ゴシック" panose="020B0609070205080204" pitchFamily="49" charset="-128"/>
              </a:rPr>
              <a:t>観測用フリンジテスト</a:t>
            </a:r>
            <a:endParaRPr lang="ja-JP" altLang="en-US" sz="3600" dirty="0">
              <a:latin typeface="ＭＳ ゴシック" panose="020B0609070205080204" pitchFamily="49" charset="-128"/>
              <a:ea typeface="ＭＳ ゴシック" panose="020B0609070205080204" pitchFamily="49" charset="-128"/>
            </a:endParaRPr>
          </a:p>
        </p:txBody>
      </p:sp>
      <p:cxnSp>
        <p:nvCxnSpPr>
          <p:cNvPr id="8" name="直線コネクタ 7"/>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カギ線コネクタ 60"/>
          <p:cNvCxnSpPr/>
          <p:nvPr/>
        </p:nvCxnSpPr>
        <p:spPr>
          <a:xfrm rot="16200000" flipH="1">
            <a:off x="4775821" y="2556343"/>
            <a:ext cx="2019633" cy="1105231"/>
          </a:xfrm>
          <a:prstGeom prst="bentConnector3">
            <a:avLst>
              <a:gd name="adj1" fmla="val 3937"/>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6" name="正方形/長方形 65"/>
          <p:cNvSpPr/>
          <p:nvPr/>
        </p:nvSpPr>
        <p:spPr>
          <a:xfrm>
            <a:off x="2910173" y="3220277"/>
            <a:ext cx="1200650" cy="161411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 name="直線コネクタ 72"/>
          <p:cNvCxnSpPr/>
          <p:nvPr/>
        </p:nvCxnSpPr>
        <p:spPr>
          <a:xfrm>
            <a:off x="4099333" y="3297929"/>
            <a:ext cx="1074032" cy="15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a:off x="1233878" y="4098962"/>
            <a:ext cx="1686541" cy="15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フリーフォーム 79"/>
          <p:cNvSpPr/>
          <p:nvPr/>
        </p:nvSpPr>
        <p:spPr>
          <a:xfrm>
            <a:off x="789708" y="2900545"/>
            <a:ext cx="1101437" cy="1198417"/>
          </a:xfrm>
          <a:custGeom>
            <a:avLst/>
            <a:gdLst>
              <a:gd name="connsiteX0" fmla="*/ 660576 w 1465503"/>
              <a:gd name="connsiteY0" fmla="*/ 1378528 h 1378528"/>
              <a:gd name="connsiteX1" fmla="*/ 501248 w 1465503"/>
              <a:gd name="connsiteY1" fmla="*/ 1357746 h 1378528"/>
              <a:gd name="connsiteX2" fmla="*/ 30194 w 1465503"/>
              <a:gd name="connsiteY2" fmla="*/ 1281546 h 1378528"/>
              <a:gd name="connsiteX3" fmla="*/ 1464139 w 1465503"/>
              <a:gd name="connsiteY3" fmla="*/ 353291 h 1378528"/>
              <a:gd name="connsiteX4" fmla="*/ 238012 w 1465503"/>
              <a:gd name="connsiteY4" fmla="*/ 0 h 1378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503" h="1378528">
                <a:moveTo>
                  <a:pt x="660576" y="1378528"/>
                </a:moveTo>
                <a:cubicBezTo>
                  <a:pt x="633444" y="1376219"/>
                  <a:pt x="501248" y="1357746"/>
                  <a:pt x="501248" y="1357746"/>
                </a:cubicBezTo>
                <a:cubicBezTo>
                  <a:pt x="396184" y="1341582"/>
                  <a:pt x="-130288" y="1448955"/>
                  <a:pt x="30194" y="1281546"/>
                </a:cubicBezTo>
                <a:cubicBezTo>
                  <a:pt x="190676" y="1114137"/>
                  <a:pt x="1429503" y="566882"/>
                  <a:pt x="1464139" y="353291"/>
                </a:cubicBezTo>
                <a:cubicBezTo>
                  <a:pt x="1498775" y="139700"/>
                  <a:pt x="868393" y="69850"/>
                  <a:pt x="238012"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1" name="図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88321"/>
            <a:ext cx="1295080" cy="1557504"/>
          </a:xfrm>
          <a:prstGeom prst="rect">
            <a:avLst/>
          </a:prstGeom>
        </p:spPr>
      </p:pic>
      <p:sp>
        <p:nvSpPr>
          <p:cNvPr id="82" name="右矢印 81"/>
          <p:cNvSpPr/>
          <p:nvPr/>
        </p:nvSpPr>
        <p:spPr>
          <a:xfrm>
            <a:off x="1949273" y="3746694"/>
            <a:ext cx="424204" cy="2948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83" name="テキスト ボックス 82"/>
          <p:cNvSpPr txBox="1"/>
          <p:nvPr/>
        </p:nvSpPr>
        <p:spPr>
          <a:xfrm>
            <a:off x="1542553" y="3425184"/>
            <a:ext cx="1407381" cy="369332"/>
          </a:xfrm>
          <a:prstGeom prst="rect">
            <a:avLst/>
          </a:prstGeom>
          <a:noFill/>
        </p:spPr>
        <p:txBody>
          <a:bodyPr wrap="square" rtlCol="0">
            <a:spAutoFit/>
          </a:bodyPr>
          <a:lstStyle/>
          <a:p>
            <a:pPr algn="ctr"/>
            <a:r>
              <a:rPr lang="en-US" altLang="ja-JP" dirty="0" smtClean="0">
                <a:effectLst>
                  <a:glow rad="127000">
                    <a:schemeClr val="bg1"/>
                  </a:glow>
                </a:effectLst>
              </a:rPr>
              <a:t>100-900MHz</a:t>
            </a:r>
            <a:endParaRPr lang="ja-JP" altLang="en-US" dirty="0">
              <a:effectLst>
                <a:glow rad="127000">
                  <a:schemeClr val="bg1"/>
                </a:glow>
              </a:effectLst>
            </a:endParaRPr>
          </a:p>
        </p:txBody>
      </p:sp>
      <p:sp>
        <p:nvSpPr>
          <p:cNvPr id="84" name="テキスト ボックス 83"/>
          <p:cNvSpPr txBox="1"/>
          <p:nvPr/>
        </p:nvSpPr>
        <p:spPr>
          <a:xfrm>
            <a:off x="-185759" y="4640853"/>
            <a:ext cx="2360373" cy="646331"/>
          </a:xfrm>
          <a:prstGeom prst="rect">
            <a:avLst/>
          </a:prstGeom>
          <a:noFill/>
        </p:spPr>
        <p:txBody>
          <a:bodyPr wrap="square" rtlCol="0">
            <a:spAutoFit/>
          </a:bodyPr>
          <a:lstStyle/>
          <a:p>
            <a:pPr algn="ctr"/>
            <a:r>
              <a:rPr lang="en-US" altLang="ja-JP" dirty="0" smtClean="0">
                <a:solidFill>
                  <a:srgbClr val="FF0000"/>
                </a:solidFill>
                <a:effectLst>
                  <a:glow rad="127000">
                    <a:schemeClr val="bg1"/>
                  </a:glow>
                </a:effectLst>
              </a:rPr>
              <a:t>To D/C</a:t>
            </a:r>
          </a:p>
          <a:p>
            <a:pPr algn="ctr"/>
            <a:r>
              <a:rPr lang="en-US" altLang="ja-JP" dirty="0" smtClean="0">
                <a:solidFill>
                  <a:srgbClr val="FF0000"/>
                </a:solidFill>
                <a:effectLst>
                  <a:glow rad="127000">
                    <a:schemeClr val="bg1"/>
                  </a:glow>
                </a:effectLst>
              </a:rPr>
              <a:t>10MHz</a:t>
            </a:r>
            <a:endParaRPr lang="ja-JP" altLang="en-US" dirty="0">
              <a:solidFill>
                <a:srgbClr val="FF0000"/>
              </a:solidFill>
              <a:effectLst>
                <a:glow rad="127000">
                  <a:schemeClr val="bg1"/>
                </a:glow>
              </a:effectLst>
            </a:endParaRPr>
          </a:p>
        </p:txBody>
      </p:sp>
      <p:sp>
        <p:nvSpPr>
          <p:cNvPr id="87" name="テキスト ボックス 86"/>
          <p:cNvSpPr txBox="1"/>
          <p:nvPr/>
        </p:nvSpPr>
        <p:spPr>
          <a:xfrm>
            <a:off x="4134678" y="3728429"/>
            <a:ext cx="884415" cy="369332"/>
          </a:xfrm>
          <a:prstGeom prst="rect">
            <a:avLst/>
          </a:prstGeom>
          <a:noFill/>
        </p:spPr>
        <p:txBody>
          <a:bodyPr wrap="square" rtlCol="0">
            <a:spAutoFit/>
          </a:bodyPr>
          <a:lstStyle/>
          <a:p>
            <a:pPr algn="ctr"/>
            <a:r>
              <a:rPr lang="en-US" altLang="ja-JP" dirty="0" smtClean="0">
                <a:effectLst>
                  <a:glow rad="127000">
                    <a:schemeClr val="bg1"/>
                  </a:glow>
                </a:effectLst>
              </a:rPr>
              <a:t>CH5-8</a:t>
            </a:r>
            <a:endParaRPr lang="ja-JP" altLang="en-US" dirty="0">
              <a:effectLst>
                <a:glow rad="127000">
                  <a:schemeClr val="bg1"/>
                </a:glow>
              </a:effectLst>
            </a:endParaRPr>
          </a:p>
        </p:txBody>
      </p:sp>
      <p:sp>
        <p:nvSpPr>
          <p:cNvPr id="88" name="テキスト ボックス 87"/>
          <p:cNvSpPr txBox="1"/>
          <p:nvPr/>
        </p:nvSpPr>
        <p:spPr>
          <a:xfrm>
            <a:off x="2838614" y="3609449"/>
            <a:ext cx="1327868" cy="923330"/>
          </a:xfrm>
          <a:prstGeom prst="rect">
            <a:avLst/>
          </a:prstGeom>
          <a:noFill/>
        </p:spPr>
        <p:txBody>
          <a:bodyPr wrap="square" rtlCol="0">
            <a:spAutoFit/>
          </a:bodyPr>
          <a:lstStyle/>
          <a:p>
            <a:pPr algn="ctr"/>
            <a:r>
              <a:rPr lang="en-US" altLang="ja-JP" dirty="0" smtClean="0">
                <a:effectLst>
                  <a:glow rad="127000">
                    <a:schemeClr val="bg1"/>
                  </a:glow>
                </a:effectLst>
              </a:rPr>
              <a:t>VLBI </a:t>
            </a:r>
          </a:p>
          <a:p>
            <a:pPr algn="ctr"/>
            <a:r>
              <a:rPr lang="en-US" altLang="ja-JP" dirty="0" smtClean="0">
                <a:effectLst>
                  <a:glow rad="127000">
                    <a:schemeClr val="bg1"/>
                  </a:glow>
                </a:effectLst>
              </a:rPr>
              <a:t>VIDEO</a:t>
            </a:r>
          </a:p>
          <a:p>
            <a:pPr algn="ctr"/>
            <a:r>
              <a:rPr lang="en-US" altLang="ja-JP" dirty="0" smtClean="0">
                <a:effectLst>
                  <a:glow rad="127000">
                    <a:schemeClr val="bg1"/>
                  </a:glow>
                </a:effectLst>
              </a:rPr>
              <a:t>CONVERTER</a:t>
            </a:r>
            <a:endParaRPr lang="ja-JP" altLang="en-US" dirty="0">
              <a:effectLst>
                <a:glow rad="127000">
                  <a:schemeClr val="bg1"/>
                </a:glow>
              </a:effectLst>
            </a:endParaRPr>
          </a:p>
        </p:txBody>
      </p:sp>
      <p:sp>
        <p:nvSpPr>
          <p:cNvPr id="91" name="右矢印 90"/>
          <p:cNvSpPr/>
          <p:nvPr/>
        </p:nvSpPr>
        <p:spPr>
          <a:xfrm>
            <a:off x="4616340" y="3985087"/>
            <a:ext cx="424204" cy="2948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2" name="テキスト ボックス 91"/>
          <p:cNvSpPr txBox="1"/>
          <p:nvPr/>
        </p:nvSpPr>
        <p:spPr>
          <a:xfrm>
            <a:off x="3919993" y="2603482"/>
            <a:ext cx="991650" cy="369332"/>
          </a:xfrm>
          <a:prstGeom prst="rect">
            <a:avLst/>
          </a:prstGeom>
          <a:noFill/>
        </p:spPr>
        <p:txBody>
          <a:bodyPr wrap="square" rtlCol="0">
            <a:spAutoFit/>
          </a:bodyPr>
          <a:lstStyle/>
          <a:p>
            <a:pPr algn="ctr"/>
            <a:r>
              <a:rPr lang="en-US" altLang="ja-JP" dirty="0" smtClean="0">
                <a:effectLst>
                  <a:glow rad="127000">
                    <a:schemeClr val="bg1"/>
                  </a:glow>
                </a:effectLst>
              </a:rPr>
              <a:t>CH1-4</a:t>
            </a:r>
            <a:endParaRPr lang="ja-JP" altLang="en-US" dirty="0">
              <a:effectLst>
                <a:glow rad="127000">
                  <a:schemeClr val="bg1"/>
                </a:glow>
              </a:effectLst>
            </a:endParaRPr>
          </a:p>
        </p:txBody>
      </p:sp>
      <p:sp>
        <p:nvSpPr>
          <p:cNvPr id="94" name="テキスト ボックス 93"/>
          <p:cNvSpPr txBox="1"/>
          <p:nvPr/>
        </p:nvSpPr>
        <p:spPr>
          <a:xfrm>
            <a:off x="2456952" y="5415241"/>
            <a:ext cx="874066" cy="369332"/>
          </a:xfrm>
          <a:prstGeom prst="rect">
            <a:avLst/>
          </a:prstGeom>
          <a:noFill/>
        </p:spPr>
        <p:txBody>
          <a:bodyPr wrap="square" rtlCol="0">
            <a:spAutoFit/>
          </a:bodyPr>
          <a:lstStyle/>
          <a:p>
            <a:pPr algn="ctr"/>
            <a:r>
              <a:rPr lang="en-US" altLang="ja-JP" dirty="0" smtClean="0">
                <a:solidFill>
                  <a:srgbClr val="FF0000"/>
                </a:solidFill>
                <a:effectLst>
                  <a:glow rad="127000">
                    <a:schemeClr val="bg1"/>
                  </a:glow>
                </a:effectLst>
              </a:rPr>
              <a:t>10MHz</a:t>
            </a:r>
            <a:endParaRPr lang="ja-JP" altLang="en-US" dirty="0">
              <a:solidFill>
                <a:srgbClr val="FF0000"/>
              </a:solidFill>
              <a:effectLst>
                <a:glow rad="127000">
                  <a:schemeClr val="bg1"/>
                </a:glow>
              </a:effectLst>
            </a:endParaRPr>
          </a:p>
        </p:txBody>
      </p:sp>
      <p:grpSp>
        <p:nvGrpSpPr>
          <p:cNvPr id="95" name="グループ化 94"/>
          <p:cNvGrpSpPr/>
          <p:nvPr/>
        </p:nvGrpSpPr>
        <p:grpSpPr>
          <a:xfrm>
            <a:off x="3073458" y="1256229"/>
            <a:ext cx="307473" cy="682591"/>
            <a:chOff x="8611541" y="872297"/>
            <a:chExt cx="385280" cy="855323"/>
          </a:xfrm>
        </p:grpSpPr>
        <p:sp>
          <p:nvSpPr>
            <p:cNvPr id="96" name="片側の 2 つの角を切り取った四角形 95"/>
            <p:cNvSpPr/>
            <p:nvPr/>
          </p:nvSpPr>
          <p:spPr>
            <a:xfrm>
              <a:off x="8611541" y="872297"/>
              <a:ext cx="385280" cy="178475"/>
            </a:xfrm>
            <a:prstGeom prst="snip2SameRect">
              <a:avLst>
                <a:gd name="adj1" fmla="val 43651"/>
                <a:gd name="adj2" fmla="val 7937"/>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u="sng"/>
            </a:p>
          </p:txBody>
        </p:sp>
        <p:cxnSp>
          <p:nvCxnSpPr>
            <p:cNvPr id="97" name="直線コネクタ 96"/>
            <p:cNvCxnSpPr>
              <a:stCxn id="96" idx="1"/>
            </p:cNvCxnSpPr>
            <p:nvPr/>
          </p:nvCxnSpPr>
          <p:spPr>
            <a:xfrm>
              <a:off x="8804181" y="1050772"/>
              <a:ext cx="2" cy="676848"/>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8" name="カギ線コネクタ 97"/>
          <p:cNvCxnSpPr/>
          <p:nvPr/>
        </p:nvCxnSpPr>
        <p:spPr>
          <a:xfrm>
            <a:off x="3204269" y="1846759"/>
            <a:ext cx="778370" cy="217096"/>
          </a:xfrm>
          <a:prstGeom prst="bentConnector3">
            <a:avLst>
              <a:gd name="adj1" fmla="val 50000"/>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テキスト ボックス 98"/>
          <p:cNvSpPr txBox="1"/>
          <p:nvPr/>
        </p:nvSpPr>
        <p:spPr>
          <a:xfrm>
            <a:off x="5585721" y="2186087"/>
            <a:ext cx="762191" cy="369332"/>
          </a:xfrm>
          <a:prstGeom prst="rect">
            <a:avLst/>
          </a:prstGeom>
          <a:noFill/>
        </p:spPr>
        <p:txBody>
          <a:bodyPr wrap="square" rtlCol="0">
            <a:spAutoFit/>
          </a:bodyPr>
          <a:lstStyle/>
          <a:p>
            <a:pPr algn="ctr"/>
            <a:r>
              <a:rPr lang="en-US" altLang="ja-JP" dirty="0" smtClean="0">
                <a:solidFill>
                  <a:srgbClr val="0070C0"/>
                </a:solidFill>
                <a:effectLst>
                  <a:glow rad="127000">
                    <a:schemeClr val="bg1"/>
                  </a:glow>
                </a:effectLst>
              </a:rPr>
              <a:t>1PPS</a:t>
            </a:r>
            <a:endParaRPr lang="ja-JP" altLang="en-US" dirty="0">
              <a:solidFill>
                <a:srgbClr val="0070C0"/>
              </a:solidFill>
              <a:effectLst>
                <a:glow rad="127000">
                  <a:schemeClr val="bg1"/>
                </a:glow>
              </a:effectLst>
            </a:endParaRPr>
          </a:p>
        </p:txBody>
      </p:sp>
      <p:cxnSp>
        <p:nvCxnSpPr>
          <p:cNvPr id="100" name="直線コネクタ 99"/>
          <p:cNvCxnSpPr/>
          <p:nvPr/>
        </p:nvCxnSpPr>
        <p:spPr>
          <a:xfrm flipV="1">
            <a:off x="5700869" y="3444732"/>
            <a:ext cx="1261599" cy="1"/>
          </a:xfrm>
          <a:prstGeom prst="line">
            <a:avLst/>
          </a:prstGeom>
          <a:ln w="38100" cmpd="sng">
            <a:solidFill>
              <a:schemeClr val="tx1"/>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4" name="テキスト ボックス 103"/>
          <p:cNvSpPr txBox="1"/>
          <p:nvPr/>
        </p:nvSpPr>
        <p:spPr>
          <a:xfrm>
            <a:off x="-73479" y="2563520"/>
            <a:ext cx="1731501" cy="400110"/>
          </a:xfrm>
          <a:prstGeom prst="rect">
            <a:avLst/>
          </a:prstGeom>
          <a:noFill/>
        </p:spPr>
        <p:txBody>
          <a:bodyPr wrap="square" rtlCol="0">
            <a:spAutoFit/>
          </a:bodyPr>
          <a:lstStyle/>
          <a:p>
            <a:pPr algn="ctr"/>
            <a:r>
              <a:rPr lang="en-US" altLang="ja-JP" sz="2000" dirty="0" smtClean="0">
                <a:effectLst>
                  <a:glow rad="127000">
                    <a:schemeClr val="bg1"/>
                  </a:glow>
                </a:effectLst>
              </a:rPr>
              <a:t>3.8m </a:t>
            </a:r>
            <a:r>
              <a:rPr lang="ja-JP" altLang="en-US" sz="2000" dirty="0" smtClean="0">
                <a:effectLst>
                  <a:glow rad="127000">
                    <a:schemeClr val="bg1"/>
                  </a:glow>
                </a:effectLst>
              </a:rPr>
              <a:t>望遠鏡</a:t>
            </a:r>
            <a:endParaRPr lang="ja-JP" altLang="en-US" sz="2000" dirty="0">
              <a:effectLst>
                <a:glow rad="127000">
                  <a:schemeClr val="bg1"/>
                </a:glow>
              </a:effectLst>
            </a:endParaRPr>
          </a:p>
        </p:txBody>
      </p:sp>
      <p:sp>
        <p:nvSpPr>
          <p:cNvPr id="105" name="テキスト ボックス 104"/>
          <p:cNvSpPr txBox="1"/>
          <p:nvPr/>
        </p:nvSpPr>
        <p:spPr>
          <a:xfrm>
            <a:off x="3363064" y="1461898"/>
            <a:ext cx="2360373" cy="400110"/>
          </a:xfrm>
          <a:prstGeom prst="rect">
            <a:avLst/>
          </a:prstGeom>
          <a:noFill/>
        </p:spPr>
        <p:txBody>
          <a:bodyPr wrap="square" rtlCol="0">
            <a:spAutoFit/>
          </a:bodyPr>
          <a:lstStyle/>
          <a:p>
            <a:pPr algn="ctr"/>
            <a:r>
              <a:rPr lang="en-US" altLang="ja-JP" sz="2000" dirty="0" smtClean="0">
                <a:effectLst>
                  <a:glow rad="127000">
                    <a:schemeClr val="bg1"/>
                  </a:glow>
                </a:effectLst>
              </a:rPr>
              <a:t>GPS </a:t>
            </a:r>
            <a:r>
              <a:rPr lang="ja-JP" altLang="en-US" sz="2000" dirty="0" smtClean="0">
                <a:effectLst>
                  <a:glow rad="127000">
                    <a:schemeClr val="bg1"/>
                  </a:glow>
                </a:effectLst>
              </a:rPr>
              <a:t>受信機</a:t>
            </a:r>
            <a:endParaRPr lang="ja-JP" altLang="en-US" sz="2000" dirty="0">
              <a:effectLst>
                <a:glow rad="127000">
                  <a:schemeClr val="bg1"/>
                </a:glow>
              </a:effectLst>
            </a:endParaRPr>
          </a:p>
        </p:txBody>
      </p:sp>
      <p:pic>
        <p:nvPicPr>
          <p:cNvPr id="106" name="図 105"/>
          <p:cNvPicPr>
            <a:picLocks noChangeAspect="1"/>
          </p:cNvPicPr>
          <p:nvPr/>
        </p:nvPicPr>
        <p:blipFill>
          <a:blip r:embed="rId4"/>
          <a:stretch>
            <a:fillRect/>
          </a:stretch>
        </p:blipFill>
        <p:spPr>
          <a:xfrm>
            <a:off x="3783138" y="1835744"/>
            <a:ext cx="1570149" cy="494598"/>
          </a:xfrm>
          <a:prstGeom prst="rect">
            <a:avLst/>
          </a:prstGeom>
        </p:spPr>
      </p:pic>
      <p:cxnSp>
        <p:nvCxnSpPr>
          <p:cNvPr id="107" name="カギ線コネクタ 106"/>
          <p:cNvCxnSpPr/>
          <p:nvPr/>
        </p:nvCxnSpPr>
        <p:spPr>
          <a:xfrm rot="16200000" flipV="1">
            <a:off x="-416380" y="3967841"/>
            <a:ext cx="2947308" cy="889911"/>
          </a:xfrm>
          <a:prstGeom prst="bentConnector3">
            <a:avLst>
              <a:gd name="adj1" fmla="val 5679"/>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09" name="図 108"/>
          <p:cNvPicPr>
            <a:picLocks noChangeAspect="1"/>
          </p:cNvPicPr>
          <p:nvPr/>
        </p:nvPicPr>
        <p:blipFill rotWithShape="1">
          <a:blip r:embed="rId5" cstate="print">
            <a:extLst>
              <a:ext uri="{28A0092B-C50C-407E-A947-70E740481C1C}">
                <a14:useLocalDpi xmlns:a14="http://schemas.microsoft.com/office/drawing/2010/main" val="0"/>
              </a:ext>
            </a:extLst>
          </a:blip>
          <a:srcRect r="22587"/>
          <a:stretch/>
        </p:blipFill>
        <p:spPr>
          <a:xfrm>
            <a:off x="1472421" y="4969565"/>
            <a:ext cx="1096420" cy="1888435"/>
          </a:xfrm>
          <a:prstGeom prst="rect">
            <a:avLst/>
          </a:prstGeom>
        </p:spPr>
      </p:pic>
      <p:sp>
        <p:nvSpPr>
          <p:cNvPr id="110" name="テキスト ボックス 109"/>
          <p:cNvSpPr txBox="1"/>
          <p:nvPr/>
        </p:nvSpPr>
        <p:spPr>
          <a:xfrm>
            <a:off x="405243" y="6488668"/>
            <a:ext cx="2360373" cy="369332"/>
          </a:xfrm>
          <a:prstGeom prst="rect">
            <a:avLst/>
          </a:prstGeom>
          <a:noFill/>
        </p:spPr>
        <p:txBody>
          <a:bodyPr wrap="square" rtlCol="0">
            <a:spAutoFit/>
          </a:bodyPr>
          <a:lstStyle/>
          <a:p>
            <a:pPr algn="ctr"/>
            <a:r>
              <a:rPr lang="ja-JP" altLang="en-US" dirty="0" smtClean="0">
                <a:effectLst>
                  <a:glow rad="127000">
                    <a:schemeClr val="bg1"/>
                  </a:glow>
                </a:effectLst>
              </a:rPr>
              <a:t>水素メーザー</a:t>
            </a:r>
            <a:endParaRPr lang="ja-JP" altLang="en-US" dirty="0">
              <a:effectLst>
                <a:glow rad="127000">
                  <a:schemeClr val="bg1"/>
                </a:glow>
              </a:effectLst>
            </a:endParaRPr>
          </a:p>
        </p:txBody>
      </p:sp>
      <p:cxnSp>
        <p:nvCxnSpPr>
          <p:cNvPr id="112" name="直線コネクタ 111"/>
          <p:cNvCxnSpPr/>
          <p:nvPr/>
        </p:nvCxnSpPr>
        <p:spPr>
          <a:xfrm>
            <a:off x="4100659" y="3410572"/>
            <a:ext cx="1074032" cy="15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a:off x="4100658" y="3513940"/>
            <a:ext cx="1074032" cy="15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a:off x="4101984" y="3626583"/>
            <a:ext cx="1074032" cy="15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a:xfrm>
            <a:off x="4108610" y="4277265"/>
            <a:ext cx="2109309"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a:off x="4109936" y="4389908"/>
            <a:ext cx="2076178"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a:off x="4109935" y="4493276"/>
            <a:ext cx="2100033"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a:off x="4111238" y="4605919"/>
            <a:ext cx="1865895"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89" name="Picture 2" descr="「K5/VSSP32」の画像検索結果"/>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9626" y="3008711"/>
            <a:ext cx="1080390" cy="831394"/>
          </a:xfrm>
          <a:prstGeom prst="rect">
            <a:avLst/>
          </a:prstGeom>
          <a:noFill/>
          <a:extLst>
            <a:ext uri="{909E8E84-426E-40DD-AFC4-6F175D3DCCD1}">
              <a14:hiddenFill xmlns:a14="http://schemas.microsoft.com/office/drawing/2010/main">
                <a:solidFill>
                  <a:srgbClr val="FFFFFF"/>
                </a:solidFill>
              </a14:hiddenFill>
            </a:ext>
          </a:extLst>
        </p:spPr>
      </p:pic>
      <p:sp>
        <p:nvSpPr>
          <p:cNvPr id="101" name="テキスト ボックス 100"/>
          <p:cNvSpPr txBox="1"/>
          <p:nvPr/>
        </p:nvSpPr>
        <p:spPr>
          <a:xfrm>
            <a:off x="4669971" y="3141428"/>
            <a:ext cx="1175656" cy="369332"/>
          </a:xfrm>
          <a:prstGeom prst="rect">
            <a:avLst/>
          </a:prstGeom>
          <a:noFill/>
        </p:spPr>
        <p:txBody>
          <a:bodyPr wrap="square" rtlCol="0">
            <a:spAutoFit/>
          </a:bodyPr>
          <a:lstStyle/>
          <a:p>
            <a:pPr algn="ctr"/>
            <a:r>
              <a:rPr lang="en-US" altLang="ja-JP" dirty="0" smtClean="0">
                <a:effectLst>
                  <a:glow rad="127000">
                    <a:schemeClr val="bg1"/>
                  </a:glow>
                </a:effectLst>
              </a:rPr>
              <a:t>Sampler</a:t>
            </a:r>
            <a:r>
              <a:rPr lang="ja-JP" altLang="en-US" dirty="0" smtClean="0">
                <a:effectLst>
                  <a:glow rad="127000">
                    <a:schemeClr val="bg1"/>
                  </a:glow>
                </a:effectLst>
              </a:rPr>
              <a:t>①</a:t>
            </a:r>
            <a:endParaRPr lang="ja-JP" altLang="en-US" dirty="0">
              <a:effectLst>
                <a:glow rad="127000">
                  <a:schemeClr val="bg1"/>
                </a:glow>
              </a:effectLst>
            </a:endParaRPr>
          </a:p>
        </p:txBody>
      </p:sp>
      <p:sp>
        <p:nvSpPr>
          <p:cNvPr id="141" name="テキスト ボックス 140"/>
          <p:cNvSpPr txBox="1"/>
          <p:nvPr/>
        </p:nvSpPr>
        <p:spPr>
          <a:xfrm>
            <a:off x="2941602" y="6140107"/>
            <a:ext cx="1327868" cy="646331"/>
          </a:xfrm>
          <a:prstGeom prst="rect">
            <a:avLst/>
          </a:prstGeom>
          <a:noFill/>
        </p:spPr>
        <p:txBody>
          <a:bodyPr wrap="square" rtlCol="0">
            <a:spAutoFit/>
          </a:bodyPr>
          <a:lstStyle/>
          <a:p>
            <a:pPr algn="ctr"/>
            <a:r>
              <a:rPr lang="en-US" altLang="ja-JP" dirty="0" smtClean="0">
                <a:effectLst>
                  <a:glow rad="127000">
                    <a:schemeClr val="bg1"/>
                  </a:glow>
                </a:effectLst>
              </a:rPr>
              <a:t>LOCAL</a:t>
            </a:r>
          </a:p>
          <a:p>
            <a:pPr algn="ctr"/>
            <a:r>
              <a:rPr lang="en-US" altLang="ja-JP" dirty="0" smtClean="0">
                <a:effectLst>
                  <a:glow rad="127000">
                    <a:schemeClr val="bg1"/>
                  </a:glow>
                </a:effectLst>
              </a:rPr>
              <a:t>OSCILLATOR</a:t>
            </a:r>
            <a:endParaRPr lang="ja-JP" altLang="en-US" dirty="0">
              <a:effectLst>
                <a:glow rad="127000">
                  <a:schemeClr val="bg1"/>
                </a:glow>
              </a:effectLst>
            </a:endParaRPr>
          </a:p>
        </p:txBody>
      </p:sp>
      <p:sp>
        <p:nvSpPr>
          <p:cNvPr id="86" name="右矢印 85"/>
          <p:cNvSpPr/>
          <p:nvPr/>
        </p:nvSpPr>
        <p:spPr>
          <a:xfrm>
            <a:off x="4224245" y="2944635"/>
            <a:ext cx="424204" cy="2948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cxnSp>
        <p:nvCxnSpPr>
          <p:cNvPr id="149" name="直線コネクタ 148"/>
          <p:cNvCxnSpPr/>
          <p:nvPr/>
        </p:nvCxnSpPr>
        <p:spPr>
          <a:xfrm>
            <a:off x="2554339" y="5817921"/>
            <a:ext cx="675534" cy="0"/>
          </a:xfrm>
          <a:prstGeom prst="line">
            <a:avLst/>
          </a:prstGeom>
          <a:ln w="38100" cmpd="sng">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2" name="直線コネクタ 151"/>
          <p:cNvCxnSpPr/>
          <p:nvPr/>
        </p:nvCxnSpPr>
        <p:spPr>
          <a:xfrm flipV="1">
            <a:off x="3561340" y="4492487"/>
            <a:ext cx="0" cy="972763"/>
          </a:xfrm>
          <a:prstGeom prst="line">
            <a:avLst/>
          </a:prstGeom>
          <a:ln w="38100" cmpd="sng">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48" name="グループ化 147"/>
          <p:cNvGrpSpPr/>
          <p:nvPr/>
        </p:nvGrpSpPr>
        <p:grpSpPr>
          <a:xfrm>
            <a:off x="3234859" y="5462275"/>
            <a:ext cx="677183" cy="677183"/>
            <a:chOff x="3242810" y="5335054"/>
            <a:chExt cx="946477" cy="946477"/>
          </a:xfrm>
        </p:grpSpPr>
        <p:sp>
          <p:nvSpPr>
            <p:cNvPr id="139" name="円/楕円 138"/>
            <p:cNvSpPr/>
            <p:nvPr/>
          </p:nvSpPr>
          <p:spPr>
            <a:xfrm>
              <a:off x="3242810" y="5335054"/>
              <a:ext cx="946477" cy="94647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フリーフォーム 139"/>
            <p:cNvSpPr/>
            <p:nvPr/>
          </p:nvSpPr>
          <p:spPr>
            <a:xfrm>
              <a:off x="3339576" y="5529897"/>
              <a:ext cx="772957" cy="591548"/>
            </a:xfrm>
            <a:custGeom>
              <a:avLst/>
              <a:gdLst>
                <a:gd name="connsiteX0" fmla="*/ 0 w 2887980"/>
                <a:gd name="connsiteY0" fmla="*/ 745953 h 1514230"/>
                <a:gd name="connsiteX1" fmla="*/ 685800 w 2887980"/>
                <a:gd name="connsiteY1" fmla="*/ 22053 h 1514230"/>
                <a:gd name="connsiteX2" fmla="*/ 2141220 w 2887980"/>
                <a:gd name="connsiteY2" fmla="*/ 1492713 h 1514230"/>
                <a:gd name="connsiteX3" fmla="*/ 2887980 w 2887980"/>
                <a:gd name="connsiteY3" fmla="*/ 761193 h 1514230"/>
              </a:gdLst>
              <a:ahLst/>
              <a:cxnLst>
                <a:cxn ang="0">
                  <a:pos x="connsiteX0" y="connsiteY0"/>
                </a:cxn>
                <a:cxn ang="0">
                  <a:pos x="connsiteX1" y="connsiteY1"/>
                </a:cxn>
                <a:cxn ang="0">
                  <a:pos x="connsiteX2" y="connsiteY2"/>
                </a:cxn>
                <a:cxn ang="0">
                  <a:pos x="connsiteX3" y="connsiteY3"/>
                </a:cxn>
              </a:cxnLst>
              <a:rect l="l" t="t" r="r" b="b"/>
              <a:pathLst>
                <a:path w="2887980" h="1514230">
                  <a:moveTo>
                    <a:pt x="0" y="745953"/>
                  </a:moveTo>
                  <a:cubicBezTo>
                    <a:pt x="164465" y="321773"/>
                    <a:pt x="328930" y="-102407"/>
                    <a:pt x="685800" y="22053"/>
                  </a:cubicBezTo>
                  <a:cubicBezTo>
                    <a:pt x="1042670" y="146513"/>
                    <a:pt x="1774190" y="1369523"/>
                    <a:pt x="2141220" y="1492713"/>
                  </a:cubicBezTo>
                  <a:cubicBezTo>
                    <a:pt x="2508250" y="1615903"/>
                    <a:pt x="2698115" y="1188548"/>
                    <a:pt x="2887980" y="76119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59" name="カギ線コネクタ 158"/>
          <p:cNvCxnSpPr/>
          <p:nvPr/>
        </p:nvCxnSpPr>
        <p:spPr>
          <a:xfrm flipV="1">
            <a:off x="3910497" y="4729423"/>
            <a:ext cx="1761042" cy="1062265"/>
          </a:xfrm>
          <a:prstGeom prst="bentConnector2">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1" name="テキスト ボックス 160"/>
          <p:cNvSpPr txBox="1"/>
          <p:nvPr/>
        </p:nvSpPr>
        <p:spPr>
          <a:xfrm>
            <a:off x="4285753" y="5267619"/>
            <a:ext cx="851443" cy="369332"/>
          </a:xfrm>
          <a:prstGeom prst="rect">
            <a:avLst/>
          </a:prstGeom>
          <a:noFill/>
        </p:spPr>
        <p:txBody>
          <a:bodyPr wrap="square" rtlCol="0">
            <a:spAutoFit/>
          </a:bodyPr>
          <a:lstStyle/>
          <a:p>
            <a:pPr algn="ctr"/>
            <a:r>
              <a:rPr lang="en-US" altLang="ja-JP" dirty="0" smtClean="0">
                <a:solidFill>
                  <a:srgbClr val="FF0000"/>
                </a:solidFill>
                <a:effectLst>
                  <a:glow rad="127000">
                    <a:schemeClr val="bg1"/>
                  </a:glow>
                </a:effectLst>
              </a:rPr>
              <a:t>10MHz</a:t>
            </a:r>
            <a:endParaRPr lang="ja-JP" altLang="en-US" dirty="0">
              <a:solidFill>
                <a:srgbClr val="FF0000"/>
              </a:solidFill>
              <a:effectLst>
                <a:glow rad="127000">
                  <a:schemeClr val="bg1"/>
                </a:glow>
              </a:effectLst>
            </a:endParaRPr>
          </a:p>
        </p:txBody>
      </p:sp>
      <p:sp>
        <p:nvSpPr>
          <p:cNvPr id="162" name="テキスト ボックス 161"/>
          <p:cNvSpPr txBox="1"/>
          <p:nvPr/>
        </p:nvSpPr>
        <p:spPr>
          <a:xfrm>
            <a:off x="5133608" y="5823619"/>
            <a:ext cx="851443" cy="369332"/>
          </a:xfrm>
          <a:prstGeom prst="rect">
            <a:avLst/>
          </a:prstGeom>
          <a:noFill/>
        </p:spPr>
        <p:txBody>
          <a:bodyPr wrap="square" rtlCol="0">
            <a:spAutoFit/>
          </a:bodyPr>
          <a:lstStyle/>
          <a:p>
            <a:pPr algn="ctr"/>
            <a:r>
              <a:rPr lang="en-US" altLang="ja-JP" dirty="0" smtClean="0">
                <a:solidFill>
                  <a:srgbClr val="FF0000"/>
                </a:solidFill>
                <a:effectLst>
                  <a:glow rad="127000">
                    <a:schemeClr val="bg1"/>
                  </a:glow>
                </a:effectLst>
              </a:rPr>
              <a:t>10MHz</a:t>
            </a:r>
            <a:endParaRPr lang="ja-JP" altLang="en-US" dirty="0">
              <a:solidFill>
                <a:srgbClr val="FF0000"/>
              </a:solidFill>
              <a:effectLst>
                <a:glow rad="127000">
                  <a:schemeClr val="bg1"/>
                </a:glow>
              </a:effectLst>
            </a:endParaRPr>
          </a:p>
        </p:txBody>
      </p:sp>
      <p:cxnSp>
        <p:nvCxnSpPr>
          <p:cNvPr id="166" name="直線コネクタ 165"/>
          <p:cNvCxnSpPr/>
          <p:nvPr/>
        </p:nvCxnSpPr>
        <p:spPr>
          <a:xfrm>
            <a:off x="5065462" y="2235641"/>
            <a:ext cx="0" cy="972763"/>
          </a:xfrm>
          <a:prstGeom prst="line">
            <a:avLst/>
          </a:prstGeom>
          <a:ln w="38100" cmpd="sng">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7" name="テキスト ボックス 166"/>
          <p:cNvSpPr txBox="1"/>
          <p:nvPr/>
        </p:nvSpPr>
        <p:spPr>
          <a:xfrm>
            <a:off x="4958184" y="2583558"/>
            <a:ext cx="762191" cy="369332"/>
          </a:xfrm>
          <a:prstGeom prst="rect">
            <a:avLst/>
          </a:prstGeom>
          <a:noFill/>
        </p:spPr>
        <p:txBody>
          <a:bodyPr wrap="square" rtlCol="0">
            <a:spAutoFit/>
          </a:bodyPr>
          <a:lstStyle/>
          <a:p>
            <a:pPr algn="ctr"/>
            <a:r>
              <a:rPr lang="en-US" altLang="ja-JP" dirty="0" smtClean="0">
                <a:solidFill>
                  <a:srgbClr val="0070C0"/>
                </a:solidFill>
                <a:effectLst>
                  <a:glow rad="127000">
                    <a:schemeClr val="bg1"/>
                  </a:glow>
                </a:effectLst>
              </a:rPr>
              <a:t>1PPS</a:t>
            </a:r>
            <a:endParaRPr lang="ja-JP" altLang="en-US" dirty="0">
              <a:solidFill>
                <a:srgbClr val="0070C0"/>
              </a:solidFill>
              <a:effectLst>
                <a:glow rad="127000">
                  <a:schemeClr val="bg1"/>
                </a:glow>
              </a:effectLst>
            </a:endParaRPr>
          </a:p>
        </p:txBody>
      </p:sp>
      <p:cxnSp>
        <p:nvCxnSpPr>
          <p:cNvPr id="169" name="直線コネクタ 168"/>
          <p:cNvCxnSpPr/>
          <p:nvPr/>
        </p:nvCxnSpPr>
        <p:spPr>
          <a:xfrm flipV="1">
            <a:off x="6145834" y="4620861"/>
            <a:ext cx="1423216" cy="1"/>
          </a:xfrm>
          <a:prstGeom prst="line">
            <a:avLst/>
          </a:prstGeom>
          <a:ln w="38100" cmpd="sng">
            <a:solidFill>
              <a:schemeClr val="tx1"/>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25" name="Picture 2" descr="「K5/VSSP32」の画像検索結果"/>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897" y="4012328"/>
            <a:ext cx="1080390" cy="831394"/>
          </a:xfrm>
          <a:prstGeom prst="rect">
            <a:avLst/>
          </a:prstGeom>
          <a:noFill/>
          <a:extLst>
            <a:ext uri="{909E8E84-426E-40DD-AFC4-6F175D3DCCD1}">
              <a14:hiddenFill xmlns:a14="http://schemas.microsoft.com/office/drawing/2010/main">
                <a:solidFill>
                  <a:srgbClr val="FFFFFF"/>
                </a:solidFill>
              </a14:hiddenFill>
            </a:ext>
          </a:extLst>
        </p:spPr>
      </p:pic>
      <p:sp>
        <p:nvSpPr>
          <p:cNvPr id="176" name="テキスト ボックス 175"/>
          <p:cNvSpPr txBox="1"/>
          <p:nvPr/>
        </p:nvSpPr>
        <p:spPr>
          <a:xfrm>
            <a:off x="6561872" y="3281887"/>
            <a:ext cx="1600651" cy="369332"/>
          </a:xfrm>
          <a:prstGeom prst="rect">
            <a:avLst/>
          </a:prstGeom>
          <a:noFill/>
        </p:spPr>
        <p:txBody>
          <a:bodyPr wrap="square" rtlCol="0">
            <a:spAutoFit/>
          </a:bodyPr>
          <a:lstStyle/>
          <a:p>
            <a:pPr algn="ctr"/>
            <a:r>
              <a:rPr lang="en-US" altLang="ja-JP" dirty="0" smtClean="0">
                <a:effectLst>
                  <a:glow rad="127000">
                    <a:schemeClr val="bg1"/>
                  </a:glow>
                </a:effectLst>
              </a:rPr>
              <a:t>To PC</a:t>
            </a:r>
            <a:endParaRPr lang="ja-JP" altLang="en-US" dirty="0">
              <a:effectLst>
                <a:glow rad="127000">
                  <a:schemeClr val="bg1"/>
                </a:glow>
              </a:effectLst>
            </a:endParaRPr>
          </a:p>
        </p:txBody>
      </p:sp>
      <p:sp>
        <p:nvSpPr>
          <p:cNvPr id="177" name="タイトル 1"/>
          <p:cNvSpPr txBox="1">
            <a:spLocks/>
          </p:cNvSpPr>
          <p:nvPr/>
        </p:nvSpPr>
        <p:spPr>
          <a:xfrm>
            <a:off x="79790" y="824373"/>
            <a:ext cx="5116841" cy="5425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t>バックエンドの構成</a:t>
            </a:r>
            <a:endParaRPr lang="ja-JP" altLang="en-US" sz="2400" dirty="0"/>
          </a:p>
        </p:txBody>
      </p:sp>
      <p:graphicFrame>
        <p:nvGraphicFramePr>
          <p:cNvPr id="179" name="表 178"/>
          <p:cNvGraphicFramePr>
            <a:graphicFrameLocks noGrp="1"/>
          </p:cNvGraphicFramePr>
          <p:nvPr>
            <p:extLst>
              <p:ext uri="{D42A27DB-BD31-4B8C-83A1-F6EECF244321}">
                <p14:modId xmlns:p14="http://schemas.microsoft.com/office/powerpoint/2010/main" val="809773102"/>
              </p:ext>
            </p:extLst>
          </p:nvPr>
        </p:nvGraphicFramePr>
        <p:xfrm>
          <a:off x="9729708" y="3171432"/>
          <a:ext cx="2108155" cy="3291840"/>
        </p:xfrm>
        <a:graphic>
          <a:graphicData uri="http://schemas.openxmlformats.org/drawingml/2006/table">
            <a:tbl>
              <a:tblPr firstRow="1" bandRow="1">
                <a:tableStyleId>{BC89EF96-8CEA-46FF-86C4-4CE0E7609802}</a:tableStyleId>
              </a:tblPr>
              <a:tblGrid>
                <a:gridCol w="469471"/>
                <a:gridCol w="1638684"/>
              </a:tblGrid>
              <a:tr h="338001">
                <a:tc>
                  <a:txBody>
                    <a:bodyPr/>
                    <a:lstStyle/>
                    <a:p>
                      <a:pPr algn="ctr"/>
                      <a:r>
                        <a:rPr kumimoji="1" lang="en-US" altLang="ja-JP" dirty="0" smtClean="0"/>
                        <a:t>CH</a:t>
                      </a:r>
                      <a:endParaRPr kumimoji="1" lang="ja-JP" altLang="en-US" dirty="0"/>
                    </a:p>
                  </a:txBody>
                  <a:tcPr/>
                </a:tc>
                <a:tc>
                  <a:txBody>
                    <a:bodyPr/>
                    <a:lstStyle/>
                    <a:p>
                      <a:pPr algn="ctr"/>
                      <a:r>
                        <a:rPr kumimoji="1" lang="en-US" altLang="ja-JP" dirty="0" smtClean="0"/>
                        <a:t>IF(MHz)</a:t>
                      </a:r>
                      <a:endParaRPr kumimoji="1" lang="ja-JP" altLang="en-US" dirty="0"/>
                    </a:p>
                  </a:txBody>
                  <a:tcPr/>
                </a:tc>
              </a:tr>
              <a:tr h="338001">
                <a:tc>
                  <a:txBody>
                    <a:bodyPr/>
                    <a:lstStyle/>
                    <a:p>
                      <a:pPr algn="ctr"/>
                      <a:r>
                        <a:rPr kumimoji="1" lang="en-US" altLang="ja-JP" dirty="0" smtClean="0"/>
                        <a:t>1</a:t>
                      </a:r>
                      <a:endParaRPr kumimoji="1" lang="ja-JP" altLang="en-US" dirty="0"/>
                    </a:p>
                  </a:txBody>
                  <a:tcPr/>
                </a:tc>
                <a:tc>
                  <a:txBody>
                    <a:bodyPr/>
                    <a:lstStyle/>
                    <a:p>
                      <a:pPr algn="ctr"/>
                      <a:r>
                        <a:rPr kumimoji="1" lang="en-US" altLang="ja-JP" dirty="0" smtClean="0"/>
                        <a:t>124.99-128.99</a:t>
                      </a:r>
                      <a:endParaRPr kumimoji="1" lang="ja-JP" altLang="en-US" dirty="0"/>
                    </a:p>
                  </a:txBody>
                  <a:tcPr/>
                </a:tc>
              </a:tr>
              <a:tr h="338001">
                <a:tc>
                  <a:txBody>
                    <a:bodyPr/>
                    <a:lstStyle/>
                    <a:p>
                      <a:pPr algn="ctr"/>
                      <a:r>
                        <a:rPr kumimoji="1" lang="en-US" altLang="ja-JP" dirty="0" smtClean="0"/>
                        <a:t>2</a:t>
                      </a:r>
                      <a:endParaRPr kumimoji="1" lang="ja-JP" altLang="en-US" dirty="0"/>
                    </a:p>
                  </a:txBody>
                  <a:tcPr/>
                </a:tc>
                <a:tc>
                  <a:txBody>
                    <a:bodyPr/>
                    <a:lstStyle/>
                    <a:p>
                      <a:pPr algn="ctr"/>
                      <a:r>
                        <a:rPr kumimoji="1" lang="en-US" altLang="ja-JP" dirty="0" smtClean="0"/>
                        <a:t>134.99-138.99</a:t>
                      </a:r>
                      <a:endParaRPr kumimoji="1" lang="ja-JP" altLang="en-US" dirty="0"/>
                    </a:p>
                  </a:txBody>
                  <a:tcPr/>
                </a:tc>
              </a:tr>
              <a:tr h="257991">
                <a:tc>
                  <a:txBody>
                    <a:bodyPr/>
                    <a:lstStyle/>
                    <a:p>
                      <a:pPr algn="ctr"/>
                      <a:r>
                        <a:rPr kumimoji="1" lang="en-US" altLang="ja-JP" dirty="0" smtClean="0"/>
                        <a:t>3</a:t>
                      </a:r>
                      <a:endParaRPr kumimoji="1" lang="ja-JP" altLang="en-US" dirty="0"/>
                    </a:p>
                  </a:txBody>
                  <a:tcPr/>
                </a:tc>
                <a:tc>
                  <a:txBody>
                    <a:bodyPr/>
                    <a:lstStyle/>
                    <a:p>
                      <a:pPr algn="ctr"/>
                      <a:r>
                        <a:rPr kumimoji="1" lang="en-US" altLang="ja-JP" dirty="0" smtClean="0"/>
                        <a:t>164.99-168.99</a:t>
                      </a:r>
                      <a:endParaRPr kumimoji="1" lang="ja-JP" altLang="en-US" dirty="0"/>
                    </a:p>
                  </a:txBody>
                  <a:tcPr/>
                </a:tc>
              </a:tr>
              <a:tr h="338001">
                <a:tc>
                  <a:txBody>
                    <a:bodyPr/>
                    <a:lstStyle/>
                    <a:p>
                      <a:pPr algn="ctr"/>
                      <a:r>
                        <a:rPr kumimoji="1" lang="en-US" altLang="ja-JP" dirty="0" smtClean="0"/>
                        <a:t>4</a:t>
                      </a:r>
                      <a:endParaRPr kumimoji="1" lang="ja-JP" altLang="en-US" dirty="0"/>
                    </a:p>
                  </a:txBody>
                  <a:tcPr/>
                </a:tc>
                <a:tc>
                  <a:txBody>
                    <a:bodyPr/>
                    <a:lstStyle/>
                    <a:p>
                      <a:pPr algn="ctr"/>
                      <a:r>
                        <a:rPr kumimoji="1" lang="en-US" altLang="ja-JP" dirty="0" smtClean="0"/>
                        <a:t>224.99-228.99</a:t>
                      </a:r>
                    </a:p>
                  </a:txBody>
                  <a:tcPr/>
                </a:tc>
              </a:tr>
              <a:tr h="338001">
                <a:tc>
                  <a:txBody>
                    <a:bodyPr/>
                    <a:lstStyle/>
                    <a:p>
                      <a:pPr algn="ctr"/>
                      <a:r>
                        <a:rPr kumimoji="1" lang="en-US" altLang="ja-JP" dirty="0" smtClean="0"/>
                        <a:t>5</a:t>
                      </a:r>
                      <a:endParaRPr kumimoji="1" lang="ja-JP" altLang="en-US" dirty="0"/>
                    </a:p>
                  </a:txBody>
                  <a:tcPr/>
                </a:tc>
                <a:tc>
                  <a:txBody>
                    <a:bodyPr/>
                    <a:lstStyle/>
                    <a:p>
                      <a:pPr algn="ctr"/>
                      <a:r>
                        <a:rPr kumimoji="1" lang="en-US" altLang="ja-JP" dirty="0" smtClean="0"/>
                        <a:t>334.99-338.99</a:t>
                      </a:r>
                      <a:endParaRPr kumimoji="1" lang="ja-JP" altLang="en-US" dirty="0"/>
                    </a:p>
                  </a:txBody>
                  <a:tcPr/>
                </a:tc>
              </a:tr>
              <a:tr h="338001">
                <a:tc>
                  <a:txBody>
                    <a:bodyPr/>
                    <a:lstStyle/>
                    <a:p>
                      <a:pPr algn="ctr"/>
                      <a:r>
                        <a:rPr kumimoji="1" lang="en-US" altLang="ja-JP" dirty="0" smtClean="0"/>
                        <a:t>6</a:t>
                      </a:r>
                      <a:endParaRPr kumimoji="1" lang="ja-JP" altLang="en-US" dirty="0"/>
                    </a:p>
                  </a:txBody>
                  <a:tcPr/>
                </a:tc>
                <a:tc>
                  <a:txBody>
                    <a:bodyPr/>
                    <a:lstStyle/>
                    <a:p>
                      <a:pPr algn="ctr"/>
                      <a:r>
                        <a:rPr kumimoji="1" lang="en-US" altLang="ja-JP" dirty="0" smtClean="0"/>
                        <a:t>414.99-418.99</a:t>
                      </a:r>
                      <a:endParaRPr kumimoji="1" lang="ja-JP" altLang="en-US" dirty="0"/>
                    </a:p>
                  </a:txBody>
                  <a:tcPr/>
                </a:tc>
              </a:tr>
              <a:tr h="338001">
                <a:tc>
                  <a:txBody>
                    <a:bodyPr/>
                    <a:lstStyle/>
                    <a:p>
                      <a:pPr algn="ctr"/>
                      <a:r>
                        <a:rPr kumimoji="1" lang="en-US" altLang="ja-JP" dirty="0" smtClean="0"/>
                        <a:t>7</a:t>
                      </a:r>
                      <a:endParaRPr kumimoji="1" lang="ja-JP" altLang="en-US" dirty="0"/>
                    </a:p>
                  </a:txBody>
                  <a:tcPr/>
                </a:tc>
                <a:tc>
                  <a:txBody>
                    <a:bodyPr/>
                    <a:lstStyle/>
                    <a:p>
                      <a:pPr algn="ctr"/>
                      <a:r>
                        <a:rPr kumimoji="1" lang="en-US" altLang="ja-JP" dirty="0" smtClean="0"/>
                        <a:t>464.99-468.99</a:t>
                      </a:r>
                      <a:endParaRPr kumimoji="1" lang="ja-JP" altLang="en-US" dirty="0"/>
                    </a:p>
                  </a:txBody>
                  <a:tcPr/>
                </a:tc>
              </a:tr>
              <a:tr h="338001">
                <a:tc>
                  <a:txBody>
                    <a:bodyPr/>
                    <a:lstStyle/>
                    <a:p>
                      <a:pPr algn="ctr"/>
                      <a:r>
                        <a:rPr kumimoji="1" lang="en-US" altLang="ja-JP" dirty="0" smtClean="0"/>
                        <a:t>8</a:t>
                      </a:r>
                      <a:endParaRPr kumimoji="1" lang="ja-JP" altLang="en-US" dirty="0"/>
                    </a:p>
                  </a:txBody>
                  <a:tcPr/>
                </a:tc>
                <a:tc>
                  <a:txBody>
                    <a:bodyPr/>
                    <a:lstStyle/>
                    <a:p>
                      <a:pPr algn="ctr"/>
                      <a:r>
                        <a:rPr kumimoji="1" lang="en-US" altLang="ja-JP" dirty="0" smtClean="0"/>
                        <a:t>484.99-488.99</a:t>
                      </a:r>
                      <a:endParaRPr kumimoji="1" lang="ja-JP" altLang="en-US" dirty="0"/>
                    </a:p>
                  </a:txBody>
                  <a:tcPr/>
                </a:tc>
              </a:tr>
            </a:tbl>
          </a:graphicData>
        </a:graphic>
      </p:graphicFrame>
      <p:sp>
        <p:nvSpPr>
          <p:cNvPr id="181" name="テキスト ボックス 180"/>
          <p:cNvSpPr txBox="1"/>
          <p:nvPr/>
        </p:nvSpPr>
        <p:spPr>
          <a:xfrm>
            <a:off x="5426527" y="4061271"/>
            <a:ext cx="1175656" cy="369332"/>
          </a:xfrm>
          <a:prstGeom prst="rect">
            <a:avLst/>
          </a:prstGeom>
          <a:noFill/>
        </p:spPr>
        <p:txBody>
          <a:bodyPr wrap="square" rtlCol="0">
            <a:spAutoFit/>
          </a:bodyPr>
          <a:lstStyle/>
          <a:p>
            <a:pPr algn="ctr"/>
            <a:r>
              <a:rPr lang="en-US" altLang="ja-JP" dirty="0" smtClean="0">
                <a:effectLst>
                  <a:glow rad="127000">
                    <a:schemeClr val="bg1"/>
                  </a:glow>
                </a:effectLst>
              </a:rPr>
              <a:t>Sampler</a:t>
            </a:r>
            <a:r>
              <a:rPr lang="ja-JP" altLang="en-US" dirty="0">
                <a:effectLst>
                  <a:glow rad="127000">
                    <a:schemeClr val="bg1"/>
                  </a:glow>
                </a:effectLst>
              </a:rPr>
              <a:t>②</a:t>
            </a:r>
          </a:p>
        </p:txBody>
      </p:sp>
      <p:pic>
        <p:nvPicPr>
          <p:cNvPr id="1026" name="Picture 2" descr="「つくば32m」の画像検索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972754" y="726621"/>
            <a:ext cx="3290882" cy="1851479"/>
          </a:xfrm>
          <a:prstGeom prst="rect">
            <a:avLst/>
          </a:prstGeom>
          <a:noFill/>
          <a:extLst>
            <a:ext uri="{909E8E84-426E-40DD-AFC4-6F175D3DCCD1}">
              <a14:hiddenFill xmlns:a14="http://schemas.microsoft.com/office/drawing/2010/main">
                <a:solidFill>
                  <a:srgbClr val="FFFFFF"/>
                </a:solidFill>
              </a14:hiddenFill>
            </a:ext>
          </a:extLst>
        </p:spPr>
      </p:pic>
      <p:sp>
        <p:nvSpPr>
          <p:cNvPr id="189" name="円弧 188"/>
          <p:cNvSpPr/>
          <p:nvPr/>
        </p:nvSpPr>
        <p:spPr>
          <a:xfrm rot="10800000">
            <a:off x="6014878" y="-1864014"/>
            <a:ext cx="6138406" cy="5238490"/>
          </a:xfrm>
          <a:prstGeom prst="arc">
            <a:avLst>
              <a:gd name="adj1" fmla="val 16137079"/>
              <a:gd name="adj2" fmla="val 0"/>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1" name="テキスト ボックス 190"/>
          <p:cNvSpPr txBox="1"/>
          <p:nvPr/>
        </p:nvSpPr>
        <p:spPr>
          <a:xfrm>
            <a:off x="7569050" y="2477381"/>
            <a:ext cx="1731501" cy="707886"/>
          </a:xfrm>
          <a:prstGeom prst="rect">
            <a:avLst/>
          </a:prstGeom>
          <a:noFill/>
        </p:spPr>
        <p:txBody>
          <a:bodyPr wrap="square" rtlCol="0">
            <a:spAutoFit/>
          </a:bodyPr>
          <a:lstStyle/>
          <a:p>
            <a:pPr algn="ctr"/>
            <a:r>
              <a:rPr lang="ja-JP" altLang="en-US" sz="2000" dirty="0" smtClean="0">
                <a:effectLst>
                  <a:glow rad="127000">
                    <a:schemeClr val="bg1"/>
                  </a:glow>
                </a:effectLst>
              </a:rPr>
              <a:t>つくば</a:t>
            </a:r>
            <a:r>
              <a:rPr lang="en-US" altLang="ja-JP" sz="2000" dirty="0" smtClean="0">
                <a:effectLst>
                  <a:glow rad="127000">
                    <a:schemeClr val="bg1"/>
                  </a:glow>
                </a:effectLst>
              </a:rPr>
              <a:t> 32m</a:t>
            </a:r>
          </a:p>
          <a:p>
            <a:pPr algn="ctr"/>
            <a:r>
              <a:rPr lang="ja-JP" altLang="en-US" sz="2000" dirty="0">
                <a:effectLst>
                  <a:glow rad="127000">
                    <a:schemeClr val="bg1"/>
                  </a:glow>
                </a:effectLst>
              </a:rPr>
              <a:t>電波</a:t>
            </a:r>
            <a:r>
              <a:rPr lang="ja-JP" altLang="en-US" sz="2000" dirty="0" smtClean="0">
                <a:effectLst>
                  <a:glow rad="127000">
                    <a:schemeClr val="bg1"/>
                  </a:glow>
                </a:effectLst>
              </a:rPr>
              <a:t>望遠鏡</a:t>
            </a:r>
            <a:endParaRPr lang="ja-JP" altLang="en-US" sz="2000" dirty="0">
              <a:effectLst>
                <a:glow rad="127000">
                  <a:schemeClr val="bg1"/>
                </a:glow>
              </a:effectLst>
            </a:endParaRPr>
          </a:p>
        </p:txBody>
      </p:sp>
      <p:cxnSp>
        <p:nvCxnSpPr>
          <p:cNvPr id="192" name="直線矢印コネクタ 191"/>
          <p:cNvCxnSpPr/>
          <p:nvPr/>
        </p:nvCxnSpPr>
        <p:spPr>
          <a:xfrm flipV="1">
            <a:off x="1205687" y="2535827"/>
            <a:ext cx="5837465" cy="32657"/>
          </a:xfrm>
          <a:prstGeom prst="straightConnector1">
            <a:avLst/>
          </a:prstGeom>
          <a:ln w="76200">
            <a:solidFill>
              <a:srgbClr val="00B050"/>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93" name="テキスト ボックス 192"/>
          <p:cNvSpPr txBox="1"/>
          <p:nvPr/>
        </p:nvSpPr>
        <p:spPr>
          <a:xfrm>
            <a:off x="1997504" y="2134338"/>
            <a:ext cx="1731501" cy="523220"/>
          </a:xfrm>
          <a:prstGeom prst="rect">
            <a:avLst/>
          </a:prstGeom>
          <a:noFill/>
        </p:spPr>
        <p:txBody>
          <a:bodyPr wrap="square" rtlCol="0">
            <a:spAutoFit/>
          </a:bodyPr>
          <a:lstStyle/>
          <a:p>
            <a:pPr algn="ctr"/>
            <a:r>
              <a:rPr lang="ja-JP" altLang="en-US" sz="2800" dirty="0" smtClean="0">
                <a:effectLst>
                  <a:glow rad="127000">
                    <a:schemeClr val="bg1"/>
                  </a:glow>
                </a:effectLst>
              </a:rPr>
              <a:t>約</a:t>
            </a:r>
            <a:r>
              <a:rPr lang="en-US" altLang="ja-JP" sz="2800" dirty="0" smtClean="0">
                <a:effectLst>
                  <a:glow rad="127000">
                    <a:schemeClr val="bg1"/>
                  </a:glow>
                </a:effectLst>
              </a:rPr>
              <a:t>450km</a:t>
            </a:r>
            <a:endParaRPr lang="ja-JP" altLang="en-US" sz="2800" dirty="0">
              <a:effectLst>
                <a:glow rad="127000">
                  <a:schemeClr val="bg1"/>
                </a:glow>
              </a:effectLst>
            </a:endParaRPr>
          </a:p>
        </p:txBody>
      </p:sp>
      <p:cxnSp>
        <p:nvCxnSpPr>
          <p:cNvPr id="65" name="カギ線コネクタ 64"/>
          <p:cNvCxnSpPr/>
          <p:nvPr/>
        </p:nvCxnSpPr>
        <p:spPr>
          <a:xfrm rot="16200000" flipV="1">
            <a:off x="-644980" y="3976005"/>
            <a:ext cx="2960916" cy="919847"/>
          </a:xfrm>
          <a:prstGeom prst="bentConnector3">
            <a:avLst>
              <a:gd name="adj1" fmla="val 919"/>
            </a:avLst>
          </a:prstGeom>
          <a:ln w="381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7" name="テキスト ボックス 66"/>
          <p:cNvSpPr txBox="1"/>
          <p:nvPr/>
        </p:nvSpPr>
        <p:spPr>
          <a:xfrm>
            <a:off x="-650629" y="6007558"/>
            <a:ext cx="2360373" cy="646331"/>
          </a:xfrm>
          <a:prstGeom prst="rect">
            <a:avLst/>
          </a:prstGeom>
          <a:noFill/>
          <a:ln>
            <a:noFill/>
          </a:ln>
        </p:spPr>
        <p:txBody>
          <a:bodyPr wrap="square" rtlCol="0">
            <a:spAutoFit/>
          </a:bodyPr>
          <a:lstStyle/>
          <a:p>
            <a:pPr algn="ctr"/>
            <a:r>
              <a:rPr lang="en-US" altLang="ja-JP" dirty="0" smtClean="0">
                <a:solidFill>
                  <a:srgbClr val="00B050"/>
                </a:solidFill>
                <a:effectLst>
                  <a:glow rad="127000">
                    <a:schemeClr val="bg1"/>
                  </a:glow>
                </a:effectLst>
              </a:rPr>
              <a:t>To D/C</a:t>
            </a:r>
          </a:p>
          <a:p>
            <a:pPr algn="ctr"/>
            <a:r>
              <a:rPr lang="en-US" altLang="ja-JP" dirty="0" smtClean="0">
                <a:solidFill>
                  <a:srgbClr val="00B050"/>
                </a:solidFill>
                <a:effectLst>
                  <a:glow rad="127000">
                    <a:schemeClr val="bg1"/>
                  </a:glow>
                </a:effectLst>
              </a:rPr>
              <a:t>5MHz</a:t>
            </a:r>
            <a:endParaRPr lang="ja-JP" altLang="en-US" dirty="0">
              <a:solidFill>
                <a:srgbClr val="00B050"/>
              </a:solidFill>
              <a:effectLst>
                <a:glow rad="127000">
                  <a:schemeClr val="bg1"/>
                </a:glow>
              </a:effectLst>
            </a:endParaRPr>
          </a:p>
        </p:txBody>
      </p:sp>
      <p:sp>
        <p:nvSpPr>
          <p:cNvPr id="71" name="テキスト ボックス 70"/>
          <p:cNvSpPr txBox="1"/>
          <p:nvPr/>
        </p:nvSpPr>
        <p:spPr>
          <a:xfrm>
            <a:off x="7198413" y="4421253"/>
            <a:ext cx="1600651" cy="369332"/>
          </a:xfrm>
          <a:prstGeom prst="rect">
            <a:avLst/>
          </a:prstGeom>
          <a:noFill/>
        </p:spPr>
        <p:txBody>
          <a:bodyPr wrap="square" rtlCol="0">
            <a:spAutoFit/>
          </a:bodyPr>
          <a:lstStyle/>
          <a:p>
            <a:pPr algn="ctr"/>
            <a:r>
              <a:rPr lang="en-US" altLang="ja-JP" dirty="0" smtClean="0">
                <a:effectLst>
                  <a:glow rad="127000">
                    <a:schemeClr val="bg1"/>
                  </a:glow>
                </a:effectLst>
              </a:rPr>
              <a:t>To PC</a:t>
            </a:r>
            <a:endParaRPr lang="ja-JP" altLang="en-US" dirty="0">
              <a:effectLst>
                <a:glow rad="127000">
                  <a:schemeClr val="bg1"/>
                </a:glow>
              </a:effectLst>
            </a:endParaRPr>
          </a:p>
        </p:txBody>
      </p:sp>
    </p:spTree>
    <p:extLst>
      <p:ext uri="{BB962C8B-B14F-4D97-AF65-F5344CB8AC3E}">
        <p14:creationId xmlns:p14="http://schemas.microsoft.com/office/powerpoint/2010/main" val="1412674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t="1236" b="2261"/>
          <a:stretch/>
        </p:blipFill>
        <p:spPr>
          <a:xfrm>
            <a:off x="446809" y="1257740"/>
            <a:ext cx="8250383" cy="5600259"/>
          </a:xfrm>
          <a:prstGeom prst="rect">
            <a:avLst/>
          </a:prstGeom>
        </p:spPr>
      </p:pic>
      <p:sp>
        <p:nvSpPr>
          <p:cNvPr id="3" name="タイトル 1"/>
          <p:cNvSpPr txBox="1">
            <a:spLocks/>
          </p:cNvSpPr>
          <p:nvPr/>
        </p:nvSpPr>
        <p:spPr>
          <a:xfrm>
            <a:off x="0" y="0"/>
            <a:ext cx="9144000" cy="7239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600" dirty="0">
                <a:latin typeface="ＭＳ ゴシック" panose="020B0609070205080204" pitchFamily="49" charset="-128"/>
                <a:ea typeface="ＭＳ ゴシック" panose="020B0609070205080204" pitchFamily="49" charset="-128"/>
              </a:rPr>
              <a:t>測地</a:t>
            </a:r>
            <a:r>
              <a:rPr lang="en-US" altLang="ja-JP" sz="3600" dirty="0" smtClean="0">
                <a:latin typeface="ＭＳ ゴシック" panose="020B0609070205080204" pitchFamily="49" charset="-128"/>
                <a:ea typeface="ＭＳ ゴシック" panose="020B0609070205080204" pitchFamily="49" charset="-128"/>
              </a:rPr>
              <a:t>VLBI</a:t>
            </a:r>
            <a:r>
              <a:rPr lang="ja-JP" altLang="en-US" sz="3600" dirty="0" smtClean="0">
                <a:latin typeface="ＭＳ ゴシック" panose="020B0609070205080204" pitchFamily="49" charset="-128"/>
                <a:ea typeface="ＭＳ ゴシック" panose="020B0609070205080204" pitchFamily="49" charset="-128"/>
              </a:rPr>
              <a:t>観測用フリンジテスト</a:t>
            </a:r>
            <a:r>
              <a:rPr lang="en-US" altLang="ja-JP" sz="3600" dirty="0" smtClean="0">
                <a:latin typeface="ＭＳ ゴシック" panose="020B0609070205080204" pitchFamily="49" charset="-128"/>
                <a:ea typeface="ＭＳ ゴシック" panose="020B0609070205080204" pitchFamily="49" charset="-128"/>
              </a:rPr>
              <a:t>1</a:t>
            </a:r>
            <a:r>
              <a:rPr lang="ja-JP" altLang="en-US" sz="3600" dirty="0" smtClean="0">
                <a:latin typeface="ＭＳ ゴシック" panose="020B0609070205080204" pitchFamily="49" charset="-128"/>
                <a:ea typeface="ＭＳ ゴシック" panose="020B0609070205080204" pitchFamily="49" charset="-128"/>
              </a:rPr>
              <a:t>回目</a:t>
            </a:r>
            <a:endParaRPr lang="ja-JP" altLang="en-US" sz="3600" dirty="0">
              <a:latin typeface="ＭＳ ゴシック" panose="020B0609070205080204" pitchFamily="49" charset="-128"/>
              <a:ea typeface="ＭＳ ゴシック" panose="020B0609070205080204" pitchFamily="49" charset="-128"/>
            </a:endParaRPr>
          </a:p>
        </p:txBody>
      </p:sp>
      <p:sp>
        <p:nvSpPr>
          <p:cNvPr id="5" name="タイトル 1"/>
          <p:cNvSpPr txBox="1">
            <a:spLocks/>
          </p:cNvSpPr>
          <p:nvPr/>
        </p:nvSpPr>
        <p:spPr>
          <a:xfrm>
            <a:off x="351035" y="784557"/>
            <a:ext cx="3202656" cy="455426"/>
          </a:xfrm>
          <a:prstGeom prst="rect">
            <a:avLst/>
          </a:prstGeom>
          <a:ln w="19050">
            <a:solidFill>
              <a:srgbClr val="FF000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2400" dirty="0" smtClean="0">
                <a:latin typeface="+mn-ea"/>
                <a:ea typeface="+mn-ea"/>
              </a:rPr>
              <a:t>CH1-4</a:t>
            </a:r>
            <a:r>
              <a:rPr lang="ja-JP" altLang="en-US" sz="2400" dirty="0" smtClean="0">
                <a:latin typeface="+mn-ea"/>
                <a:ea typeface="+mn-ea"/>
              </a:rPr>
              <a:t>の相関処理結果</a:t>
            </a:r>
            <a:endParaRPr lang="ja-JP" altLang="en-US" sz="2400" dirty="0">
              <a:latin typeface="+mn-ea"/>
              <a:ea typeface="+mn-ea"/>
            </a:endParaRPr>
          </a:p>
        </p:txBody>
      </p:sp>
      <p:cxnSp>
        <p:nvCxnSpPr>
          <p:cNvPr id="7" name="直線コネクタ 6"/>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525780" y="1264920"/>
            <a:ext cx="3672840" cy="861774"/>
          </a:xfrm>
          <a:prstGeom prst="rect">
            <a:avLst/>
          </a:prstGeom>
          <a:solidFill>
            <a:schemeClr val="bg1"/>
          </a:solidFill>
        </p:spPr>
        <p:txBody>
          <a:bodyPr wrap="square" rtlCol="0">
            <a:spAutoFit/>
          </a:bodyPr>
          <a:lstStyle/>
          <a:p>
            <a:pPr algn="ctr"/>
            <a:r>
              <a:rPr kumimoji="1" lang="en-US" altLang="ja-JP" sz="1600" dirty="0" smtClean="0"/>
              <a:t>CH1 8204.99MHz  1bit 8MHz sampling</a:t>
            </a:r>
          </a:p>
          <a:p>
            <a:pPr algn="ctr"/>
            <a:r>
              <a:rPr lang="en-US" altLang="ja-JP" sz="1600" dirty="0" smtClean="0"/>
              <a:t>Source : 3C279  Amp=0.000170</a:t>
            </a:r>
          </a:p>
          <a:p>
            <a:pPr algn="ctr"/>
            <a:r>
              <a:rPr lang="en-US" altLang="ja-JP" sz="1600" dirty="0" smtClean="0"/>
              <a:t>SNR=16.6</a:t>
            </a:r>
            <a:endParaRPr kumimoji="1" lang="ja-JP" altLang="en-US" sz="1600" dirty="0"/>
          </a:p>
        </p:txBody>
      </p:sp>
      <p:sp>
        <p:nvSpPr>
          <p:cNvPr id="9" name="テキスト ボックス 8"/>
          <p:cNvSpPr txBox="1"/>
          <p:nvPr/>
        </p:nvSpPr>
        <p:spPr>
          <a:xfrm>
            <a:off x="4579620" y="1264920"/>
            <a:ext cx="3672840" cy="861774"/>
          </a:xfrm>
          <a:prstGeom prst="rect">
            <a:avLst/>
          </a:prstGeom>
          <a:solidFill>
            <a:schemeClr val="bg1"/>
          </a:solidFill>
        </p:spPr>
        <p:txBody>
          <a:bodyPr wrap="square" rtlCol="0">
            <a:spAutoFit/>
          </a:bodyPr>
          <a:lstStyle/>
          <a:p>
            <a:pPr algn="ctr"/>
            <a:r>
              <a:rPr kumimoji="1" lang="en-US" altLang="ja-JP" sz="1600" dirty="0" smtClean="0"/>
              <a:t>CH2 8214.99MHz  1bit 8MHz sampling</a:t>
            </a:r>
          </a:p>
          <a:p>
            <a:pPr algn="ctr"/>
            <a:r>
              <a:rPr lang="en-US" altLang="ja-JP" sz="1600" dirty="0" smtClean="0"/>
              <a:t>Source : 3C279  Amp=0.000182</a:t>
            </a:r>
          </a:p>
          <a:p>
            <a:pPr algn="ctr"/>
            <a:r>
              <a:rPr lang="en-US" altLang="ja-JP" sz="1600" dirty="0" smtClean="0"/>
              <a:t>SNR=17.8</a:t>
            </a:r>
            <a:endParaRPr kumimoji="1" lang="ja-JP" altLang="en-US" sz="1600" dirty="0"/>
          </a:p>
        </p:txBody>
      </p:sp>
      <p:sp>
        <p:nvSpPr>
          <p:cNvPr id="10" name="テキスト ボックス 9"/>
          <p:cNvSpPr txBox="1"/>
          <p:nvPr/>
        </p:nvSpPr>
        <p:spPr>
          <a:xfrm>
            <a:off x="556260" y="4076700"/>
            <a:ext cx="3672840" cy="861774"/>
          </a:xfrm>
          <a:prstGeom prst="rect">
            <a:avLst/>
          </a:prstGeom>
          <a:solidFill>
            <a:schemeClr val="bg1"/>
          </a:solidFill>
        </p:spPr>
        <p:txBody>
          <a:bodyPr wrap="square" rtlCol="0">
            <a:spAutoFit/>
          </a:bodyPr>
          <a:lstStyle/>
          <a:p>
            <a:pPr algn="ctr"/>
            <a:r>
              <a:rPr kumimoji="1" lang="en-US" altLang="ja-JP" sz="1600" dirty="0" smtClean="0"/>
              <a:t>CH3 8244.99MHz  1bit 8MHz sampling</a:t>
            </a:r>
          </a:p>
          <a:p>
            <a:pPr algn="ctr"/>
            <a:r>
              <a:rPr lang="en-US" altLang="ja-JP" sz="1600" dirty="0" smtClean="0"/>
              <a:t>Source : 3C279  Amp=0.000207</a:t>
            </a:r>
          </a:p>
          <a:p>
            <a:pPr algn="ctr"/>
            <a:r>
              <a:rPr lang="en-US" altLang="ja-JP" sz="1600" dirty="0" smtClean="0"/>
              <a:t>SNR=20.3</a:t>
            </a:r>
            <a:endParaRPr kumimoji="1" lang="ja-JP" altLang="en-US" sz="1600" dirty="0"/>
          </a:p>
        </p:txBody>
      </p:sp>
      <p:sp>
        <p:nvSpPr>
          <p:cNvPr id="11" name="テキスト ボックス 10"/>
          <p:cNvSpPr txBox="1"/>
          <p:nvPr/>
        </p:nvSpPr>
        <p:spPr>
          <a:xfrm>
            <a:off x="4693920" y="4084320"/>
            <a:ext cx="3672840" cy="861774"/>
          </a:xfrm>
          <a:prstGeom prst="rect">
            <a:avLst/>
          </a:prstGeom>
          <a:solidFill>
            <a:schemeClr val="bg1"/>
          </a:solidFill>
        </p:spPr>
        <p:txBody>
          <a:bodyPr wrap="square" rtlCol="0">
            <a:spAutoFit/>
          </a:bodyPr>
          <a:lstStyle/>
          <a:p>
            <a:pPr algn="ctr"/>
            <a:r>
              <a:rPr kumimoji="1" lang="en-US" altLang="ja-JP" sz="1600" dirty="0" smtClean="0"/>
              <a:t>CH4 8304.99MHz  1bit 8MHz sampling</a:t>
            </a:r>
          </a:p>
          <a:p>
            <a:pPr algn="ctr"/>
            <a:r>
              <a:rPr lang="en-US" altLang="ja-JP" sz="1600" dirty="0" smtClean="0"/>
              <a:t>Source : 3C279  Amp=0.000199</a:t>
            </a:r>
          </a:p>
          <a:p>
            <a:pPr algn="ctr"/>
            <a:r>
              <a:rPr lang="en-US" altLang="ja-JP" sz="1600" dirty="0" smtClean="0"/>
              <a:t>SNR=19.5</a:t>
            </a:r>
            <a:endParaRPr kumimoji="1" lang="ja-JP" altLang="en-US" sz="1600" dirty="0"/>
          </a:p>
        </p:txBody>
      </p:sp>
    </p:spTree>
    <p:extLst>
      <p:ext uri="{BB962C8B-B14F-4D97-AF65-F5344CB8AC3E}">
        <p14:creationId xmlns:p14="http://schemas.microsoft.com/office/powerpoint/2010/main" val="16562020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723900"/>
          </a:xfrm>
        </p:spPr>
        <p:txBody>
          <a:bodyPr>
            <a:normAutofit/>
          </a:bodyPr>
          <a:lstStyle/>
          <a:p>
            <a:pPr algn="ctr"/>
            <a:r>
              <a:rPr lang="en-US" altLang="ja-JP" sz="3600" dirty="0">
                <a:latin typeface="ＭＳ ゴシック" panose="020B0609070205080204" pitchFamily="49" charset="-128"/>
                <a:ea typeface="ＭＳ ゴシック" panose="020B0609070205080204" pitchFamily="49" charset="-128"/>
              </a:rPr>
              <a:t>O</a:t>
            </a:r>
            <a:r>
              <a:rPr kumimoji="1" lang="en-US" altLang="ja-JP" sz="3600" dirty="0" smtClean="0">
                <a:latin typeface="ＭＳ ゴシック" panose="020B0609070205080204" pitchFamily="49" charset="-128"/>
                <a:ea typeface="ＭＳ ゴシック" panose="020B0609070205080204" pitchFamily="49" charset="-128"/>
              </a:rPr>
              <a:t>utline</a:t>
            </a:r>
            <a:endParaRPr kumimoji="1" lang="ja-JP" altLang="en-US" sz="3600" dirty="0">
              <a:latin typeface="ＭＳ ゴシック" panose="020B0609070205080204" pitchFamily="49" charset="-128"/>
              <a:ea typeface="ＭＳ ゴシック" panose="020B0609070205080204" pitchFamily="49" charset="-128"/>
            </a:endParaRPr>
          </a:p>
        </p:txBody>
      </p:sp>
      <p:cxnSp>
        <p:nvCxnSpPr>
          <p:cNvPr id="12" name="直線コネクタ 11"/>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 name="グループ化 4"/>
          <p:cNvGrpSpPr/>
          <p:nvPr/>
        </p:nvGrpSpPr>
        <p:grpSpPr>
          <a:xfrm>
            <a:off x="-238991" y="945573"/>
            <a:ext cx="9767455" cy="6172200"/>
            <a:chOff x="-238991" y="945573"/>
            <a:chExt cx="9767455" cy="6172200"/>
          </a:xfrm>
        </p:grpSpPr>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945573"/>
              <a:ext cx="9144000" cy="6096001"/>
            </a:xfrm>
            <a:prstGeom prst="rect">
              <a:avLst/>
            </a:prstGeom>
            <a:effectLst>
              <a:glow rad="127000">
                <a:schemeClr val="bg1"/>
              </a:glow>
              <a:softEdge rad="317500"/>
            </a:effectLst>
          </p:spPr>
        </p:pic>
        <p:sp>
          <p:nvSpPr>
            <p:cNvPr id="15" name="正方形/長方形 14"/>
            <p:cNvSpPr/>
            <p:nvPr/>
          </p:nvSpPr>
          <p:spPr>
            <a:xfrm>
              <a:off x="-238991" y="1018309"/>
              <a:ext cx="9767455" cy="6099464"/>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コンテンツ プレースホルダー 3"/>
          <p:cNvSpPr>
            <a:spLocks noGrp="1"/>
          </p:cNvSpPr>
          <p:nvPr>
            <p:ph idx="1"/>
          </p:nvPr>
        </p:nvSpPr>
        <p:spPr>
          <a:xfrm>
            <a:off x="344341" y="1203217"/>
            <a:ext cx="8569138" cy="5512627"/>
          </a:xfrm>
        </p:spPr>
        <p:txBody>
          <a:bodyPr>
            <a:normAutofit/>
          </a:bodyPr>
          <a:lstStyle/>
          <a:p>
            <a:r>
              <a:rPr lang="en-US" altLang="ja-JP" dirty="0" smtClean="0">
                <a:effectLst>
                  <a:glow rad="127000">
                    <a:schemeClr val="bg1"/>
                  </a:glow>
                </a:effectLst>
                <a:latin typeface="+mn-ea"/>
              </a:rPr>
              <a:t>3.8 m </a:t>
            </a:r>
            <a:r>
              <a:rPr lang="ja-JP" altLang="en-US" dirty="0" smtClean="0">
                <a:effectLst>
                  <a:glow rad="127000">
                    <a:schemeClr val="bg1"/>
                  </a:glow>
                </a:effectLst>
                <a:latin typeface="+mn-ea"/>
              </a:rPr>
              <a:t>電波望遠鏡</a:t>
            </a:r>
            <a:endParaRPr lang="en-US" altLang="ja-JP" dirty="0">
              <a:effectLst>
                <a:glow rad="127000">
                  <a:schemeClr val="bg1"/>
                </a:glow>
              </a:effectLst>
              <a:latin typeface="+mn-ea"/>
            </a:endParaRPr>
          </a:p>
          <a:p>
            <a:pPr marL="0" indent="0">
              <a:buNone/>
            </a:pPr>
            <a:r>
              <a:rPr lang="ja-JP" altLang="en-US" dirty="0" smtClean="0">
                <a:effectLst>
                  <a:glow rad="127000">
                    <a:schemeClr val="bg1"/>
                  </a:glow>
                </a:effectLst>
                <a:latin typeface="+mn-ea"/>
              </a:rPr>
              <a:t>　</a:t>
            </a:r>
            <a:endParaRPr lang="en-US" altLang="ja-JP" sz="2400" dirty="0" smtClean="0">
              <a:effectLst>
                <a:glow rad="127000">
                  <a:schemeClr val="bg1"/>
                </a:glow>
              </a:effectLst>
              <a:latin typeface="HGS明朝E" panose="02020900000000000000" pitchFamily="18" charset="-128"/>
              <a:ea typeface="HGS明朝E" panose="02020900000000000000" pitchFamily="18" charset="-128"/>
            </a:endParaRPr>
          </a:p>
          <a:p>
            <a:r>
              <a:rPr lang="ja-JP" altLang="en-US" dirty="0" smtClean="0">
                <a:effectLst>
                  <a:glow rad="127000">
                    <a:schemeClr val="bg1"/>
                  </a:glow>
                </a:effectLst>
                <a:latin typeface="+mn-ea"/>
              </a:rPr>
              <a:t>日立</a:t>
            </a:r>
            <a:r>
              <a:rPr lang="en-US" altLang="ja-JP" dirty="0" smtClean="0">
                <a:effectLst>
                  <a:glow rad="127000">
                    <a:schemeClr val="bg1"/>
                  </a:glow>
                </a:effectLst>
                <a:latin typeface="+mn-ea"/>
              </a:rPr>
              <a:t>32 m</a:t>
            </a:r>
            <a:r>
              <a:rPr lang="ja-JP" altLang="en-US" dirty="0" err="1" smtClean="0">
                <a:effectLst>
                  <a:glow rad="127000">
                    <a:schemeClr val="bg1"/>
                  </a:glow>
                </a:effectLst>
                <a:latin typeface="+mn-ea"/>
              </a:rPr>
              <a:t>、</a:t>
            </a:r>
            <a:r>
              <a:rPr lang="ja-JP" altLang="en-US" dirty="0" smtClean="0">
                <a:effectLst>
                  <a:glow rad="127000">
                    <a:schemeClr val="bg1"/>
                  </a:glow>
                </a:effectLst>
                <a:latin typeface="+mn-ea"/>
              </a:rPr>
              <a:t>高萩</a:t>
            </a:r>
            <a:r>
              <a:rPr lang="en-US" altLang="ja-JP" dirty="0" smtClean="0">
                <a:effectLst>
                  <a:glow rad="127000">
                    <a:schemeClr val="bg1"/>
                  </a:glow>
                </a:effectLst>
                <a:latin typeface="+mn-ea"/>
              </a:rPr>
              <a:t>32 m</a:t>
            </a:r>
            <a:r>
              <a:rPr lang="ja-JP" altLang="en-US" dirty="0" smtClean="0">
                <a:effectLst>
                  <a:glow rad="127000">
                    <a:schemeClr val="bg1"/>
                  </a:glow>
                </a:effectLst>
                <a:latin typeface="+mn-ea"/>
              </a:rPr>
              <a:t>との </a:t>
            </a:r>
            <a:r>
              <a:rPr lang="en-US" altLang="ja-JP" dirty="0" smtClean="0">
                <a:effectLst>
                  <a:glow rad="127000">
                    <a:schemeClr val="bg1"/>
                  </a:glow>
                </a:effectLst>
                <a:latin typeface="+mn-ea"/>
              </a:rPr>
              <a:t>VLBI </a:t>
            </a:r>
            <a:r>
              <a:rPr lang="ja-JP" altLang="en-US" dirty="0" smtClean="0">
                <a:effectLst>
                  <a:glow rad="127000">
                    <a:schemeClr val="bg1"/>
                  </a:glow>
                </a:effectLst>
                <a:latin typeface="+mn-ea"/>
              </a:rPr>
              <a:t>観測実験</a:t>
            </a:r>
            <a:endParaRPr lang="en-US" altLang="ja-JP" dirty="0" smtClean="0">
              <a:effectLst>
                <a:glow rad="127000">
                  <a:schemeClr val="bg1"/>
                </a:glow>
              </a:effectLst>
              <a:latin typeface="+mn-ea"/>
            </a:endParaRPr>
          </a:p>
          <a:p>
            <a:endParaRPr lang="en-US" altLang="ja-JP" dirty="0">
              <a:effectLst>
                <a:glow rad="127000">
                  <a:schemeClr val="bg1"/>
                </a:glow>
              </a:effectLst>
              <a:latin typeface="+mn-ea"/>
            </a:endParaRPr>
          </a:p>
          <a:p>
            <a:r>
              <a:rPr lang="ja-JP" altLang="en-US" dirty="0" smtClean="0">
                <a:effectLst>
                  <a:glow rad="127000">
                    <a:schemeClr val="bg1"/>
                  </a:glow>
                </a:effectLst>
                <a:latin typeface="+mn-ea"/>
              </a:rPr>
              <a:t>つくば </a:t>
            </a:r>
            <a:r>
              <a:rPr lang="en-US" altLang="ja-JP" dirty="0" smtClean="0">
                <a:effectLst>
                  <a:glow rad="127000">
                    <a:schemeClr val="bg1"/>
                  </a:glow>
                </a:effectLst>
                <a:latin typeface="+mn-ea"/>
              </a:rPr>
              <a:t>32 m</a:t>
            </a:r>
            <a:r>
              <a:rPr lang="ja-JP" altLang="en-US" dirty="0" smtClean="0">
                <a:effectLst>
                  <a:glow rad="127000">
                    <a:schemeClr val="bg1"/>
                  </a:glow>
                </a:effectLst>
                <a:latin typeface="+mn-ea"/>
              </a:rPr>
              <a:t>との測地 </a:t>
            </a:r>
            <a:r>
              <a:rPr lang="en-US" altLang="ja-JP" dirty="0" smtClean="0">
                <a:effectLst>
                  <a:glow rad="127000">
                    <a:schemeClr val="bg1"/>
                  </a:glow>
                </a:effectLst>
                <a:latin typeface="+mn-ea"/>
              </a:rPr>
              <a:t>VLBI </a:t>
            </a:r>
            <a:r>
              <a:rPr lang="ja-JP" altLang="en-US" dirty="0">
                <a:effectLst>
                  <a:glow rad="127000">
                    <a:schemeClr val="bg1"/>
                  </a:glow>
                </a:effectLst>
                <a:latin typeface="+mn-ea"/>
              </a:rPr>
              <a:t>観測</a:t>
            </a:r>
            <a:r>
              <a:rPr lang="ja-JP" altLang="en-US" dirty="0" smtClean="0">
                <a:effectLst>
                  <a:glow rad="127000">
                    <a:schemeClr val="bg1"/>
                  </a:glow>
                </a:effectLst>
                <a:latin typeface="+mn-ea"/>
              </a:rPr>
              <a:t>用フリンジテスト</a:t>
            </a:r>
            <a:endParaRPr lang="en-US" altLang="ja-JP" dirty="0" smtClean="0">
              <a:effectLst>
                <a:glow rad="127000">
                  <a:schemeClr val="bg1"/>
                </a:glow>
              </a:effectLst>
              <a:latin typeface="+mn-ea"/>
            </a:endParaRPr>
          </a:p>
          <a:p>
            <a:endParaRPr lang="en-US" altLang="ja-JP" dirty="0">
              <a:effectLst>
                <a:glow rad="127000">
                  <a:schemeClr val="bg1"/>
                </a:glow>
              </a:effectLst>
              <a:latin typeface="+mn-ea"/>
            </a:endParaRPr>
          </a:p>
          <a:p>
            <a:r>
              <a:rPr lang="ja-JP" altLang="en-US" dirty="0" smtClean="0">
                <a:effectLst>
                  <a:glow rad="127000">
                    <a:schemeClr val="bg1"/>
                  </a:glow>
                </a:effectLst>
                <a:latin typeface="+mn-ea"/>
              </a:rPr>
              <a:t>つくば </a:t>
            </a:r>
            <a:r>
              <a:rPr lang="en-US" altLang="ja-JP" dirty="0" smtClean="0">
                <a:effectLst>
                  <a:glow rad="127000">
                    <a:schemeClr val="bg1"/>
                  </a:glow>
                </a:effectLst>
                <a:latin typeface="+mn-ea"/>
              </a:rPr>
              <a:t>32 m</a:t>
            </a:r>
            <a:r>
              <a:rPr lang="ja-JP" altLang="en-US" dirty="0" smtClean="0">
                <a:effectLst>
                  <a:glow rad="127000">
                    <a:schemeClr val="bg1"/>
                  </a:glow>
                </a:effectLst>
                <a:latin typeface="+mn-ea"/>
              </a:rPr>
              <a:t>との測地 </a:t>
            </a:r>
            <a:r>
              <a:rPr lang="en-US" altLang="ja-JP" dirty="0" smtClean="0">
                <a:effectLst>
                  <a:glow rad="127000">
                    <a:schemeClr val="bg1"/>
                  </a:glow>
                </a:effectLst>
                <a:latin typeface="+mn-ea"/>
              </a:rPr>
              <a:t>VLBI </a:t>
            </a:r>
            <a:r>
              <a:rPr lang="ja-JP" altLang="en-US" dirty="0" smtClean="0">
                <a:effectLst>
                  <a:glow rad="127000">
                    <a:schemeClr val="bg1"/>
                  </a:glow>
                </a:effectLst>
                <a:latin typeface="+mn-ea"/>
              </a:rPr>
              <a:t>観測</a:t>
            </a:r>
            <a:r>
              <a:rPr lang="en-US" altLang="ja-JP" dirty="0" smtClean="0">
                <a:effectLst>
                  <a:glow rad="127000">
                    <a:schemeClr val="bg1"/>
                  </a:glow>
                </a:effectLst>
                <a:latin typeface="+mn-ea"/>
              </a:rPr>
              <a:t>  </a:t>
            </a:r>
            <a:endParaRPr lang="en-US" altLang="ja-JP" dirty="0">
              <a:effectLst>
                <a:glow rad="127000">
                  <a:schemeClr val="bg1"/>
                </a:glow>
              </a:effectLst>
              <a:latin typeface="+mn-ea"/>
            </a:endParaRPr>
          </a:p>
          <a:p>
            <a:pPr marL="0" indent="0">
              <a:buNone/>
            </a:pPr>
            <a:endParaRPr lang="en-US" altLang="ja-JP" sz="2400" dirty="0">
              <a:effectLst>
                <a:glow rad="127000">
                  <a:schemeClr val="bg1"/>
                </a:glow>
              </a:effectLst>
              <a:latin typeface="HGS明朝E" panose="02020900000000000000" pitchFamily="18" charset="-128"/>
              <a:ea typeface="HGS明朝E" panose="02020900000000000000" pitchFamily="18" charset="-128"/>
            </a:endParaRPr>
          </a:p>
          <a:p>
            <a:r>
              <a:rPr lang="ja-JP" altLang="en-US" dirty="0" smtClean="0">
                <a:effectLst>
                  <a:glow rad="127000">
                    <a:schemeClr val="bg1"/>
                  </a:glow>
                </a:effectLst>
                <a:latin typeface="+mn-ea"/>
              </a:rPr>
              <a:t>まとめ・今後</a:t>
            </a:r>
            <a:endParaRPr lang="en-US" altLang="ja-JP" dirty="0" smtClean="0">
              <a:effectLst>
                <a:glow rad="127000">
                  <a:schemeClr val="bg1"/>
                </a:glow>
              </a:effectLst>
              <a:latin typeface="+mn-ea"/>
            </a:endParaRPr>
          </a:p>
          <a:p>
            <a:endParaRPr lang="en-US" altLang="ja-JP" dirty="0">
              <a:effectLst>
                <a:glow rad="127000">
                  <a:schemeClr val="bg1"/>
                </a:glow>
              </a:effectLst>
              <a:latin typeface="+mn-ea"/>
            </a:endParaRPr>
          </a:p>
          <a:p>
            <a:endParaRPr lang="en-US" altLang="ja-JP" dirty="0">
              <a:effectLst>
                <a:glow rad="127000">
                  <a:schemeClr val="bg1"/>
                </a:glow>
              </a:effectLst>
              <a:latin typeface="+mn-ea"/>
            </a:endParaRPr>
          </a:p>
        </p:txBody>
      </p:sp>
    </p:spTree>
    <p:extLst>
      <p:ext uri="{BB962C8B-B14F-4D97-AF65-F5344CB8AC3E}">
        <p14:creationId xmlns:p14="http://schemas.microsoft.com/office/powerpoint/2010/main" val="900554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t="1328" b="2402"/>
          <a:stretch/>
        </p:blipFill>
        <p:spPr>
          <a:xfrm>
            <a:off x="440409" y="1249051"/>
            <a:ext cx="8263183" cy="5608949"/>
          </a:xfrm>
          <a:prstGeom prst="rect">
            <a:avLst/>
          </a:prstGeom>
        </p:spPr>
      </p:pic>
      <p:sp>
        <p:nvSpPr>
          <p:cNvPr id="3" name="タイトル 1"/>
          <p:cNvSpPr txBox="1">
            <a:spLocks/>
          </p:cNvSpPr>
          <p:nvPr/>
        </p:nvSpPr>
        <p:spPr>
          <a:xfrm>
            <a:off x="0" y="0"/>
            <a:ext cx="9144000" cy="7239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600" dirty="0">
                <a:latin typeface="ＭＳ ゴシック" panose="020B0609070205080204" pitchFamily="49" charset="-128"/>
                <a:ea typeface="ＭＳ ゴシック" panose="020B0609070205080204" pitchFamily="49" charset="-128"/>
              </a:rPr>
              <a:t>測地</a:t>
            </a:r>
            <a:r>
              <a:rPr lang="en-US" altLang="ja-JP" sz="3600" dirty="0" smtClean="0">
                <a:latin typeface="ＭＳ ゴシック" panose="020B0609070205080204" pitchFamily="49" charset="-128"/>
                <a:ea typeface="ＭＳ ゴシック" panose="020B0609070205080204" pitchFamily="49" charset="-128"/>
              </a:rPr>
              <a:t>VLBI</a:t>
            </a:r>
            <a:r>
              <a:rPr lang="ja-JP" altLang="en-US" sz="3600" dirty="0" smtClean="0">
                <a:latin typeface="ＭＳ ゴシック" panose="020B0609070205080204" pitchFamily="49" charset="-128"/>
                <a:ea typeface="ＭＳ ゴシック" panose="020B0609070205080204" pitchFamily="49" charset="-128"/>
              </a:rPr>
              <a:t>観測用フリンジテスト</a:t>
            </a:r>
            <a:r>
              <a:rPr lang="en-US" altLang="ja-JP" sz="3600" dirty="0" smtClean="0">
                <a:latin typeface="ＭＳ ゴシック" panose="020B0609070205080204" pitchFamily="49" charset="-128"/>
                <a:ea typeface="ＭＳ ゴシック" panose="020B0609070205080204" pitchFamily="49" charset="-128"/>
              </a:rPr>
              <a:t>1</a:t>
            </a:r>
            <a:r>
              <a:rPr lang="ja-JP" altLang="en-US" sz="3600" dirty="0" smtClean="0">
                <a:latin typeface="ＭＳ ゴシック" panose="020B0609070205080204" pitchFamily="49" charset="-128"/>
                <a:ea typeface="ＭＳ ゴシック" panose="020B0609070205080204" pitchFamily="49" charset="-128"/>
              </a:rPr>
              <a:t>回目</a:t>
            </a:r>
            <a:endParaRPr lang="ja-JP" altLang="en-US" sz="3600" dirty="0">
              <a:latin typeface="ＭＳ ゴシック" panose="020B0609070205080204" pitchFamily="49" charset="-128"/>
              <a:ea typeface="ＭＳ ゴシック" panose="020B0609070205080204" pitchFamily="49" charset="-128"/>
            </a:endParaRPr>
          </a:p>
        </p:txBody>
      </p:sp>
      <p:sp>
        <p:nvSpPr>
          <p:cNvPr id="6" name="タイトル 1"/>
          <p:cNvSpPr txBox="1">
            <a:spLocks/>
          </p:cNvSpPr>
          <p:nvPr/>
        </p:nvSpPr>
        <p:spPr>
          <a:xfrm>
            <a:off x="351035" y="784557"/>
            <a:ext cx="3202656" cy="455426"/>
          </a:xfrm>
          <a:prstGeom prst="rect">
            <a:avLst/>
          </a:prstGeom>
          <a:ln w="19050">
            <a:solidFill>
              <a:srgbClr val="FF000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2400" dirty="0" smtClean="0">
                <a:latin typeface="+mn-ea"/>
                <a:ea typeface="+mn-ea"/>
              </a:rPr>
              <a:t>CH5-8</a:t>
            </a:r>
            <a:r>
              <a:rPr lang="ja-JP" altLang="en-US" sz="2400" dirty="0" smtClean="0">
                <a:latin typeface="+mn-ea"/>
                <a:ea typeface="+mn-ea"/>
              </a:rPr>
              <a:t>の相関処理結果</a:t>
            </a:r>
            <a:endParaRPr lang="ja-JP" altLang="en-US" sz="2400" dirty="0">
              <a:latin typeface="+mn-ea"/>
              <a:ea typeface="+mn-ea"/>
            </a:endParaRPr>
          </a:p>
        </p:txBody>
      </p:sp>
      <p:cxnSp>
        <p:nvCxnSpPr>
          <p:cNvPr id="7" name="直線コネクタ 6"/>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419100" y="1280160"/>
            <a:ext cx="3672840" cy="861774"/>
          </a:xfrm>
          <a:prstGeom prst="rect">
            <a:avLst/>
          </a:prstGeom>
          <a:solidFill>
            <a:schemeClr val="bg1"/>
          </a:solidFill>
        </p:spPr>
        <p:txBody>
          <a:bodyPr wrap="square" rtlCol="0">
            <a:spAutoFit/>
          </a:bodyPr>
          <a:lstStyle/>
          <a:p>
            <a:pPr algn="ctr"/>
            <a:r>
              <a:rPr kumimoji="1" lang="en-US" altLang="ja-JP" sz="1600" dirty="0" smtClean="0"/>
              <a:t>CH5 8414.99MHz  1bit 8MHz sampling</a:t>
            </a:r>
          </a:p>
          <a:p>
            <a:pPr algn="ctr"/>
            <a:r>
              <a:rPr lang="en-US" altLang="ja-JP" sz="1600" dirty="0" smtClean="0"/>
              <a:t>Source : 3C279  Amp=0.000148</a:t>
            </a:r>
          </a:p>
          <a:p>
            <a:pPr algn="ctr"/>
            <a:r>
              <a:rPr lang="en-US" altLang="ja-JP" sz="1600" dirty="0" smtClean="0"/>
              <a:t>SNR=14.5</a:t>
            </a:r>
            <a:endParaRPr kumimoji="1" lang="ja-JP" altLang="en-US" sz="1600" dirty="0"/>
          </a:p>
        </p:txBody>
      </p:sp>
      <p:sp>
        <p:nvSpPr>
          <p:cNvPr id="9" name="テキスト ボックス 8"/>
          <p:cNvSpPr txBox="1"/>
          <p:nvPr/>
        </p:nvSpPr>
        <p:spPr>
          <a:xfrm>
            <a:off x="4556760" y="1249680"/>
            <a:ext cx="3672840" cy="861774"/>
          </a:xfrm>
          <a:prstGeom prst="rect">
            <a:avLst/>
          </a:prstGeom>
          <a:solidFill>
            <a:schemeClr val="bg1"/>
          </a:solidFill>
        </p:spPr>
        <p:txBody>
          <a:bodyPr wrap="square" rtlCol="0">
            <a:spAutoFit/>
          </a:bodyPr>
          <a:lstStyle/>
          <a:p>
            <a:pPr algn="ctr"/>
            <a:r>
              <a:rPr kumimoji="1" lang="en-US" altLang="ja-JP" sz="1600" dirty="0" smtClean="0"/>
              <a:t>CH6 8494.99MHz  1bit 8MHz sampling</a:t>
            </a:r>
          </a:p>
          <a:p>
            <a:pPr algn="ctr"/>
            <a:r>
              <a:rPr lang="en-US" altLang="ja-JP" sz="1600" dirty="0" smtClean="0"/>
              <a:t>Source : 3C279  Amp=0.000163</a:t>
            </a:r>
          </a:p>
          <a:p>
            <a:pPr algn="ctr"/>
            <a:r>
              <a:rPr lang="en-US" altLang="ja-JP" sz="1600" dirty="0" smtClean="0"/>
              <a:t>SNR=16.0</a:t>
            </a:r>
            <a:endParaRPr kumimoji="1" lang="ja-JP" altLang="en-US" sz="1600" dirty="0"/>
          </a:p>
        </p:txBody>
      </p:sp>
      <p:sp>
        <p:nvSpPr>
          <p:cNvPr id="10" name="テキスト ボックス 9"/>
          <p:cNvSpPr txBox="1"/>
          <p:nvPr/>
        </p:nvSpPr>
        <p:spPr>
          <a:xfrm>
            <a:off x="419100" y="4000500"/>
            <a:ext cx="3672840" cy="861774"/>
          </a:xfrm>
          <a:prstGeom prst="rect">
            <a:avLst/>
          </a:prstGeom>
          <a:solidFill>
            <a:schemeClr val="bg1"/>
          </a:solidFill>
        </p:spPr>
        <p:txBody>
          <a:bodyPr wrap="square" rtlCol="0">
            <a:spAutoFit/>
          </a:bodyPr>
          <a:lstStyle/>
          <a:p>
            <a:pPr algn="ctr"/>
            <a:r>
              <a:rPr kumimoji="1" lang="en-US" altLang="ja-JP" sz="1600" dirty="0" smtClean="0"/>
              <a:t>CH7 8544.99MHz  1bit 8MHz sampling</a:t>
            </a:r>
          </a:p>
          <a:p>
            <a:pPr algn="ctr"/>
            <a:r>
              <a:rPr lang="en-US" altLang="ja-JP" sz="1600" dirty="0" smtClean="0"/>
              <a:t>Source : 3C279  Amp=0.000190</a:t>
            </a:r>
          </a:p>
          <a:p>
            <a:pPr algn="ctr"/>
            <a:r>
              <a:rPr lang="en-US" altLang="ja-JP" sz="1600" dirty="0" smtClean="0"/>
              <a:t>SNR=18.6</a:t>
            </a:r>
            <a:endParaRPr kumimoji="1" lang="ja-JP" altLang="en-US" sz="1600" dirty="0"/>
          </a:p>
        </p:txBody>
      </p:sp>
      <p:sp>
        <p:nvSpPr>
          <p:cNvPr id="11" name="テキスト ボックス 10"/>
          <p:cNvSpPr txBox="1"/>
          <p:nvPr/>
        </p:nvSpPr>
        <p:spPr>
          <a:xfrm>
            <a:off x="4632960" y="4015740"/>
            <a:ext cx="3672840" cy="861774"/>
          </a:xfrm>
          <a:prstGeom prst="rect">
            <a:avLst/>
          </a:prstGeom>
          <a:solidFill>
            <a:schemeClr val="bg1"/>
          </a:solidFill>
        </p:spPr>
        <p:txBody>
          <a:bodyPr wrap="square" rtlCol="0">
            <a:spAutoFit/>
          </a:bodyPr>
          <a:lstStyle/>
          <a:p>
            <a:pPr algn="ctr"/>
            <a:r>
              <a:rPr kumimoji="1" lang="en-US" altLang="ja-JP" sz="1600" dirty="0" smtClean="0"/>
              <a:t>CH8 8564.99MHz  1bit 8MHz sampling</a:t>
            </a:r>
          </a:p>
          <a:p>
            <a:pPr algn="ctr"/>
            <a:r>
              <a:rPr lang="en-US" altLang="ja-JP" sz="1600" dirty="0" smtClean="0"/>
              <a:t>Source : 3C279  Amp=0.000187</a:t>
            </a:r>
          </a:p>
          <a:p>
            <a:pPr algn="ctr"/>
            <a:r>
              <a:rPr lang="en-US" altLang="ja-JP" sz="1600" dirty="0" smtClean="0"/>
              <a:t>SNR=18.3</a:t>
            </a:r>
            <a:endParaRPr kumimoji="1" lang="ja-JP" altLang="en-US" sz="1600" dirty="0"/>
          </a:p>
        </p:txBody>
      </p:sp>
    </p:spTree>
    <p:extLst>
      <p:ext uri="{BB962C8B-B14F-4D97-AF65-F5344CB8AC3E}">
        <p14:creationId xmlns:p14="http://schemas.microsoft.com/office/powerpoint/2010/main" val="26162481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0"/>
            <a:ext cx="9144000" cy="7239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600" dirty="0">
                <a:latin typeface="ＭＳ ゴシック" panose="020B0609070205080204" pitchFamily="49" charset="-128"/>
                <a:ea typeface="ＭＳ ゴシック" panose="020B0609070205080204" pitchFamily="49" charset="-128"/>
              </a:rPr>
              <a:t>測地</a:t>
            </a:r>
            <a:r>
              <a:rPr lang="en-US" altLang="ja-JP" sz="3600" dirty="0" smtClean="0">
                <a:latin typeface="ＭＳ ゴシック" panose="020B0609070205080204" pitchFamily="49" charset="-128"/>
                <a:ea typeface="ＭＳ ゴシック" panose="020B0609070205080204" pitchFamily="49" charset="-128"/>
              </a:rPr>
              <a:t>VLBI</a:t>
            </a:r>
            <a:r>
              <a:rPr lang="ja-JP" altLang="en-US" sz="3600" dirty="0" smtClean="0">
                <a:latin typeface="ＭＳ ゴシック" panose="020B0609070205080204" pitchFamily="49" charset="-128"/>
                <a:ea typeface="ＭＳ ゴシック" panose="020B0609070205080204" pitchFamily="49" charset="-128"/>
              </a:rPr>
              <a:t>観測用フリンジテスト</a:t>
            </a:r>
            <a:r>
              <a:rPr lang="en-US" altLang="ja-JP" sz="3600" dirty="0" smtClean="0">
                <a:latin typeface="ＭＳ ゴシック" panose="020B0609070205080204" pitchFamily="49" charset="-128"/>
                <a:ea typeface="ＭＳ ゴシック" panose="020B0609070205080204" pitchFamily="49" charset="-128"/>
              </a:rPr>
              <a:t>1</a:t>
            </a:r>
            <a:r>
              <a:rPr lang="ja-JP" altLang="en-US" sz="3600" dirty="0" smtClean="0">
                <a:latin typeface="ＭＳ ゴシック" panose="020B0609070205080204" pitchFamily="49" charset="-128"/>
                <a:ea typeface="ＭＳ ゴシック" panose="020B0609070205080204" pitchFamily="49" charset="-128"/>
              </a:rPr>
              <a:t>回目</a:t>
            </a:r>
            <a:endParaRPr lang="ja-JP" altLang="en-US" sz="3600" dirty="0">
              <a:latin typeface="ＭＳ ゴシック" panose="020B0609070205080204" pitchFamily="49" charset="-128"/>
              <a:ea typeface="ＭＳ ゴシック" panose="020B0609070205080204" pitchFamily="49" charset="-128"/>
            </a:endParaRPr>
          </a:p>
        </p:txBody>
      </p:sp>
      <p:sp>
        <p:nvSpPr>
          <p:cNvPr id="7" name="タイトル 1"/>
          <p:cNvSpPr txBox="1">
            <a:spLocks/>
          </p:cNvSpPr>
          <p:nvPr/>
        </p:nvSpPr>
        <p:spPr>
          <a:xfrm>
            <a:off x="351035" y="812265"/>
            <a:ext cx="2953274" cy="455426"/>
          </a:xfrm>
          <a:prstGeom prst="rect">
            <a:avLst/>
          </a:prstGeom>
          <a:ln w="19050">
            <a:solidFill>
              <a:srgbClr val="FF000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2400" dirty="0" smtClean="0">
                <a:latin typeface="+mn-ea"/>
                <a:ea typeface="+mn-ea"/>
              </a:rPr>
              <a:t>CH1</a:t>
            </a:r>
            <a:r>
              <a:rPr lang="ja-JP" altLang="en-US" sz="2400" dirty="0" smtClean="0">
                <a:latin typeface="+mn-ea"/>
                <a:ea typeface="+mn-ea"/>
              </a:rPr>
              <a:t>の相関処理結果</a:t>
            </a:r>
            <a:endParaRPr lang="ja-JP" altLang="en-US" sz="2400" dirty="0">
              <a:latin typeface="+mn-ea"/>
              <a:ea typeface="+mn-ea"/>
            </a:endParaRPr>
          </a:p>
        </p:txBody>
      </p:sp>
      <p:grpSp>
        <p:nvGrpSpPr>
          <p:cNvPr id="8" name="グループ化 7"/>
          <p:cNvGrpSpPr/>
          <p:nvPr/>
        </p:nvGrpSpPr>
        <p:grpSpPr>
          <a:xfrm>
            <a:off x="1074927" y="1396285"/>
            <a:ext cx="6994146" cy="4561170"/>
            <a:chOff x="1074927" y="1396285"/>
            <a:chExt cx="6994146" cy="4561170"/>
          </a:xfrm>
        </p:grpSpPr>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t="1236" r="48572" b="51083"/>
            <a:stretch/>
          </p:blipFill>
          <p:spPr>
            <a:xfrm>
              <a:off x="1074927" y="1396285"/>
              <a:ext cx="6994146" cy="4561170"/>
            </a:xfrm>
            <a:prstGeom prst="rect">
              <a:avLst/>
            </a:prstGeom>
          </p:spPr>
        </p:pic>
        <p:sp>
          <p:nvSpPr>
            <p:cNvPr id="2" name="正方形/長方形 1"/>
            <p:cNvSpPr/>
            <p:nvPr/>
          </p:nvSpPr>
          <p:spPr>
            <a:xfrm>
              <a:off x="3027218" y="2521527"/>
              <a:ext cx="900546" cy="893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9" name="直線コネクタ 8"/>
          <p:cNvCxnSpPr/>
          <p:nvPr/>
        </p:nvCxnSpPr>
        <p:spPr>
          <a:xfrm flipH="1">
            <a:off x="3598110" y="2101561"/>
            <a:ext cx="8699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右矢印 11"/>
          <p:cNvSpPr/>
          <p:nvPr/>
        </p:nvSpPr>
        <p:spPr>
          <a:xfrm>
            <a:off x="775854" y="6047507"/>
            <a:ext cx="498764" cy="484632"/>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14" name="テキスト ボックス 13"/>
          <p:cNvSpPr txBox="1"/>
          <p:nvPr/>
        </p:nvSpPr>
        <p:spPr>
          <a:xfrm>
            <a:off x="1274618" y="6026727"/>
            <a:ext cx="7204363" cy="523220"/>
          </a:xfrm>
          <a:prstGeom prst="rect">
            <a:avLst/>
          </a:prstGeom>
          <a:noFill/>
        </p:spPr>
        <p:txBody>
          <a:bodyPr wrap="square" rtlCol="0">
            <a:spAutoFit/>
          </a:bodyPr>
          <a:lstStyle/>
          <a:p>
            <a:pPr algn="ctr"/>
            <a:r>
              <a:rPr kumimoji="1" lang="en-US" altLang="ja-JP" sz="2800" dirty="0" smtClean="0">
                <a:latin typeface="HGS明朝E" panose="02020900000000000000" pitchFamily="18" charset="-128"/>
                <a:ea typeface="HGS明朝E" panose="02020900000000000000" pitchFamily="18" charset="-128"/>
              </a:rPr>
              <a:t>SNR </a:t>
            </a:r>
            <a:r>
              <a:rPr kumimoji="1" lang="ja-JP" altLang="en-US" sz="2800" dirty="0" smtClean="0">
                <a:latin typeface="HGS明朝E" panose="02020900000000000000" pitchFamily="18" charset="-128"/>
                <a:ea typeface="HGS明朝E" panose="02020900000000000000" pitchFamily="18" charset="-128"/>
              </a:rPr>
              <a:t>の値が非常に低く、本来なら数倍良い</a:t>
            </a:r>
            <a:endParaRPr kumimoji="1" lang="ja-JP" altLang="en-US" sz="2800" dirty="0">
              <a:latin typeface="HGS明朝E" panose="02020900000000000000" pitchFamily="18" charset="-128"/>
              <a:ea typeface="HGS明朝E" panose="02020900000000000000" pitchFamily="18" charset="-128"/>
            </a:endParaRPr>
          </a:p>
        </p:txBody>
      </p:sp>
      <p:cxnSp>
        <p:nvCxnSpPr>
          <p:cNvPr id="11" name="直線コネクタ 10"/>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514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0" y="0"/>
            <a:ext cx="9144000" cy="7239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600" dirty="0">
                <a:latin typeface="ＭＳ ゴシック" panose="020B0609070205080204" pitchFamily="49" charset="-128"/>
                <a:ea typeface="ＭＳ ゴシック" panose="020B0609070205080204" pitchFamily="49" charset="-128"/>
              </a:rPr>
              <a:t>測地</a:t>
            </a:r>
            <a:r>
              <a:rPr lang="en-US" altLang="ja-JP" sz="3600" dirty="0" smtClean="0">
                <a:latin typeface="ＭＳ ゴシック" panose="020B0609070205080204" pitchFamily="49" charset="-128"/>
                <a:ea typeface="ＭＳ ゴシック" panose="020B0609070205080204" pitchFamily="49" charset="-128"/>
              </a:rPr>
              <a:t>VLBI</a:t>
            </a:r>
            <a:r>
              <a:rPr lang="ja-JP" altLang="en-US" sz="3600" dirty="0" smtClean="0">
                <a:latin typeface="ＭＳ ゴシック" panose="020B0609070205080204" pitchFamily="49" charset="-128"/>
                <a:ea typeface="ＭＳ ゴシック" panose="020B0609070205080204" pitchFamily="49" charset="-128"/>
              </a:rPr>
              <a:t>観測用フリンジテスト</a:t>
            </a:r>
            <a:r>
              <a:rPr lang="en-US" altLang="ja-JP" sz="3600" dirty="0" smtClean="0">
                <a:latin typeface="ＭＳ ゴシック" panose="020B0609070205080204" pitchFamily="49" charset="-128"/>
                <a:ea typeface="ＭＳ ゴシック" panose="020B0609070205080204" pitchFamily="49" charset="-128"/>
              </a:rPr>
              <a:t>1</a:t>
            </a:r>
            <a:r>
              <a:rPr lang="ja-JP" altLang="en-US" sz="3600" dirty="0" smtClean="0">
                <a:latin typeface="ＭＳ ゴシック" panose="020B0609070205080204" pitchFamily="49" charset="-128"/>
                <a:ea typeface="ＭＳ ゴシック" panose="020B0609070205080204" pitchFamily="49" charset="-128"/>
              </a:rPr>
              <a:t>回目</a:t>
            </a:r>
            <a:endParaRPr lang="ja-JP" altLang="en-US" sz="3600" dirty="0">
              <a:latin typeface="ＭＳ ゴシック" panose="020B0609070205080204" pitchFamily="49" charset="-128"/>
              <a:ea typeface="ＭＳ ゴシック" panose="020B0609070205080204" pitchFamily="49" charset="-128"/>
            </a:endParaRPr>
          </a:p>
        </p:txBody>
      </p:sp>
      <p:grpSp>
        <p:nvGrpSpPr>
          <p:cNvPr id="8" name="グループ化 7"/>
          <p:cNvGrpSpPr/>
          <p:nvPr/>
        </p:nvGrpSpPr>
        <p:grpSpPr>
          <a:xfrm>
            <a:off x="1" y="1208597"/>
            <a:ext cx="9311639" cy="5649999"/>
            <a:chOff x="-31694" y="1218879"/>
            <a:chExt cx="4663993" cy="2829959"/>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09" y="1229197"/>
              <a:ext cx="4320000" cy="2819641"/>
            </a:xfrm>
            <a:prstGeom prst="rect">
              <a:avLst/>
            </a:prstGeom>
          </p:spPr>
        </p:pic>
        <p:sp>
          <p:nvSpPr>
            <p:cNvPr id="10" name="正方形/長方形 9"/>
            <p:cNvSpPr/>
            <p:nvPr/>
          </p:nvSpPr>
          <p:spPr>
            <a:xfrm>
              <a:off x="69273" y="1218879"/>
              <a:ext cx="394854" cy="12472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220399" y="1374517"/>
              <a:ext cx="457201" cy="184990"/>
            </a:xfrm>
            <a:prstGeom prst="rect">
              <a:avLst/>
            </a:prstGeom>
            <a:noFill/>
          </p:spPr>
          <p:txBody>
            <a:bodyPr wrap="square" rtlCol="0">
              <a:spAutoFit/>
            </a:bodyPr>
            <a:lstStyle/>
            <a:p>
              <a:r>
                <a:rPr kumimoji="1" lang="en-US" altLang="ja-JP" dirty="0" smtClean="0"/>
                <a:t>180</a:t>
              </a:r>
              <a:endParaRPr kumimoji="1" lang="ja-JP" altLang="en-US" dirty="0"/>
            </a:p>
          </p:txBody>
        </p:sp>
        <p:sp>
          <p:nvSpPr>
            <p:cNvPr id="11" name="テキスト ボックス 10"/>
            <p:cNvSpPr txBox="1"/>
            <p:nvPr/>
          </p:nvSpPr>
          <p:spPr>
            <a:xfrm>
              <a:off x="191410" y="2296551"/>
              <a:ext cx="535132" cy="184990"/>
            </a:xfrm>
            <a:prstGeom prst="rect">
              <a:avLst/>
            </a:prstGeom>
            <a:noFill/>
          </p:spPr>
          <p:txBody>
            <a:bodyPr wrap="square" rtlCol="0">
              <a:spAutoFit/>
            </a:bodyPr>
            <a:lstStyle/>
            <a:p>
              <a:r>
                <a:rPr kumimoji="1" lang="en-US" altLang="ja-JP" dirty="0" smtClean="0"/>
                <a:t>-180</a:t>
              </a:r>
              <a:endParaRPr kumimoji="1" lang="ja-JP" altLang="en-US" dirty="0"/>
            </a:p>
          </p:txBody>
        </p:sp>
        <p:sp>
          <p:nvSpPr>
            <p:cNvPr id="12" name="テキスト ボックス 11"/>
            <p:cNvSpPr txBox="1"/>
            <p:nvPr/>
          </p:nvSpPr>
          <p:spPr>
            <a:xfrm>
              <a:off x="295375" y="1822800"/>
              <a:ext cx="347808" cy="184990"/>
            </a:xfrm>
            <a:prstGeom prst="rect">
              <a:avLst/>
            </a:prstGeom>
            <a:noFill/>
          </p:spPr>
          <p:txBody>
            <a:bodyPr wrap="square" rtlCol="0">
              <a:spAutoFit/>
            </a:bodyPr>
            <a:lstStyle/>
            <a:p>
              <a:r>
                <a:rPr kumimoji="1" lang="en-US" altLang="ja-JP" dirty="0" smtClean="0"/>
                <a:t>0</a:t>
              </a:r>
              <a:endParaRPr kumimoji="1" lang="ja-JP" altLang="en-US" dirty="0"/>
            </a:p>
          </p:txBody>
        </p:sp>
        <p:cxnSp>
          <p:nvCxnSpPr>
            <p:cNvPr id="16" name="直線コネクタ 15"/>
            <p:cNvCxnSpPr/>
            <p:nvPr/>
          </p:nvCxnSpPr>
          <p:spPr>
            <a:xfrm flipH="1">
              <a:off x="461497" y="1470025"/>
              <a:ext cx="814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a:off x="458322" y="2378075"/>
              <a:ext cx="814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a:off x="439272" y="1914525"/>
              <a:ext cx="814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H="1">
              <a:off x="439272" y="2146300"/>
              <a:ext cx="814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H="1">
              <a:off x="448797" y="1695450"/>
              <a:ext cx="814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31694" y="1662934"/>
              <a:ext cx="300257" cy="508723"/>
            </a:xfrm>
            <a:prstGeom prst="rect">
              <a:avLst/>
            </a:prstGeom>
            <a:noFill/>
          </p:spPr>
          <p:txBody>
            <a:bodyPr wrap="square" rtlCol="0">
              <a:spAutoFit/>
            </a:bodyPr>
            <a:lstStyle/>
            <a:p>
              <a:r>
                <a:rPr lang="ja-JP" altLang="en-US" sz="2000" dirty="0" smtClean="0"/>
                <a:t>位相</a:t>
              </a:r>
              <a:r>
                <a:rPr lang="en-US" altLang="ja-JP" sz="2000" dirty="0" smtClean="0"/>
                <a:t>(°)</a:t>
              </a:r>
              <a:endParaRPr kumimoji="1" lang="ja-JP" altLang="en-US" sz="2000" dirty="0"/>
            </a:p>
          </p:txBody>
        </p:sp>
        <p:sp>
          <p:nvSpPr>
            <p:cNvPr id="24" name="正方形/長方形 23"/>
            <p:cNvSpPr/>
            <p:nvPr/>
          </p:nvSpPr>
          <p:spPr>
            <a:xfrm rot="5400000">
              <a:off x="2278496" y="608447"/>
              <a:ext cx="262659" cy="38671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2114666" y="2437212"/>
              <a:ext cx="498273" cy="184990"/>
            </a:xfrm>
            <a:prstGeom prst="rect">
              <a:avLst/>
            </a:prstGeom>
            <a:noFill/>
          </p:spPr>
          <p:txBody>
            <a:bodyPr wrap="square" rtlCol="0">
              <a:spAutoFit/>
            </a:bodyPr>
            <a:lstStyle/>
            <a:p>
              <a:r>
                <a:rPr lang="ja-JP" altLang="en-US" dirty="0" smtClean="0"/>
                <a:t>時間</a:t>
              </a:r>
              <a:r>
                <a:rPr lang="en-US" altLang="ja-JP" dirty="0" smtClean="0"/>
                <a:t>(s)</a:t>
              </a:r>
              <a:endParaRPr kumimoji="1" lang="ja-JP" altLang="en-US" dirty="0"/>
            </a:p>
          </p:txBody>
        </p:sp>
        <p:sp>
          <p:nvSpPr>
            <p:cNvPr id="26" name="テキスト ボックス 25"/>
            <p:cNvSpPr txBox="1"/>
            <p:nvPr/>
          </p:nvSpPr>
          <p:spPr>
            <a:xfrm>
              <a:off x="4175098" y="2371300"/>
              <a:ext cx="457201" cy="184990"/>
            </a:xfrm>
            <a:prstGeom prst="rect">
              <a:avLst/>
            </a:prstGeom>
            <a:noFill/>
          </p:spPr>
          <p:txBody>
            <a:bodyPr wrap="square" rtlCol="0">
              <a:spAutoFit/>
            </a:bodyPr>
            <a:lstStyle/>
            <a:p>
              <a:r>
                <a:rPr kumimoji="1" lang="en-US" altLang="ja-JP" dirty="0" smtClean="0"/>
                <a:t>900</a:t>
              </a:r>
              <a:endParaRPr kumimoji="1" lang="ja-JP" altLang="en-US" dirty="0"/>
            </a:p>
          </p:txBody>
        </p:sp>
        <p:sp>
          <p:nvSpPr>
            <p:cNvPr id="27" name="テキスト ボックス 26"/>
            <p:cNvSpPr txBox="1"/>
            <p:nvPr/>
          </p:nvSpPr>
          <p:spPr>
            <a:xfrm>
              <a:off x="1631282" y="2382750"/>
              <a:ext cx="457201" cy="184990"/>
            </a:xfrm>
            <a:prstGeom prst="rect">
              <a:avLst/>
            </a:prstGeom>
            <a:noFill/>
          </p:spPr>
          <p:txBody>
            <a:bodyPr wrap="square" rtlCol="0">
              <a:spAutoFit/>
            </a:bodyPr>
            <a:lstStyle/>
            <a:p>
              <a:r>
                <a:rPr lang="en-US" altLang="ja-JP" dirty="0"/>
                <a:t>3</a:t>
              </a:r>
              <a:r>
                <a:rPr kumimoji="1" lang="en-US" altLang="ja-JP" dirty="0" smtClean="0"/>
                <a:t>00</a:t>
              </a:r>
              <a:endParaRPr kumimoji="1" lang="ja-JP" altLang="en-US" dirty="0"/>
            </a:p>
          </p:txBody>
        </p:sp>
        <p:sp>
          <p:nvSpPr>
            <p:cNvPr id="28" name="テキスト ボックス 27"/>
            <p:cNvSpPr txBox="1"/>
            <p:nvPr/>
          </p:nvSpPr>
          <p:spPr>
            <a:xfrm>
              <a:off x="2920365" y="2376366"/>
              <a:ext cx="457201" cy="184990"/>
            </a:xfrm>
            <a:prstGeom prst="rect">
              <a:avLst/>
            </a:prstGeom>
            <a:noFill/>
          </p:spPr>
          <p:txBody>
            <a:bodyPr wrap="square" rtlCol="0">
              <a:spAutoFit/>
            </a:bodyPr>
            <a:lstStyle/>
            <a:p>
              <a:r>
                <a:rPr lang="en-US" altLang="ja-JP" dirty="0" smtClean="0"/>
                <a:t>6</a:t>
              </a:r>
              <a:r>
                <a:rPr kumimoji="1" lang="en-US" altLang="ja-JP" dirty="0" smtClean="0"/>
                <a:t>00</a:t>
              </a:r>
              <a:endParaRPr kumimoji="1" lang="ja-JP" altLang="en-US" dirty="0"/>
            </a:p>
          </p:txBody>
        </p:sp>
        <p:sp>
          <p:nvSpPr>
            <p:cNvPr id="30" name="正方形/長方形 29"/>
            <p:cNvSpPr/>
            <p:nvPr/>
          </p:nvSpPr>
          <p:spPr>
            <a:xfrm rot="5400000">
              <a:off x="-496275" y="3063316"/>
              <a:ext cx="1583097" cy="387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31694" y="3132050"/>
              <a:ext cx="314241" cy="354564"/>
            </a:xfrm>
            <a:prstGeom prst="rect">
              <a:avLst/>
            </a:prstGeom>
            <a:noFill/>
          </p:spPr>
          <p:txBody>
            <a:bodyPr wrap="square" rtlCol="0">
              <a:spAutoFit/>
            </a:bodyPr>
            <a:lstStyle/>
            <a:p>
              <a:r>
                <a:rPr lang="ja-JP" altLang="en-US" sz="2000" dirty="0" smtClean="0"/>
                <a:t>振幅</a:t>
              </a:r>
              <a:endParaRPr kumimoji="1" lang="ja-JP" altLang="en-US" sz="2000" dirty="0"/>
            </a:p>
          </p:txBody>
        </p:sp>
        <p:sp>
          <p:nvSpPr>
            <p:cNvPr id="31" name="テキスト ボックス 30"/>
            <p:cNvSpPr txBox="1"/>
            <p:nvPr/>
          </p:nvSpPr>
          <p:spPr>
            <a:xfrm>
              <a:off x="351309" y="3687134"/>
              <a:ext cx="347808" cy="184990"/>
            </a:xfrm>
            <a:prstGeom prst="rect">
              <a:avLst/>
            </a:prstGeom>
            <a:noFill/>
          </p:spPr>
          <p:txBody>
            <a:bodyPr wrap="square" rtlCol="0">
              <a:spAutoFit/>
            </a:bodyPr>
            <a:lstStyle/>
            <a:p>
              <a:r>
                <a:rPr kumimoji="1" lang="en-US" altLang="ja-JP" dirty="0" smtClean="0"/>
                <a:t>0</a:t>
              </a:r>
              <a:endParaRPr kumimoji="1" lang="ja-JP" altLang="en-US" dirty="0"/>
            </a:p>
          </p:txBody>
        </p:sp>
        <p:cxnSp>
          <p:nvCxnSpPr>
            <p:cNvPr id="32" name="直線コネクタ 31"/>
            <p:cNvCxnSpPr/>
            <p:nvPr/>
          </p:nvCxnSpPr>
          <p:spPr>
            <a:xfrm flipH="1">
              <a:off x="483722" y="3778250"/>
              <a:ext cx="814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282167" y="3082600"/>
              <a:ext cx="420833" cy="184990"/>
            </a:xfrm>
            <a:prstGeom prst="rect">
              <a:avLst/>
            </a:prstGeom>
            <a:noFill/>
          </p:spPr>
          <p:txBody>
            <a:bodyPr wrap="square" rtlCol="0">
              <a:spAutoFit/>
            </a:bodyPr>
            <a:lstStyle/>
            <a:p>
              <a:r>
                <a:rPr kumimoji="1" lang="en-US" altLang="ja-JP" dirty="0" smtClean="0"/>
                <a:t>0.1</a:t>
              </a:r>
              <a:endParaRPr kumimoji="1" lang="ja-JP" altLang="en-US" dirty="0"/>
            </a:p>
          </p:txBody>
        </p:sp>
        <p:cxnSp>
          <p:nvCxnSpPr>
            <p:cNvPr id="34" name="直線コネクタ 33"/>
            <p:cNvCxnSpPr/>
            <p:nvPr/>
          </p:nvCxnSpPr>
          <p:spPr>
            <a:xfrm flipH="1">
              <a:off x="490072" y="3181350"/>
              <a:ext cx="814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216168" y="2850217"/>
              <a:ext cx="528783" cy="184990"/>
            </a:xfrm>
            <a:prstGeom prst="rect">
              <a:avLst/>
            </a:prstGeom>
            <a:noFill/>
          </p:spPr>
          <p:txBody>
            <a:bodyPr wrap="square" rtlCol="0">
              <a:spAutoFit/>
            </a:bodyPr>
            <a:lstStyle/>
            <a:p>
              <a:r>
                <a:rPr kumimoji="1" lang="en-US" altLang="ja-JP" dirty="0" smtClean="0"/>
                <a:t>0.14</a:t>
              </a:r>
              <a:endParaRPr kumimoji="1" lang="ja-JP" altLang="en-US" dirty="0"/>
            </a:p>
          </p:txBody>
        </p:sp>
        <p:cxnSp>
          <p:nvCxnSpPr>
            <p:cNvPr id="36" name="直線コネクタ 35"/>
            <p:cNvCxnSpPr/>
            <p:nvPr/>
          </p:nvCxnSpPr>
          <p:spPr>
            <a:xfrm flipH="1">
              <a:off x="496422" y="2942749"/>
              <a:ext cx="814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417115" y="2386567"/>
              <a:ext cx="457201" cy="184990"/>
            </a:xfrm>
            <a:prstGeom prst="rect">
              <a:avLst/>
            </a:prstGeom>
            <a:noFill/>
          </p:spPr>
          <p:txBody>
            <a:bodyPr wrap="square" rtlCol="0">
              <a:spAutoFit/>
            </a:bodyPr>
            <a:lstStyle/>
            <a:p>
              <a:r>
                <a:rPr kumimoji="1" lang="en-US" altLang="ja-JP" dirty="0" smtClean="0"/>
                <a:t>0</a:t>
              </a:r>
              <a:endParaRPr kumimoji="1" lang="ja-JP" altLang="en-US" dirty="0"/>
            </a:p>
          </p:txBody>
        </p:sp>
      </p:grpSp>
      <p:cxnSp>
        <p:nvCxnSpPr>
          <p:cNvPr id="43" name="直線コネクタ 42"/>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 name="タイトル 1"/>
          <p:cNvSpPr txBox="1">
            <a:spLocks/>
          </p:cNvSpPr>
          <p:nvPr/>
        </p:nvSpPr>
        <p:spPr>
          <a:xfrm>
            <a:off x="364889" y="819193"/>
            <a:ext cx="4626212" cy="455426"/>
          </a:xfrm>
          <a:prstGeom prst="rect">
            <a:avLst/>
          </a:prstGeom>
          <a:ln w="19050">
            <a:solidFill>
              <a:srgbClr val="FF000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2400" dirty="0" smtClean="0">
                <a:latin typeface="+mn-ea"/>
                <a:ea typeface="+mn-ea"/>
              </a:rPr>
              <a:t>CH5-8</a:t>
            </a:r>
            <a:r>
              <a:rPr lang="ja-JP" altLang="en-US" sz="2400" dirty="0" smtClean="0">
                <a:latin typeface="+mn-ea"/>
                <a:ea typeface="+mn-ea"/>
              </a:rPr>
              <a:t>の</a:t>
            </a:r>
            <a:r>
              <a:rPr lang="en-US" altLang="ja-JP" sz="2400" dirty="0" smtClean="0">
                <a:latin typeface="+mn-ea"/>
                <a:ea typeface="+mn-ea"/>
              </a:rPr>
              <a:t>P-CAL</a:t>
            </a:r>
            <a:r>
              <a:rPr lang="ja-JP" altLang="en-US" sz="2400" dirty="0" smtClean="0">
                <a:latin typeface="+mn-ea"/>
                <a:ea typeface="+mn-ea"/>
              </a:rPr>
              <a:t>信号の位相と振幅</a:t>
            </a:r>
            <a:endParaRPr lang="ja-JP" altLang="en-US" sz="2400" dirty="0">
              <a:latin typeface="+mn-ea"/>
              <a:ea typeface="+mn-ea"/>
            </a:endParaRPr>
          </a:p>
        </p:txBody>
      </p:sp>
    </p:spTree>
    <p:extLst>
      <p:ext uri="{BB962C8B-B14F-4D97-AF65-F5344CB8AC3E}">
        <p14:creationId xmlns:p14="http://schemas.microsoft.com/office/powerpoint/2010/main" val="29949945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0" y="0"/>
            <a:ext cx="9144000" cy="7239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600" dirty="0">
                <a:latin typeface="ＭＳ ゴシック" panose="020B0609070205080204" pitchFamily="49" charset="-128"/>
                <a:ea typeface="ＭＳ ゴシック" panose="020B0609070205080204" pitchFamily="49" charset="-128"/>
              </a:rPr>
              <a:t>測地</a:t>
            </a:r>
            <a:r>
              <a:rPr lang="en-US" altLang="ja-JP" sz="3600" dirty="0" smtClean="0">
                <a:latin typeface="ＭＳ ゴシック" panose="020B0609070205080204" pitchFamily="49" charset="-128"/>
                <a:ea typeface="ＭＳ ゴシック" panose="020B0609070205080204" pitchFamily="49" charset="-128"/>
              </a:rPr>
              <a:t>VLBI</a:t>
            </a:r>
            <a:r>
              <a:rPr lang="ja-JP" altLang="en-US" sz="3600" dirty="0" smtClean="0">
                <a:latin typeface="ＭＳ ゴシック" panose="020B0609070205080204" pitchFamily="49" charset="-128"/>
                <a:ea typeface="ＭＳ ゴシック" panose="020B0609070205080204" pitchFamily="49" charset="-128"/>
              </a:rPr>
              <a:t>観測用フリンジテスト</a:t>
            </a:r>
            <a:r>
              <a:rPr lang="en-US" altLang="ja-JP" sz="3600" dirty="0" smtClean="0">
                <a:latin typeface="ＭＳ ゴシック" panose="020B0609070205080204" pitchFamily="49" charset="-128"/>
                <a:ea typeface="ＭＳ ゴシック" panose="020B0609070205080204" pitchFamily="49" charset="-128"/>
              </a:rPr>
              <a:t>1</a:t>
            </a:r>
            <a:r>
              <a:rPr lang="ja-JP" altLang="en-US" sz="3600" dirty="0" smtClean="0">
                <a:latin typeface="ＭＳ ゴシック" panose="020B0609070205080204" pitchFamily="49" charset="-128"/>
                <a:ea typeface="ＭＳ ゴシック" panose="020B0609070205080204" pitchFamily="49" charset="-128"/>
              </a:rPr>
              <a:t>回目</a:t>
            </a:r>
            <a:endParaRPr lang="ja-JP" altLang="en-US" sz="3600" dirty="0">
              <a:latin typeface="ＭＳ ゴシック" panose="020B0609070205080204" pitchFamily="49" charset="-128"/>
              <a:ea typeface="ＭＳ ゴシック" panose="020B0609070205080204" pitchFamily="49" charset="-128"/>
            </a:endParaRPr>
          </a:p>
        </p:txBody>
      </p:sp>
      <p:grpSp>
        <p:nvGrpSpPr>
          <p:cNvPr id="8" name="グループ化 7"/>
          <p:cNvGrpSpPr/>
          <p:nvPr/>
        </p:nvGrpSpPr>
        <p:grpSpPr>
          <a:xfrm>
            <a:off x="1" y="1208597"/>
            <a:ext cx="9311639" cy="5649999"/>
            <a:chOff x="-31694" y="1218879"/>
            <a:chExt cx="4663993" cy="2829959"/>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09" y="1229197"/>
              <a:ext cx="4320000" cy="2819641"/>
            </a:xfrm>
            <a:prstGeom prst="rect">
              <a:avLst/>
            </a:prstGeom>
          </p:spPr>
        </p:pic>
        <p:sp>
          <p:nvSpPr>
            <p:cNvPr id="10" name="正方形/長方形 9"/>
            <p:cNvSpPr/>
            <p:nvPr/>
          </p:nvSpPr>
          <p:spPr>
            <a:xfrm>
              <a:off x="69273" y="1218879"/>
              <a:ext cx="394854" cy="12472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220399" y="1374517"/>
              <a:ext cx="457201" cy="184990"/>
            </a:xfrm>
            <a:prstGeom prst="rect">
              <a:avLst/>
            </a:prstGeom>
            <a:noFill/>
          </p:spPr>
          <p:txBody>
            <a:bodyPr wrap="square" rtlCol="0">
              <a:spAutoFit/>
            </a:bodyPr>
            <a:lstStyle/>
            <a:p>
              <a:r>
                <a:rPr kumimoji="1" lang="en-US" altLang="ja-JP" dirty="0" smtClean="0"/>
                <a:t>180</a:t>
              </a:r>
              <a:endParaRPr kumimoji="1" lang="ja-JP" altLang="en-US" dirty="0"/>
            </a:p>
          </p:txBody>
        </p:sp>
        <p:sp>
          <p:nvSpPr>
            <p:cNvPr id="11" name="テキスト ボックス 10"/>
            <p:cNvSpPr txBox="1"/>
            <p:nvPr/>
          </p:nvSpPr>
          <p:spPr>
            <a:xfrm>
              <a:off x="191410" y="2296551"/>
              <a:ext cx="535132" cy="184990"/>
            </a:xfrm>
            <a:prstGeom prst="rect">
              <a:avLst/>
            </a:prstGeom>
            <a:noFill/>
          </p:spPr>
          <p:txBody>
            <a:bodyPr wrap="square" rtlCol="0">
              <a:spAutoFit/>
            </a:bodyPr>
            <a:lstStyle/>
            <a:p>
              <a:r>
                <a:rPr kumimoji="1" lang="en-US" altLang="ja-JP" dirty="0" smtClean="0"/>
                <a:t>-180</a:t>
              </a:r>
              <a:endParaRPr kumimoji="1" lang="ja-JP" altLang="en-US" dirty="0"/>
            </a:p>
          </p:txBody>
        </p:sp>
        <p:sp>
          <p:nvSpPr>
            <p:cNvPr id="12" name="テキスト ボックス 11"/>
            <p:cNvSpPr txBox="1"/>
            <p:nvPr/>
          </p:nvSpPr>
          <p:spPr>
            <a:xfrm>
              <a:off x="295375" y="1822800"/>
              <a:ext cx="347808" cy="184990"/>
            </a:xfrm>
            <a:prstGeom prst="rect">
              <a:avLst/>
            </a:prstGeom>
            <a:noFill/>
          </p:spPr>
          <p:txBody>
            <a:bodyPr wrap="square" rtlCol="0">
              <a:spAutoFit/>
            </a:bodyPr>
            <a:lstStyle/>
            <a:p>
              <a:r>
                <a:rPr kumimoji="1" lang="en-US" altLang="ja-JP" dirty="0" smtClean="0"/>
                <a:t>0</a:t>
              </a:r>
              <a:endParaRPr kumimoji="1" lang="ja-JP" altLang="en-US" dirty="0"/>
            </a:p>
          </p:txBody>
        </p:sp>
        <p:cxnSp>
          <p:nvCxnSpPr>
            <p:cNvPr id="16" name="直線コネクタ 15"/>
            <p:cNvCxnSpPr/>
            <p:nvPr/>
          </p:nvCxnSpPr>
          <p:spPr>
            <a:xfrm flipH="1">
              <a:off x="461497" y="1470025"/>
              <a:ext cx="814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a:off x="458322" y="2378075"/>
              <a:ext cx="814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a:off x="439272" y="1914525"/>
              <a:ext cx="814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H="1">
              <a:off x="439272" y="2146300"/>
              <a:ext cx="814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H="1">
              <a:off x="448797" y="1695450"/>
              <a:ext cx="814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31694" y="1662934"/>
              <a:ext cx="300257" cy="508723"/>
            </a:xfrm>
            <a:prstGeom prst="rect">
              <a:avLst/>
            </a:prstGeom>
            <a:noFill/>
          </p:spPr>
          <p:txBody>
            <a:bodyPr wrap="square" rtlCol="0">
              <a:spAutoFit/>
            </a:bodyPr>
            <a:lstStyle/>
            <a:p>
              <a:r>
                <a:rPr lang="ja-JP" altLang="en-US" sz="2000" dirty="0" smtClean="0"/>
                <a:t>位相</a:t>
              </a:r>
              <a:r>
                <a:rPr lang="en-US" altLang="ja-JP" sz="2000" dirty="0" smtClean="0"/>
                <a:t>(°)</a:t>
              </a:r>
              <a:endParaRPr kumimoji="1" lang="ja-JP" altLang="en-US" sz="2000" dirty="0"/>
            </a:p>
          </p:txBody>
        </p:sp>
        <p:sp>
          <p:nvSpPr>
            <p:cNvPr id="24" name="正方形/長方形 23"/>
            <p:cNvSpPr/>
            <p:nvPr/>
          </p:nvSpPr>
          <p:spPr>
            <a:xfrm rot="5400000">
              <a:off x="2278496" y="608447"/>
              <a:ext cx="262659" cy="38671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2114666" y="2437212"/>
              <a:ext cx="498273" cy="184990"/>
            </a:xfrm>
            <a:prstGeom prst="rect">
              <a:avLst/>
            </a:prstGeom>
            <a:noFill/>
          </p:spPr>
          <p:txBody>
            <a:bodyPr wrap="square" rtlCol="0">
              <a:spAutoFit/>
            </a:bodyPr>
            <a:lstStyle/>
            <a:p>
              <a:r>
                <a:rPr lang="ja-JP" altLang="en-US" dirty="0" smtClean="0"/>
                <a:t>時間</a:t>
              </a:r>
              <a:r>
                <a:rPr lang="en-US" altLang="ja-JP" dirty="0" smtClean="0"/>
                <a:t>(s)</a:t>
              </a:r>
              <a:endParaRPr kumimoji="1" lang="ja-JP" altLang="en-US" dirty="0"/>
            </a:p>
          </p:txBody>
        </p:sp>
        <p:sp>
          <p:nvSpPr>
            <p:cNvPr id="26" name="テキスト ボックス 25"/>
            <p:cNvSpPr txBox="1"/>
            <p:nvPr/>
          </p:nvSpPr>
          <p:spPr>
            <a:xfrm>
              <a:off x="4175098" y="2371300"/>
              <a:ext cx="457201" cy="184990"/>
            </a:xfrm>
            <a:prstGeom prst="rect">
              <a:avLst/>
            </a:prstGeom>
            <a:noFill/>
          </p:spPr>
          <p:txBody>
            <a:bodyPr wrap="square" rtlCol="0">
              <a:spAutoFit/>
            </a:bodyPr>
            <a:lstStyle/>
            <a:p>
              <a:r>
                <a:rPr kumimoji="1" lang="en-US" altLang="ja-JP" dirty="0" smtClean="0"/>
                <a:t>900</a:t>
              </a:r>
              <a:endParaRPr kumimoji="1" lang="ja-JP" altLang="en-US" dirty="0"/>
            </a:p>
          </p:txBody>
        </p:sp>
        <p:sp>
          <p:nvSpPr>
            <p:cNvPr id="27" name="テキスト ボックス 26"/>
            <p:cNvSpPr txBox="1"/>
            <p:nvPr/>
          </p:nvSpPr>
          <p:spPr>
            <a:xfrm>
              <a:off x="1631282" y="2382750"/>
              <a:ext cx="457201" cy="184990"/>
            </a:xfrm>
            <a:prstGeom prst="rect">
              <a:avLst/>
            </a:prstGeom>
            <a:noFill/>
          </p:spPr>
          <p:txBody>
            <a:bodyPr wrap="square" rtlCol="0">
              <a:spAutoFit/>
            </a:bodyPr>
            <a:lstStyle/>
            <a:p>
              <a:r>
                <a:rPr lang="en-US" altLang="ja-JP" dirty="0"/>
                <a:t>3</a:t>
              </a:r>
              <a:r>
                <a:rPr kumimoji="1" lang="en-US" altLang="ja-JP" dirty="0" smtClean="0"/>
                <a:t>00</a:t>
              </a:r>
              <a:endParaRPr kumimoji="1" lang="ja-JP" altLang="en-US" dirty="0"/>
            </a:p>
          </p:txBody>
        </p:sp>
        <p:sp>
          <p:nvSpPr>
            <p:cNvPr id="28" name="テキスト ボックス 27"/>
            <p:cNvSpPr txBox="1"/>
            <p:nvPr/>
          </p:nvSpPr>
          <p:spPr>
            <a:xfrm>
              <a:off x="2920365" y="2376366"/>
              <a:ext cx="457201" cy="184990"/>
            </a:xfrm>
            <a:prstGeom prst="rect">
              <a:avLst/>
            </a:prstGeom>
            <a:noFill/>
          </p:spPr>
          <p:txBody>
            <a:bodyPr wrap="square" rtlCol="0">
              <a:spAutoFit/>
            </a:bodyPr>
            <a:lstStyle/>
            <a:p>
              <a:r>
                <a:rPr lang="en-US" altLang="ja-JP" dirty="0" smtClean="0"/>
                <a:t>6</a:t>
              </a:r>
              <a:r>
                <a:rPr kumimoji="1" lang="en-US" altLang="ja-JP" dirty="0" smtClean="0"/>
                <a:t>00</a:t>
              </a:r>
              <a:endParaRPr kumimoji="1" lang="ja-JP" altLang="en-US" dirty="0"/>
            </a:p>
          </p:txBody>
        </p:sp>
        <p:sp>
          <p:nvSpPr>
            <p:cNvPr id="30" name="正方形/長方形 29"/>
            <p:cNvSpPr/>
            <p:nvPr/>
          </p:nvSpPr>
          <p:spPr>
            <a:xfrm rot="5400000">
              <a:off x="-496275" y="3063316"/>
              <a:ext cx="1583097" cy="387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351309" y="3687134"/>
              <a:ext cx="347808" cy="184990"/>
            </a:xfrm>
            <a:prstGeom prst="rect">
              <a:avLst/>
            </a:prstGeom>
            <a:noFill/>
          </p:spPr>
          <p:txBody>
            <a:bodyPr wrap="square" rtlCol="0">
              <a:spAutoFit/>
            </a:bodyPr>
            <a:lstStyle/>
            <a:p>
              <a:r>
                <a:rPr kumimoji="1" lang="en-US" altLang="ja-JP" dirty="0" smtClean="0"/>
                <a:t>0</a:t>
              </a:r>
              <a:endParaRPr kumimoji="1" lang="ja-JP" altLang="en-US" dirty="0"/>
            </a:p>
          </p:txBody>
        </p:sp>
        <p:cxnSp>
          <p:nvCxnSpPr>
            <p:cNvPr id="32" name="直線コネクタ 31"/>
            <p:cNvCxnSpPr/>
            <p:nvPr/>
          </p:nvCxnSpPr>
          <p:spPr>
            <a:xfrm flipH="1">
              <a:off x="483722" y="3778250"/>
              <a:ext cx="814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282167" y="3082600"/>
              <a:ext cx="420833" cy="184990"/>
            </a:xfrm>
            <a:prstGeom prst="rect">
              <a:avLst/>
            </a:prstGeom>
            <a:noFill/>
          </p:spPr>
          <p:txBody>
            <a:bodyPr wrap="square" rtlCol="0">
              <a:spAutoFit/>
            </a:bodyPr>
            <a:lstStyle/>
            <a:p>
              <a:r>
                <a:rPr kumimoji="1" lang="en-US" altLang="ja-JP" dirty="0" smtClean="0"/>
                <a:t>0.1</a:t>
              </a:r>
              <a:endParaRPr kumimoji="1" lang="ja-JP" altLang="en-US" dirty="0"/>
            </a:p>
          </p:txBody>
        </p:sp>
        <p:cxnSp>
          <p:nvCxnSpPr>
            <p:cNvPr id="34" name="直線コネクタ 33"/>
            <p:cNvCxnSpPr/>
            <p:nvPr/>
          </p:nvCxnSpPr>
          <p:spPr>
            <a:xfrm flipH="1">
              <a:off x="490072" y="3181350"/>
              <a:ext cx="814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216168" y="2850217"/>
              <a:ext cx="528783" cy="184990"/>
            </a:xfrm>
            <a:prstGeom prst="rect">
              <a:avLst/>
            </a:prstGeom>
            <a:noFill/>
          </p:spPr>
          <p:txBody>
            <a:bodyPr wrap="square" rtlCol="0">
              <a:spAutoFit/>
            </a:bodyPr>
            <a:lstStyle/>
            <a:p>
              <a:r>
                <a:rPr kumimoji="1" lang="en-US" altLang="ja-JP" dirty="0" smtClean="0"/>
                <a:t>0.14</a:t>
              </a:r>
              <a:endParaRPr kumimoji="1" lang="ja-JP" altLang="en-US" dirty="0"/>
            </a:p>
          </p:txBody>
        </p:sp>
        <p:cxnSp>
          <p:nvCxnSpPr>
            <p:cNvPr id="36" name="直線コネクタ 35"/>
            <p:cNvCxnSpPr/>
            <p:nvPr/>
          </p:nvCxnSpPr>
          <p:spPr>
            <a:xfrm flipH="1">
              <a:off x="496422" y="2942749"/>
              <a:ext cx="814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417115" y="2386567"/>
              <a:ext cx="457201" cy="184990"/>
            </a:xfrm>
            <a:prstGeom prst="rect">
              <a:avLst/>
            </a:prstGeom>
            <a:noFill/>
          </p:spPr>
          <p:txBody>
            <a:bodyPr wrap="square" rtlCol="0">
              <a:spAutoFit/>
            </a:bodyPr>
            <a:lstStyle/>
            <a:p>
              <a:r>
                <a:rPr kumimoji="1" lang="en-US" altLang="ja-JP" dirty="0" smtClean="0"/>
                <a:t>0</a:t>
              </a:r>
              <a:endParaRPr kumimoji="1" lang="ja-JP" altLang="en-US" dirty="0"/>
            </a:p>
          </p:txBody>
        </p:sp>
      </p:grpSp>
      <p:cxnSp>
        <p:nvCxnSpPr>
          <p:cNvPr id="43" name="直線コネクタ 42"/>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 name="タイトル 1"/>
          <p:cNvSpPr txBox="1">
            <a:spLocks/>
          </p:cNvSpPr>
          <p:nvPr/>
        </p:nvSpPr>
        <p:spPr>
          <a:xfrm>
            <a:off x="364889" y="819193"/>
            <a:ext cx="4626212" cy="455426"/>
          </a:xfrm>
          <a:prstGeom prst="rect">
            <a:avLst/>
          </a:prstGeom>
          <a:ln w="19050">
            <a:solidFill>
              <a:srgbClr val="FF000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2400" dirty="0" smtClean="0">
                <a:latin typeface="+mn-ea"/>
                <a:ea typeface="+mn-ea"/>
              </a:rPr>
              <a:t>CH5-8</a:t>
            </a:r>
            <a:r>
              <a:rPr lang="ja-JP" altLang="en-US" sz="2400" dirty="0" smtClean="0">
                <a:latin typeface="+mn-ea"/>
                <a:ea typeface="+mn-ea"/>
              </a:rPr>
              <a:t>の</a:t>
            </a:r>
            <a:r>
              <a:rPr lang="en-US" altLang="ja-JP" sz="2400" dirty="0" smtClean="0">
                <a:latin typeface="+mn-ea"/>
                <a:ea typeface="+mn-ea"/>
              </a:rPr>
              <a:t>P-CAL</a:t>
            </a:r>
            <a:r>
              <a:rPr lang="ja-JP" altLang="en-US" sz="2400" dirty="0" smtClean="0">
                <a:latin typeface="+mn-ea"/>
                <a:ea typeface="+mn-ea"/>
              </a:rPr>
              <a:t>信号の位相と振幅</a:t>
            </a:r>
            <a:endParaRPr lang="ja-JP" altLang="en-US" sz="2400" dirty="0">
              <a:latin typeface="+mn-ea"/>
              <a:ea typeface="+mn-ea"/>
            </a:endParaRPr>
          </a:p>
        </p:txBody>
      </p:sp>
      <p:sp>
        <p:nvSpPr>
          <p:cNvPr id="6" name="正方形/長方形 5"/>
          <p:cNvSpPr/>
          <p:nvPr/>
        </p:nvSpPr>
        <p:spPr>
          <a:xfrm>
            <a:off x="0" y="803083"/>
            <a:ext cx="9144000" cy="6054918"/>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図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2130" y="2146852"/>
            <a:ext cx="3360420" cy="4480560"/>
          </a:xfrm>
          <a:prstGeom prst="rect">
            <a:avLst/>
          </a:prstGeom>
        </p:spPr>
      </p:pic>
      <p:pic>
        <p:nvPicPr>
          <p:cNvPr id="38" name="図 37"/>
          <p:cNvPicPr>
            <a:picLocks noChangeAspect="1"/>
          </p:cNvPicPr>
          <p:nvPr/>
        </p:nvPicPr>
        <p:blipFill rotWithShape="1">
          <a:blip r:embed="rId5">
            <a:extLst>
              <a:ext uri="{28A0092B-C50C-407E-A947-70E740481C1C}">
                <a14:useLocalDpi xmlns:a14="http://schemas.microsoft.com/office/drawing/2010/main" val="0"/>
              </a:ext>
            </a:extLst>
          </a:blip>
          <a:srcRect l="63751" b="12014"/>
          <a:stretch/>
        </p:blipFill>
        <p:spPr>
          <a:xfrm>
            <a:off x="310100" y="2751152"/>
            <a:ext cx="5222804" cy="4011433"/>
          </a:xfrm>
          <a:prstGeom prst="rect">
            <a:avLst/>
          </a:prstGeom>
        </p:spPr>
      </p:pic>
      <p:sp>
        <p:nvSpPr>
          <p:cNvPr id="39" name="コンテンツ プレースホルダー 2"/>
          <p:cNvSpPr txBox="1">
            <a:spLocks/>
          </p:cNvSpPr>
          <p:nvPr/>
        </p:nvSpPr>
        <p:spPr>
          <a:xfrm>
            <a:off x="5860111" y="1586615"/>
            <a:ext cx="2910178" cy="556260"/>
          </a:xfrm>
          <a:prstGeom prst="rect">
            <a:avLst/>
          </a:prstGeom>
          <a:ln w="38100">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None/>
            </a:pPr>
            <a:r>
              <a:rPr lang="en-US" altLang="ja-JP" sz="2400" dirty="0" smtClean="0">
                <a:effectLst>
                  <a:glow rad="127000">
                    <a:schemeClr val="bg1"/>
                  </a:glow>
                </a:effectLst>
                <a:latin typeface="+mn-ea"/>
              </a:rPr>
              <a:t>VLBI</a:t>
            </a:r>
            <a:r>
              <a:rPr lang="ja-JP" altLang="en-US" sz="2400" dirty="0">
                <a:effectLst>
                  <a:glow rad="127000">
                    <a:schemeClr val="bg1"/>
                  </a:glow>
                </a:effectLst>
                <a:latin typeface="+mn-ea"/>
              </a:rPr>
              <a:t> </a:t>
            </a:r>
            <a:r>
              <a:rPr lang="ja-JP" altLang="en-US" sz="2400" dirty="0" smtClean="0">
                <a:effectLst>
                  <a:glow rad="127000">
                    <a:schemeClr val="bg1"/>
                  </a:glow>
                </a:effectLst>
                <a:latin typeface="+mn-ea"/>
              </a:rPr>
              <a:t>観測機器</a:t>
            </a:r>
            <a:r>
              <a:rPr lang="ja-JP" altLang="en-US" sz="2400" dirty="0">
                <a:effectLst>
                  <a:glow rad="127000">
                    <a:schemeClr val="bg1"/>
                  </a:glow>
                </a:effectLst>
                <a:latin typeface="+mn-ea"/>
              </a:rPr>
              <a:t>建屋</a:t>
            </a:r>
            <a:endParaRPr lang="en-US" altLang="ja-JP" sz="2400" dirty="0" smtClean="0">
              <a:effectLst>
                <a:glow rad="127000">
                  <a:schemeClr val="bg1"/>
                </a:glow>
              </a:effectLst>
              <a:latin typeface="+mn-ea"/>
            </a:endParaRPr>
          </a:p>
        </p:txBody>
      </p:sp>
      <p:sp>
        <p:nvSpPr>
          <p:cNvPr id="40" name="コンテンツ プレースホルダー 2"/>
          <p:cNvSpPr txBox="1">
            <a:spLocks/>
          </p:cNvSpPr>
          <p:nvPr/>
        </p:nvSpPr>
        <p:spPr>
          <a:xfrm>
            <a:off x="1097281" y="2200192"/>
            <a:ext cx="3673503" cy="556260"/>
          </a:xfrm>
          <a:prstGeom prst="rect">
            <a:avLst/>
          </a:prstGeom>
          <a:ln w="38100">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None/>
            </a:pPr>
            <a:r>
              <a:rPr lang="en-US" altLang="ja-JP" sz="2400" dirty="0" smtClean="0">
                <a:effectLst>
                  <a:glow rad="127000">
                    <a:schemeClr val="bg1"/>
                  </a:glow>
                </a:effectLst>
                <a:latin typeface="+mn-ea"/>
              </a:rPr>
              <a:t>IF Amp. </a:t>
            </a:r>
            <a:r>
              <a:rPr lang="ja-JP" altLang="en-US" sz="2400" dirty="0" smtClean="0">
                <a:effectLst>
                  <a:glow rad="127000">
                    <a:schemeClr val="bg1"/>
                  </a:glow>
                </a:effectLst>
                <a:latin typeface="+mn-ea"/>
              </a:rPr>
              <a:t>部分ブロックダイア</a:t>
            </a:r>
            <a:endParaRPr lang="en-US" altLang="ja-JP" sz="2400" dirty="0" smtClean="0">
              <a:effectLst>
                <a:glow rad="127000">
                  <a:schemeClr val="bg1"/>
                </a:glow>
              </a:effectLst>
              <a:latin typeface="+mn-ea"/>
            </a:endParaRPr>
          </a:p>
        </p:txBody>
      </p:sp>
    </p:spTree>
    <p:extLst>
      <p:ext uri="{BB962C8B-B14F-4D97-AF65-F5344CB8AC3E}">
        <p14:creationId xmlns:p14="http://schemas.microsoft.com/office/powerpoint/2010/main" val="17096652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t="2045"/>
          <a:stretch/>
        </p:blipFill>
        <p:spPr>
          <a:xfrm>
            <a:off x="313400" y="1260763"/>
            <a:ext cx="8517200" cy="5548745"/>
          </a:xfrm>
          <a:prstGeom prst="rect">
            <a:avLst/>
          </a:prstGeom>
        </p:spPr>
      </p:pic>
      <p:sp>
        <p:nvSpPr>
          <p:cNvPr id="3" name="タイトル 1"/>
          <p:cNvSpPr txBox="1">
            <a:spLocks/>
          </p:cNvSpPr>
          <p:nvPr/>
        </p:nvSpPr>
        <p:spPr>
          <a:xfrm>
            <a:off x="0" y="0"/>
            <a:ext cx="9144000" cy="7239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600" dirty="0">
                <a:latin typeface="ＭＳ ゴシック" panose="020B0609070205080204" pitchFamily="49" charset="-128"/>
                <a:ea typeface="ＭＳ ゴシック" panose="020B0609070205080204" pitchFamily="49" charset="-128"/>
              </a:rPr>
              <a:t>測地</a:t>
            </a:r>
            <a:r>
              <a:rPr lang="en-US" altLang="ja-JP" sz="3600" dirty="0" smtClean="0">
                <a:latin typeface="ＭＳ ゴシック" panose="020B0609070205080204" pitchFamily="49" charset="-128"/>
                <a:ea typeface="ＭＳ ゴシック" panose="020B0609070205080204" pitchFamily="49" charset="-128"/>
              </a:rPr>
              <a:t>VLBI</a:t>
            </a:r>
            <a:r>
              <a:rPr lang="ja-JP" altLang="en-US" sz="3600" dirty="0" smtClean="0">
                <a:latin typeface="ＭＳ ゴシック" panose="020B0609070205080204" pitchFamily="49" charset="-128"/>
                <a:ea typeface="ＭＳ ゴシック" panose="020B0609070205080204" pitchFamily="49" charset="-128"/>
              </a:rPr>
              <a:t>観測用フリンジテスト</a:t>
            </a:r>
            <a:r>
              <a:rPr lang="en-US" altLang="ja-JP" sz="3600" dirty="0">
                <a:latin typeface="ＭＳ ゴシック" panose="020B0609070205080204" pitchFamily="49" charset="-128"/>
                <a:ea typeface="ＭＳ ゴシック" panose="020B0609070205080204" pitchFamily="49" charset="-128"/>
              </a:rPr>
              <a:t>2</a:t>
            </a:r>
            <a:r>
              <a:rPr lang="ja-JP" altLang="en-US" sz="3600" dirty="0" smtClean="0">
                <a:latin typeface="ＭＳ ゴシック" panose="020B0609070205080204" pitchFamily="49" charset="-128"/>
                <a:ea typeface="ＭＳ ゴシック" panose="020B0609070205080204" pitchFamily="49" charset="-128"/>
              </a:rPr>
              <a:t>回目</a:t>
            </a:r>
            <a:endParaRPr lang="ja-JP" altLang="en-US" sz="3600" dirty="0">
              <a:latin typeface="ＭＳ ゴシック" panose="020B0609070205080204" pitchFamily="49" charset="-128"/>
              <a:ea typeface="ＭＳ ゴシック" panose="020B0609070205080204" pitchFamily="49" charset="-128"/>
            </a:endParaRPr>
          </a:p>
        </p:txBody>
      </p:sp>
      <p:sp>
        <p:nvSpPr>
          <p:cNvPr id="8" name="テキスト ボックス 7"/>
          <p:cNvSpPr txBox="1"/>
          <p:nvPr/>
        </p:nvSpPr>
        <p:spPr>
          <a:xfrm>
            <a:off x="525780" y="1234440"/>
            <a:ext cx="3672840" cy="861774"/>
          </a:xfrm>
          <a:prstGeom prst="rect">
            <a:avLst/>
          </a:prstGeom>
          <a:solidFill>
            <a:schemeClr val="bg1"/>
          </a:solidFill>
        </p:spPr>
        <p:txBody>
          <a:bodyPr wrap="square" rtlCol="0">
            <a:spAutoFit/>
          </a:bodyPr>
          <a:lstStyle/>
          <a:p>
            <a:pPr algn="ctr"/>
            <a:r>
              <a:rPr kumimoji="1" lang="en-US" altLang="ja-JP" sz="1600" dirty="0" smtClean="0"/>
              <a:t>CH1 8204.99MHz  1bit 8MHz sampling</a:t>
            </a:r>
          </a:p>
          <a:p>
            <a:pPr algn="ctr"/>
            <a:r>
              <a:rPr lang="en-US" altLang="ja-JP" sz="1600" dirty="0" smtClean="0"/>
              <a:t>Source : 3C279  Amp=0.001078</a:t>
            </a:r>
          </a:p>
          <a:p>
            <a:pPr algn="ctr"/>
            <a:r>
              <a:rPr lang="en-US" altLang="ja-JP" sz="1600" dirty="0" smtClean="0"/>
              <a:t>SNR=74.7</a:t>
            </a:r>
            <a:endParaRPr kumimoji="1" lang="ja-JP" altLang="en-US" sz="1600" dirty="0"/>
          </a:p>
        </p:txBody>
      </p:sp>
      <p:sp>
        <p:nvSpPr>
          <p:cNvPr id="9" name="テキスト ボックス 8"/>
          <p:cNvSpPr txBox="1"/>
          <p:nvPr/>
        </p:nvSpPr>
        <p:spPr>
          <a:xfrm>
            <a:off x="4579620" y="1234440"/>
            <a:ext cx="3672840" cy="861774"/>
          </a:xfrm>
          <a:prstGeom prst="rect">
            <a:avLst/>
          </a:prstGeom>
          <a:solidFill>
            <a:schemeClr val="bg1"/>
          </a:solidFill>
        </p:spPr>
        <p:txBody>
          <a:bodyPr wrap="square" rtlCol="0">
            <a:spAutoFit/>
          </a:bodyPr>
          <a:lstStyle/>
          <a:p>
            <a:pPr algn="ctr"/>
            <a:r>
              <a:rPr kumimoji="1" lang="en-US" altLang="ja-JP" sz="1600" dirty="0" smtClean="0"/>
              <a:t>CH2 8214.99MHz  1bit 8MHz sampling</a:t>
            </a:r>
          </a:p>
          <a:p>
            <a:pPr algn="ctr"/>
            <a:r>
              <a:rPr lang="en-US" altLang="ja-JP" sz="1600" dirty="0" smtClean="0"/>
              <a:t>Source : 3C279  Amp=0.001091</a:t>
            </a:r>
          </a:p>
          <a:p>
            <a:pPr algn="ctr"/>
            <a:r>
              <a:rPr lang="en-US" altLang="ja-JP" sz="1600" dirty="0" smtClean="0"/>
              <a:t>SNR=75.6</a:t>
            </a:r>
            <a:endParaRPr kumimoji="1" lang="ja-JP" altLang="en-US" sz="1600" dirty="0"/>
          </a:p>
        </p:txBody>
      </p:sp>
      <p:sp>
        <p:nvSpPr>
          <p:cNvPr id="10" name="テキスト ボックス 9"/>
          <p:cNvSpPr txBox="1"/>
          <p:nvPr/>
        </p:nvSpPr>
        <p:spPr>
          <a:xfrm>
            <a:off x="556260" y="4046220"/>
            <a:ext cx="3672840" cy="861774"/>
          </a:xfrm>
          <a:prstGeom prst="rect">
            <a:avLst/>
          </a:prstGeom>
          <a:solidFill>
            <a:schemeClr val="bg1"/>
          </a:solidFill>
        </p:spPr>
        <p:txBody>
          <a:bodyPr wrap="square" rtlCol="0">
            <a:spAutoFit/>
          </a:bodyPr>
          <a:lstStyle/>
          <a:p>
            <a:pPr algn="ctr"/>
            <a:r>
              <a:rPr kumimoji="1" lang="en-US" altLang="ja-JP" sz="1600" dirty="0" smtClean="0"/>
              <a:t>CH3 8244.99MHz  1bit 8MHz sampling</a:t>
            </a:r>
          </a:p>
          <a:p>
            <a:pPr algn="ctr"/>
            <a:r>
              <a:rPr lang="en-US" altLang="ja-JP" sz="1600" dirty="0" smtClean="0"/>
              <a:t>Source : 3C279  Amp=0.001084</a:t>
            </a:r>
          </a:p>
          <a:p>
            <a:pPr algn="ctr"/>
            <a:r>
              <a:rPr lang="en-US" altLang="ja-JP" sz="1600" dirty="0" smtClean="0"/>
              <a:t>SNR=75.1</a:t>
            </a:r>
            <a:endParaRPr kumimoji="1" lang="ja-JP" altLang="en-US" sz="1600" dirty="0"/>
          </a:p>
        </p:txBody>
      </p:sp>
      <p:sp>
        <p:nvSpPr>
          <p:cNvPr id="11" name="テキスト ボックス 10"/>
          <p:cNvSpPr txBox="1"/>
          <p:nvPr/>
        </p:nvSpPr>
        <p:spPr>
          <a:xfrm>
            <a:off x="4693920" y="4046220"/>
            <a:ext cx="3672840" cy="861774"/>
          </a:xfrm>
          <a:prstGeom prst="rect">
            <a:avLst/>
          </a:prstGeom>
          <a:solidFill>
            <a:schemeClr val="bg1"/>
          </a:solidFill>
        </p:spPr>
        <p:txBody>
          <a:bodyPr wrap="square" rtlCol="0">
            <a:spAutoFit/>
          </a:bodyPr>
          <a:lstStyle/>
          <a:p>
            <a:pPr algn="ctr"/>
            <a:r>
              <a:rPr kumimoji="1" lang="en-US" altLang="ja-JP" sz="1600" dirty="0" smtClean="0"/>
              <a:t>CH4 8304.99MHz  1bit 8MHz sampling</a:t>
            </a:r>
          </a:p>
          <a:p>
            <a:pPr algn="ctr"/>
            <a:r>
              <a:rPr lang="en-US" altLang="ja-JP" sz="1600" dirty="0" smtClean="0"/>
              <a:t>Source : 3C279  Amp=0.001082</a:t>
            </a:r>
          </a:p>
          <a:p>
            <a:pPr algn="ctr"/>
            <a:r>
              <a:rPr lang="en-US" altLang="ja-JP" sz="1600" dirty="0" smtClean="0"/>
              <a:t>SNR=75.0</a:t>
            </a:r>
            <a:endParaRPr kumimoji="1" lang="ja-JP" altLang="en-US" sz="1600" dirty="0"/>
          </a:p>
        </p:txBody>
      </p:sp>
      <p:cxnSp>
        <p:nvCxnSpPr>
          <p:cNvPr id="7" name="直線コネクタ 6"/>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タイトル 1"/>
          <p:cNvSpPr txBox="1">
            <a:spLocks/>
          </p:cNvSpPr>
          <p:nvPr/>
        </p:nvSpPr>
        <p:spPr>
          <a:xfrm>
            <a:off x="351035" y="807804"/>
            <a:ext cx="3202656" cy="455426"/>
          </a:xfrm>
          <a:prstGeom prst="rect">
            <a:avLst/>
          </a:prstGeom>
          <a:ln w="19050">
            <a:solidFill>
              <a:srgbClr val="FF000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2400" dirty="0" smtClean="0">
                <a:latin typeface="+mn-ea"/>
                <a:ea typeface="+mn-ea"/>
              </a:rPr>
              <a:t>CH1-4</a:t>
            </a:r>
            <a:r>
              <a:rPr lang="ja-JP" altLang="en-US" sz="2400" dirty="0" smtClean="0">
                <a:latin typeface="+mn-ea"/>
                <a:ea typeface="+mn-ea"/>
              </a:rPr>
              <a:t>の相関処理結果</a:t>
            </a:r>
            <a:endParaRPr lang="ja-JP" altLang="en-US" sz="2400" dirty="0">
              <a:latin typeface="+mn-ea"/>
              <a:ea typeface="+mn-ea"/>
            </a:endParaRPr>
          </a:p>
        </p:txBody>
      </p:sp>
    </p:spTree>
    <p:extLst>
      <p:ext uri="{BB962C8B-B14F-4D97-AF65-F5344CB8AC3E}">
        <p14:creationId xmlns:p14="http://schemas.microsoft.com/office/powerpoint/2010/main" val="7670498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l="3228" t="1394"/>
          <a:stretch/>
        </p:blipFill>
        <p:spPr>
          <a:xfrm>
            <a:off x="120254" y="1461655"/>
            <a:ext cx="8903492" cy="5250872"/>
          </a:xfrm>
          <a:prstGeom prst="rect">
            <a:avLst/>
          </a:prstGeom>
        </p:spPr>
      </p:pic>
      <p:sp>
        <p:nvSpPr>
          <p:cNvPr id="3" name="タイトル 1"/>
          <p:cNvSpPr txBox="1">
            <a:spLocks/>
          </p:cNvSpPr>
          <p:nvPr/>
        </p:nvSpPr>
        <p:spPr>
          <a:xfrm>
            <a:off x="0" y="0"/>
            <a:ext cx="9144000" cy="7239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600" dirty="0">
                <a:latin typeface="ＭＳ ゴシック" panose="020B0609070205080204" pitchFamily="49" charset="-128"/>
                <a:ea typeface="ＭＳ ゴシック" panose="020B0609070205080204" pitchFamily="49" charset="-128"/>
              </a:rPr>
              <a:t>測地</a:t>
            </a:r>
            <a:r>
              <a:rPr lang="en-US" altLang="ja-JP" sz="3600" dirty="0" smtClean="0">
                <a:latin typeface="ＭＳ ゴシック" panose="020B0609070205080204" pitchFamily="49" charset="-128"/>
                <a:ea typeface="ＭＳ ゴシック" panose="020B0609070205080204" pitchFamily="49" charset="-128"/>
              </a:rPr>
              <a:t>VLBI</a:t>
            </a:r>
            <a:r>
              <a:rPr lang="ja-JP" altLang="en-US" sz="3600" dirty="0" smtClean="0">
                <a:latin typeface="ＭＳ ゴシック" panose="020B0609070205080204" pitchFamily="49" charset="-128"/>
                <a:ea typeface="ＭＳ ゴシック" panose="020B0609070205080204" pitchFamily="49" charset="-128"/>
              </a:rPr>
              <a:t>観測用フリンジテスト</a:t>
            </a:r>
            <a:r>
              <a:rPr lang="en-US" altLang="ja-JP" sz="3600" dirty="0" smtClean="0">
                <a:latin typeface="ＭＳ ゴシック" panose="020B0609070205080204" pitchFamily="49" charset="-128"/>
                <a:ea typeface="ＭＳ ゴシック" panose="020B0609070205080204" pitchFamily="49" charset="-128"/>
              </a:rPr>
              <a:t>2</a:t>
            </a:r>
            <a:r>
              <a:rPr lang="ja-JP" altLang="en-US" sz="3600" dirty="0" smtClean="0">
                <a:latin typeface="ＭＳ ゴシック" panose="020B0609070205080204" pitchFamily="49" charset="-128"/>
                <a:ea typeface="ＭＳ ゴシック" panose="020B0609070205080204" pitchFamily="49" charset="-128"/>
              </a:rPr>
              <a:t>回目</a:t>
            </a:r>
            <a:endParaRPr lang="ja-JP" altLang="en-US" sz="3600" dirty="0">
              <a:latin typeface="ＭＳ ゴシック" panose="020B0609070205080204" pitchFamily="49" charset="-128"/>
              <a:ea typeface="ＭＳ ゴシック" panose="020B0609070205080204" pitchFamily="49" charset="-128"/>
            </a:endParaRPr>
          </a:p>
        </p:txBody>
      </p:sp>
      <p:sp>
        <p:nvSpPr>
          <p:cNvPr id="5" name="タイトル 1"/>
          <p:cNvSpPr txBox="1">
            <a:spLocks/>
          </p:cNvSpPr>
          <p:nvPr/>
        </p:nvSpPr>
        <p:spPr>
          <a:xfrm>
            <a:off x="351035" y="807804"/>
            <a:ext cx="3202656" cy="455426"/>
          </a:xfrm>
          <a:prstGeom prst="rect">
            <a:avLst/>
          </a:prstGeom>
          <a:ln w="19050">
            <a:solidFill>
              <a:srgbClr val="FF000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2400" dirty="0" smtClean="0">
                <a:latin typeface="+mn-ea"/>
                <a:ea typeface="+mn-ea"/>
              </a:rPr>
              <a:t>CH5-8</a:t>
            </a:r>
            <a:r>
              <a:rPr lang="ja-JP" altLang="en-US" sz="2400" dirty="0" smtClean="0">
                <a:latin typeface="+mn-ea"/>
                <a:ea typeface="+mn-ea"/>
              </a:rPr>
              <a:t>の相関処理結果</a:t>
            </a:r>
            <a:endParaRPr lang="ja-JP" altLang="en-US" sz="2400" dirty="0">
              <a:latin typeface="+mn-ea"/>
              <a:ea typeface="+mn-ea"/>
            </a:endParaRPr>
          </a:p>
        </p:txBody>
      </p:sp>
      <p:cxnSp>
        <p:nvCxnSpPr>
          <p:cNvPr id="6" name="直線コネクタ 5"/>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419100" y="1325880"/>
            <a:ext cx="3672840" cy="861774"/>
          </a:xfrm>
          <a:prstGeom prst="rect">
            <a:avLst/>
          </a:prstGeom>
          <a:solidFill>
            <a:schemeClr val="bg1"/>
          </a:solidFill>
        </p:spPr>
        <p:txBody>
          <a:bodyPr wrap="square" rtlCol="0">
            <a:spAutoFit/>
          </a:bodyPr>
          <a:lstStyle/>
          <a:p>
            <a:pPr algn="ctr"/>
            <a:r>
              <a:rPr kumimoji="1" lang="en-US" altLang="ja-JP" sz="1600" dirty="0" smtClean="0"/>
              <a:t>CH5 8414.99MHz  1bit 8MHz sampling</a:t>
            </a:r>
          </a:p>
          <a:p>
            <a:pPr algn="ctr"/>
            <a:r>
              <a:rPr lang="en-US" altLang="ja-JP" sz="1600" dirty="0" smtClean="0"/>
              <a:t>Source : 3C279  Amp=0.000971</a:t>
            </a:r>
          </a:p>
          <a:p>
            <a:pPr algn="ctr"/>
            <a:r>
              <a:rPr lang="en-US" altLang="ja-JP" sz="1600" dirty="0" smtClean="0"/>
              <a:t>SNR=67.3</a:t>
            </a:r>
            <a:endParaRPr kumimoji="1" lang="ja-JP" altLang="en-US" sz="1600" dirty="0"/>
          </a:p>
        </p:txBody>
      </p:sp>
      <p:sp>
        <p:nvSpPr>
          <p:cNvPr id="8" name="テキスト ボックス 7"/>
          <p:cNvSpPr txBox="1"/>
          <p:nvPr/>
        </p:nvSpPr>
        <p:spPr>
          <a:xfrm>
            <a:off x="4556760" y="1310640"/>
            <a:ext cx="3672840" cy="861774"/>
          </a:xfrm>
          <a:prstGeom prst="rect">
            <a:avLst/>
          </a:prstGeom>
          <a:solidFill>
            <a:schemeClr val="bg1"/>
          </a:solidFill>
        </p:spPr>
        <p:txBody>
          <a:bodyPr wrap="square" rtlCol="0">
            <a:spAutoFit/>
          </a:bodyPr>
          <a:lstStyle/>
          <a:p>
            <a:pPr algn="ctr"/>
            <a:r>
              <a:rPr kumimoji="1" lang="en-US" altLang="ja-JP" sz="1600" dirty="0" smtClean="0"/>
              <a:t>CH6 8494.99MHz  1bit 8MHz sampling</a:t>
            </a:r>
          </a:p>
          <a:p>
            <a:pPr algn="ctr"/>
            <a:r>
              <a:rPr lang="en-US" altLang="ja-JP" sz="1600" dirty="0" smtClean="0"/>
              <a:t>Source : 3C279  Amp=0.000916</a:t>
            </a:r>
          </a:p>
          <a:p>
            <a:pPr algn="ctr"/>
            <a:r>
              <a:rPr lang="en-US" altLang="ja-JP" sz="1600" dirty="0" smtClean="0"/>
              <a:t>SNR=63.5</a:t>
            </a:r>
            <a:endParaRPr kumimoji="1" lang="ja-JP" altLang="en-US" sz="1600" dirty="0"/>
          </a:p>
        </p:txBody>
      </p:sp>
      <p:sp>
        <p:nvSpPr>
          <p:cNvPr id="9" name="テキスト ボックス 8"/>
          <p:cNvSpPr txBox="1"/>
          <p:nvPr/>
        </p:nvSpPr>
        <p:spPr>
          <a:xfrm>
            <a:off x="419100" y="4046220"/>
            <a:ext cx="3672840" cy="861774"/>
          </a:xfrm>
          <a:prstGeom prst="rect">
            <a:avLst/>
          </a:prstGeom>
          <a:solidFill>
            <a:schemeClr val="bg1"/>
          </a:solidFill>
        </p:spPr>
        <p:txBody>
          <a:bodyPr wrap="square" rtlCol="0">
            <a:spAutoFit/>
          </a:bodyPr>
          <a:lstStyle/>
          <a:p>
            <a:pPr algn="ctr"/>
            <a:r>
              <a:rPr kumimoji="1" lang="en-US" altLang="ja-JP" sz="1600" dirty="0" smtClean="0"/>
              <a:t>CH7 8544.99MHz  1bit 8MHz sampling</a:t>
            </a:r>
          </a:p>
          <a:p>
            <a:pPr algn="ctr"/>
            <a:r>
              <a:rPr lang="en-US" altLang="ja-JP" sz="1600" dirty="0" smtClean="0"/>
              <a:t>Source : 3C279  Amp=0.000906</a:t>
            </a:r>
          </a:p>
          <a:p>
            <a:pPr algn="ctr"/>
            <a:r>
              <a:rPr lang="en-US" altLang="ja-JP" sz="1600" dirty="0" smtClean="0"/>
              <a:t>SNR=62.8</a:t>
            </a:r>
            <a:endParaRPr kumimoji="1" lang="ja-JP" altLang="en-US" sz="1600" dirty="0"/>
          </a:p>
        </p:txBody>
      </p:sp>
      <p:sp>
        <p:nvSpPr>
          <p:cNvPr id="10" name="テキスト ボックス 9"/>
          <p:cNvSpPr txBox="1"/>
          <p:nvPr/>
        </p:nvSpPr>
        <p:spPr>
          <a:xfrm>
            <a:off x="4632960" y="4061460"/>
            <a:ext cx="3672840" cy="861774"/>
          </a:xfrm>
          <a:prstGeom prst="rect">
            <a:avLst/>
          </a:prstGeom>
          <a:solidFill>
            <a:schemeClr val="bg1"/>
          </a:solidFill>
        </p:spPr>
        <p:txBody>
          <a:bodyPr wrap="square" rtlCol="0">
            <a:spAutoFit/>
          </a:bodyPr>
          <a:lstStyle/>
          <a:p>
            <a:pPr algn="ctr"/>
            <a:r>
              <a:rPr kumimoji="1" lang="en-US" altLang="ja-JP" sz="1600" dirty="0" smtClean="0"/>
              <a:t>CH8 8564.99MHz  1bit 8MHz sampling</a:t>
            </a:r>
          </a:p>
          <a:p>
            <a:pPr algn="ctr"/>
            <a:r>
              <a:rPr lang="en-US" altLang="ja-JP" sz="1600" dirty="0" smtClean="0"/>
              <a:t>Source : 3C279  Amp=0.000924</a:t>
            </a:r>
          </a:p>
          <a:p>
            <a:pPr algn="ctr"/>
            <a:r>
              <a:rPr lang="en-US" altLang="ja-JP" sz="1600" dirty="0" smtClean="0"/>
              <a:t>SNR=64.0</a:t>
            </a:r>
            <a:endParaRPr kumimoji="1" lang="ja-JP" altLang="en-US" sz="1600" dirty="0"/>
          </a:p>
        </p:txBody>
      </p:sp>
    </p:spTree>
    <p:extLst>
      <p:ext uri="{BB962C8B-B14F-4D97-AF65-F5344CB8AC3E}">
        <p14:creationId xmlns:p14="http://schemas.microsoft.com/office/powerpoint/2010/main" val="26823594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48" y="1288473"/>
            <a:ext cx="8559304" cy="5569527"/>
          </a:xfrm>
          <a:prstGeom prst="rect">
            <a:avLst/>
          </a:prstGeom>
        </p:spPr>
      </p:pic>
      <p:sp>
        <p:nvSpPr>
          <p:cNvPr id="4" name="タイトル 1"/>
          <p:cNvSpPr txBox="1">
            <a:spLocks/>
          </p:cNvSpPr>
          <p:nvPr/>
        </p:nvSpPr>
        <p:spPr>
          <a:xfrm>
            <a:off x="0" y="0"/>
            <a:ext cx="9144000" cy="7239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600" dirty="0">
                <a:latin typeface="ＭＳ ゴシック" panose="020B0609070205080204" pitchFamily="49" charset="-128"/>
                <a:ea typeface="ＭＳ ゴシック" panose="020B0609070205080204" pitchFamily="49" charset="-128"/>
              </a:rPr>
              <a:t>測地</a:t>
            </a:r>
            <a:r>
              <a:rPr lang="en-US" altLang="ja-JP" sz="3600" dirty="0" smtClean="0">
                <a:latin typeface="ＭＳ ゴシック" panose="020B0609070205080204" pitchFamily="49" charset="-128"/>
                <a:ea typeface="ＭＳ ゴシック" panose="020B0609070205080204" pitchFamily="49" charset="-128"/>
              </a:rPr>
              <a:t>VLBI</a:t>
            </a:r>
            <a:r>
              <a:rPr lang="ja-JP" altLang="en-US" sz="3600" dirty="0" smtClean="0">
                <a:latin typeface="ＭＳ ゴシック" panose="020B0609070205080204" pitchFamily="49" charset="-128"/>
                <a:ea typeface="ＭＳ ゴシック" panose="020B0609070205080204" pitchFamily="49" charset="-128"/>
              </a:rPr>
              <a:t>観測用フリンジテスト</a:t>
            </a:r>
            <a:r>
              <a:rPr lang="en-US" altLang="ja-JP" sz="3600" dirty="0" smtClean="0">
                <a:latin typeface="ＭＳ ゴシック" panose="020B0609070205080204" pitchFamily="49" charset="-128"/>
                <a:ea typeface="ＭＳ ゴシック" panose="020B0609070205080204" pitchFamily="49" charset="-128"/>
              </a:rPr>
              <a:t>2</a:t>
            </a:r>
            <a:r>
              <a:rPr lang="ja-JP" altLang="en-US" sz="3600" dirty="0" smtClean="0">
                <a:latin typeface="ＭＳ ゴシック" panose="020B0609070205080204" pitchFamily="49" charset="-128"/>
                <a:ea typeface="ＭＳ ゴシック" panose="020B0609070205080204" pitchFamily="49" charset="-128"/>
              </a:rPr>
              <a:t>回目</a:t>
            </a:r>
            <a:endParaRPr lang="ja-JP" altLang="en-US" sz="3600" dirty="0">
              <a:latin typeface="ＭＳ ゴシック" panose="020B0609070205080204" pitchFamily="49" charset="-128"/>
              <a:ea typeface="ＭＳ ゴシック" panose="020B0609070205080204" pitchFamily="49" charset="-128"/>
            </a:endParaRPr>
          </a:p>
        </p:txBody>
      </p:sp>
      <p:sp>
        <p:nvSpPr>
          <p:cNvPr id="6" name="タイトル 1"/>
          <p:cNvSpPr txBox="1">
            <a:spLocks/>
          </p:cNvSpPr>
          <p:nvPr/>
        </p:nvSpPr>
        <p:spPr>
          <a:xfrm>
            <a:off x="364889" y="819193"/>
            <a:ext cx="4641452" cy="455426"/>
          </a:xfrm>
          <a:prstGeom prst="rect">
            <a:avLst/>
          </a:prstGeom>
          <a:ln w="19050">
            <a:solidFill>
              <a:srgbClr val="FF000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2400" dirty="0" smtClean="0">
                <a:latin typeface="+mn-ea"/>
                <a:ea typeface="+mn-ea"/>
              </a:rPr>
              <a:t>CH1-4</a:t>
            </a:r>
            <a:r>
              <a:rPr lang="ja-JP" altLang="en-US" sz="2400" dirty="0" smtClean="0">
                <a:latin typeface="+mn-ea"/>
                <a:ea typeface="+mn-ea"/>
              </a:rPr>
              <a:t>の</a:t>
            </a:r>
            <a:r>
              <a:rPr lang="en-US" altLang="ja-JP" sz="2400" dirty="0" smtClean="0">
                <a:latin typeface="+mn-ea"/>
                <a:ea typeface="+mn-ea"/>
              </a:rPr>
              <a:t>P-CAL</a:t>
            </a:r>
            <a:r>
              <a:rPr lang="ja-JP" altLang="en-US" sz="2400" dirty="0" smtClean="0">
                <a:latin typeface="+mn-ea"/>
                <a:ea typeface="+mn-ea"/>
              </a:rPr>
              <a:t>信号の位相と振幅</a:t>
            </a:r>
            <a:endParaRPr lang="ja-JP" altLang="en-US" sz="2400" dirty="0">
              <a:latin typeface="+mn-ea"/>
              <a:ea typeface="+mn-ea"/>
            </a:endParaRPr>
          </a:p>
        </p:txBody>
      </p:sp>
      <p:cxnSp>
        <p:nvCxnSpPr>
          <p:cNvPr id="7" name="直線コネクタ 6"/>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21544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723900"/>
          </a:xfrm>
        </p:spPr>
        <p:txBody>
          <a:bodyPr>
            <a:normAutofit/>
          </a:bodyPr>
          <a:lstStyle/>
          <a:p>
            <a:pPr algn="ctr"/>
            <a:r>
              <a:rPr lang="en-US" altLang="ja-JP" sz="3600" dirty="0">
                <a:latin typeface="ＭＳ ゴシック" panose="020B0609070205080204" pitchFamily="49" charset="-128"/>
                <a:ea typeface="ＭＳ ゴシック" panose="020B0609070205080204" pitchFamily="49" charset="-128"/>
              </a:rPr>
              <a:t>O</a:t>
            </a:r>
            <a:r>
              <a:rPr kumimoji="1" lang="en-US" altLang="ja-JP" sz="3600" dirty="0" smtClean="0">
                <a:latin typeface="ＭＳ ゴシック" panose="020B0609070205080204" pitchFamily="49" charset="-128"/>
                <a:ea typeface="ＭＳ ゴシック" panose="020B0609070205080204" pitchFamily="49" charset="-128"/>
              </a:rPr>
              <a:t>utline</a:t>
            </a:r>
            <a:endParaRPr kumimoji="1" lang="ja-JP" altLang="en-US" sz="3600" dirty="0">
              <a:latin typeface="ＭＳ ゴシック" panose="020B0609070205080204" pitchFamily="49" charset="-128"/>
              <a:ea typeface="ＭＳ ゴシック" panose="020B0609070205080204" pitchFamily="49" charset="-128"/>
            </a:endParaRPr>
          </a:p>
        </p:txBody>
      </p:sp>
      <p:grpSp>
        <p:nvGrpSpPr>
          <p:cNvPr id="5" name="グループ化 4"/>
          <p:cNvGrpSpPr/>
          <p:nvPr/>
        </p:nvGrpSpPr>
        <p:grpSpPr>
          <a:xfrm>
            <a:off x="-238991" y="945573"/>
            <a:ext cx="9767455" cy="6172200"/>
            <a:chOff x="-238991" y="945573"/>
            <a:chExt cx="9767455" cy="6172200"/>
          </a:xfrm>
        </p:grpSpPr>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945573"/>
              <a:ext cx="9144000" cy="6096001"/>
            </a:xfrm>
            <a:prstGeom prst="rect">
              <a:avLst/>
            </a:prstGeom>
            <a:effectLst>
              <a:glow rad="127000">
                <a:schemeClr val="bg1"/>
              </a:glow>
              <a:softEdge rad="317500"/>
            </a:effectLst>
          </p:spPr>
        </p:pic>
        <p:sp>
          <p:nvSpPr>
            <p:cNvPr id="15" name="正方形/長方形 14"/>
            <p:cNvSpPr/>
            <p:nvPr/>
          </p:nvSpPr>
          <p:spPr>
            <a:xfrm>
              <a:off x="-238991" y="1018309"/>
              <a:ext cx="9767455" cy="6099464"/>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コンテンツ プレースホルダー 3"/>
          <p:cNvSpPr>
            <a:spLocks noGrp="1"/>
          </p:cNvSpPr>
          <p:nvPr>
            <p:ph idx="1"/>
          </p:nvPr>
        </p:nvSpPr>
        <p:spPr>
          <a:xfrm>
            <a:off x="344341" y="1203217"/>
            <a:ext cx="8569138" cy="5512627"/>
          </a:xfrm>
        </p:spPr>
        <p:txBody>
          <a:bodyPr>
            <a:normAutofit/>
          </a:bodyPr>
          <a:lstStyle/>
          <a:p>
            <a:r>
              <a:rPr lang="en-US" altLang="ja-JP" dirty="0" smtClean="0">
                <a:solidFill>
                  <a:schemeClr val="tx1">
                    <a:alpha val="15000"/>
                  </a:schemeClr>
                </a:solidFill>
                <a:effectLst>
                  <a:glow rad="127000">
                    <a:schemeClr val="bg1">
                      <a:alpha val="15000"/>
                    </a:schemeClr>
                  </a:glow>
                </a:effectLst>
                <a:latin typeface="+mn-ea"/>
              </a:rPr>
              <a:t>3.8m </a:t>
            </a:r>
            <a:r>
              <a:rPr lang="ja-JP" altLang="en-US" dirty="0" smtClean="0">
                <a:solidFill>
                  <a:schemeClr val="tx1">
                    <a:alpha val="15000"/>
                  </a:schemeClr>
                </a:solidFill>
                <a:effectLst>
                  <a:glow rad="127000">
                    <a:schemeClr val="bg1">
                      <a:alpha val="15000"/>
                    </a:schemeClr>
                  </a:glow>
                </a:effectLst>
                <a:latin typeface="+mn-ea"/>
              </a:rPr>
              <a:t>電波望遠鏡</a:t>
            </a:r>
            <a:endParaRPr lang="en-US" altLang="ja-JP" dirty="0">
              <a:solidFill>
                <a:schemeClr val="tx1">
                  <a:alpha val="15000"/>
                </a:schemeClr>
              </a:solidFill>
              <a:effectLst>
                <a:glow rad="127000">
                  <a:schemeClr val="bg1">
                    <a:alpha val="15000"/>
                  </a:schemeClr>
                </a:glow>
              </a:effectLst>
              <a:latin typeface="+mn-ea"/>
            </a:endParaRPr>
          </a:p>
          <a:p>
            <a:pPr marL="0" indent="0">
              <a:buNone/>
            </a:pPr>
            <a:r>
              <a:rPr lang="ja-JP" altLang="en-US" dirty="0" smtClean="0">
                <a:effectLst>
                  <a:glow rad="127000">
                    <a:schemeClr val="bg1"/>
                  </a:glow>
                </a:effectLst>
                <a:latin typeface="+mn-ea"/>
              </a:rPr>
              <a:t>　</a:t>
            </a:r>
            <a:endParaRPr lang="en-US" altLang="ja-JP" sz="2400" dirty="0" smtClean="0">
              <a:effectLst>
                <a:glow rad="127000">
                  <a:schemeClr val="bg1"/>
                </a:glow>
              </a:effectLst>
              <a:latin typeface="HGS明朝E" panose="02020900000000000000" pitchFamily="18" charset="-128"/>
              <a:ea typeface="HGS明朝E" panose="02020900000000000000" pitchFamily="18" charset="-128"/>
            </a:endParaRPr>
          </a:p>
          <a:p>
            <a:r>
              <a:rPr lang="ja-JP" altLang="en-US" dirty="0" smtClean="0">
                <a:solidFill>
                  <a:schemeClr val="tx1">
                    <a:alpha val="15000"/>
                  </a:schemeClr>
                </a:solidFill>
                <a:effectLst>
                  <a:glow rad="127000">
                    <a:schemeClr val="bg1">
                      <a:alpha val="15000"/>
                    </a:schemeClr>
                  </a:glow>
                </a:effectLst>
                <a:latin typeface="+mn-ea"/>
              </a:rPr>
              <a:t>日立 </a:t>
            </a:r>
            <a:r>
              <a:rPr lang="en-US" altLang="ja-JP" dirty="0" smtClean="0">
                <a:solidFill>
                  <a:schemeClr val="tx1">
                    <a:alpha val="15000"/>
                  </a:schemeClr>
                </a:solidFill>
                <a:effectLst>
                  <a:glow rad="127000">
                    <a:schemeClr val="bg1">
                      <a:alpha val="15000"/>
                    </a:schemeClr>
                  </a:glow>
                </a:effectLst>
                <a:latin typeface="+mn-ea"/>
              </a:rPr>
              <a:t>32 m</a:t>
            </a:r>
            <a:r>
              <a:rPr lang="ja-JP" altLang="en-US" dirty="0" err="1" smtClean="0">
                <a:solidFill>
                  <a:schemeClr val="tx1">
                    <a:alpha val="15000"/>
                  </a:schemeClr>
                </a:solidFill>
                <a:effectLst>
                  <a:glow rad="127000">
                    <a:schemeClr val="bg1">
                      <a:alpha val="15000"/>
                    </a:schemeClr>
                  </a:glow>
                </a:effectLst>
                <a:latin typeface="+mn-ea"/>
              </a:rPr>
              <a:t>、</a:t>
            </a:r>
            <a:r>
              <a:rPr lang="ja-JP" altLang="en-US" dirty="0" smtClean="0">
                <a:solidFill>
                  <a:schemeClr val="tx1">
                    <a:alpha val="15000"/>
                  </a:schemeClr>
                </a:solidFill>
                <a:effectLst>
                  <a:glow rad="127000">
                    <a:schemeClr val="bg1">
                      <a:alpha val="15000"/>
                    </a:schemeClr>
                  </a:glow>
                </a:effectLst>
                <a:latin typeface="+mn-ea"/>
              </a:rPr>
              <a:t>高萩 </a:t>
            </a:r>
            <a:r>
              <a:rPr lang="en-US" altLang="ja-JP" dirty="0" smtClean="0">
                <a:solidFill>
                  <a:schemeClr val="tx1">
                    <a:alpha val="15000"/>
                  </a:schemeClr>
                </a:solidFill>
                <a:effectLst>
                  <a:glow rad="127000">
                    <a:schemeClr val="bg1">
                      <a:alpha val="15000"/>
                    </a:schemeClr>
                  </a:glow>
                </a:effectLst>
                <a:latin typeface="+mn-ea"/>
              </a:rPr>
              <a:t>32 m</a:t>
            </a:r>
            <a:r>
              <a:rPr lang="ja-JP" altLang="en-US" dirty="0" smtClean="0">
                <a:solidFill>
                  <a:schemeClr val="tx1">
                    <a:alpha val="15000"/>
                  </a:schemeClr>
                </a:solidFill>
                <a:effectLst>
                  <a:glow rad="127000">
                    <a:schemeClr val="bg1">
                      <a:alpha val="15000"/>
                    </a:schemeClr>
                  </a:glow>
                </a:effectLst>
                <a:latin typeface="+mn-ea"/>
              </a:rPr>
              <a:t>との </a:t>
            </a:r>
            <a:r>
              <a:rPr lang="en-US" altLang="ja-JP" dirty="0" smtClean="0">
                <a:solidFill>
                  <a:schemeClr val="tx1">
                    <a:alpha val="15000"/>
                  </a:schemeClr>
                </a:solidFill>
                <a:effectLst>
                  <a:glow rad="127000">
                    <a:schemeClr val="bg1">
                      <a:alpha val="15000"/>
                    </a:schemeClr>
                  </a:glow>
                </a:effectLst>
                <a:latin typeface="+mn-ea"/>
              </a:rPr>
              <a:t>VLBI </a:t>
            </a:r>
            <a:r>
              <a:rPr lang="ja-JP" altLang="en-US" dirty="0" smtClean="0">
                <a:solidFill>
                  <a:schemeClr val="tx1">
                    <a:alpha val="15000"/>
                  </a:schemeClr>
                </a:solidFill>
                <a:effectLst>
                  <a:glow rad="127000">
                    <a:schemeClr val="bg1">
                      <a:alpha val="15000"/>
                    </a:schemeClr>
                  </a:glow>
                </a:effectLst>
                <a:latin typeface="+mn-ea"/>
              </a:rPr>
              <a:t>観測実験</a:t>
            </a:r>
            <a:endParaRPr lang="en-US" altLang="ja-JP" dirty="0" smtClean="0">
              <a:solidFill>
                <a:schemeClr val="tx1">
                  <a:alpha val="15000"/>
                </a:schemeClr>
              </a:solidFill>
              <a:effectLst>
                <a:glow rad="127000">
                  <a:schemeClr val="bg1">
                    <a:alpha val="15000"/>
                  </a:schemeClr>
                </a:glow>
              </a:effectLst>
              <a:latin typeface="+mn-ea"/>
            </a:endParaRPr>
          </a:p>
          <a:p>
            <a:endParaRPr lang="en-US" altLang="ja-JP" dirty="0">
              <a:solidFill>
                <a:schemeClr val="tx1">
                  <a:alpha val="15000"/>
                </a:schemeClr>
              </a:solidFill>
              <a:effectLst>
                <a:glow rad="127000">
                  <a:schemeClr val="bg1">
                    <a:alpha val="15000"/>
                  </a:schemeClr>
                </a:glow>
              </a:effectLst>
              <a:latin typeface="+mn-ea"/>
            </a:endParaRPr>
          </a:p>
          <a:p>
            <a:r>
              <a:rPr lang="ja-JP" altLang="en-US" dirty="0" smtClean="0">
                <a:solidFill>
                  <a:schemeClr val="tx1">
                    <a:alpha val="15000"/>
                  </a:schemeClr>
                </a:solidFill>
                <a:effectLst>
                  <a:glow rad="127000">
                    <a:schemeClr val="bg1">
                      <a:alpha val="15000"/>
                    </a:schemeClr>
                  </a:glow>
                </a:effectLst>
                <a:latin typeface="+mn-ea"/>
              </a:rPr>
              <a:t>つくば </a:t>
            </a:r>
            <a:r>
              <a:rPr lang="en-US" altLang="ja-JP" dirty="0" smtClean="0">
                <a:solidFill>
                  <a:schemeClr val="tx1">
                    <a:alpha val="15000"/>
                  </a:schemeClr>
                </a:solidFill>
                <a:effectLst>
                  <a:glow rad="127000">
                    <a:schemeClr val="bg1">
                      <a:alpha val="15000"/>
                    </a:schemeClr>
                  </a:glow>
                </a:effectLst>
                <a:latin typeface="+mn-ea"/>
              </a:rPr>
              <a:t>32 m</a:t>
            </a:r>
            <a:r>
              <a:rPr lang="ja-JP" altLang="en-US" dirty="0" smtClean="0">
                <a:solidFill>
                  <a:schemeClr val="tx1">
                    <a:alpha val="15000"/>
                  </a:schemeClr>
                </a:solidFill>
                <a:effectLst>
                  <a:glow rad="127000">
                    <a:schemeClr val="bg1">
                      <a:alpha val="15000"/>
                    </a:schemeClr>
                  </a:glow>
                </a:effectLst>
                <a:latin typeface="+mn-ea"/>
              </a:rPr>
              <a:t>との測地 </a:t>
            </a:r>
            <a:r>
              <a:rPr lang="en-US" altLang="ja-JP" dirty="0" smtClean="0">
                <a:solidFill>
                  <a:schemeClr val="tx1">
                    <a:alpha val="15000"/>
                  </a:schemeClr>
                </a:solidFill>
                <a:effectLst>
                  <a:glow rad="127000">
                    <a:schemeClr val="bg1">
                      <a:alpha val="15000"/>
                    </a:schemeClr>
                  </a:glow>
                </a:effectLst>
                <a:latin typeface="+mn-ea"/>
              </a:rPr>
              <a:t>VLBI </a:t>
            </a:r>
            <a:r>
              <a:rPr lang="ja-JP" altLang="en-US" dirty="0">
                <a:solidFill>
                  <a:schemeClr val="tx1">
                    <a:alpha val="15000"/>
                  </a:schemeClr>
                </a:solidFill>
                <a:effectLst>
                  <a:glow rad="127000">
                    <a:schemeClr val="bg1">
                      <a:alpha val="15000"/>
                    </a:schemeClr>
                  </a:glow>
                </a:effectLst>
                <a:latin typeface="+mn-ea"/>
              </a:rPr>
              <a:t>観測</a:t>
            </a:r>
            <a:r>
              <a:rPr lang="ja-JP" altLang="en-US" dirty="0" smtClean="0">
                <a:solidFill>
                  <a:schemeClr val="tx1">
                    <a:alpha val="15000"/>
                  </a:schemeClr>
                </a:solidFill>
                <a:effectLst>
                  <a:glow rad="127000">
                    <a:schemeClr val="bg1">
                      <a:alpha val="15000"/>
                    </a:schemeClr>
                  </a:glow>
                </a:effectLst>
                <a:latin typeface="+mn-ea"/>
              </a:rPr>
              <a:t>用フリンジテスト</a:t>
            </a:r>
            <a:endParaRPr lang="en-US" altLang="ja-JP" dirty="0" smtClean="0">
              <a:solidFill>
                <a:schemeClr val="tx1">
                  <a:alpha val="15000"/>
                </a:schemeClr>
              </a:solidFill>
              <a:effectLst>
                <a:glow rad="127000">
                  <a:schemeClr val="bg1">
                    <a:alpha val="15000"/>
                  </a:schemeClr>
                </a:glow>
              </a:effectLst>
              <a:latin typeface="+mn-ea"/>
            </a:endParaRPr>
          </a:p>
          <a:p>
            <a:endParaRPr lang="en-US" altLang="ja-JP" dirty="0">
              <a:solidFill>
                <a:schemeClr val="tx1">
                  <a:alpha val="15000"/>
                </a:schemeClr>
              </a:solidFill>
              <a:effectLst>
                <a:glow rad="127000">
                  <a:schemeClr val="bg1">
                    <a:alpha val="15000"/>
                  </a:schemeClr>
                </a:glow>
              </a:effectLst>
              <a:latin typeface="+mn-ea"/>
            </a:endParaRPr>
          </a:p>
          <a:p>
            <a:r>
              <a:rPr lang="ja-JP" altLang="en-US" dirty="0" smtClean="0">
                <a:effectLst>
                  <a:glow rad="127000">
                    <a:schemeClr val="bg1"/>
                  </a:glow>
                </a:effectLst>
                <a:latin typeface="+mn-ea"/>
              </a:rPr>
              <a:t>つくば </a:t>
            </a:r>
            <a:r>
              <a:rPr lang="en-US" altLang="ja-JP" dirty="0" smtClean="0">
                <a:effectLst>
                  <a:glow rad="127000">
                    <a:schemeClr val="bg1"/>
                  </a:glow>
                </a:effectLst>
                <a:latin typeface="+mn-ea"/>
              </a:rPr>
              <a:t>32 m</a:t>
            </a:r>
            <a:r>
              <a:rPr lang="ja-JP" altLang="en-US" dirty="0" smtClean="0">
                <a:effectLst>
                  <a:glow rad="127000">
                    <a:schemeClr val="bg1"/>
                  </a:glow>
                </a:effectLst>
                <a:latin typeface="+mn-ea"/>
              </a:rPr>
              <a:t>との測地 </a:t>
            </a:r>
            <a:r>
              <a:rPr lang="en-US" altLang="ja-JP" dirty="0" smtClean="0">
                <a:effectLst>
                  <a:glow rad="127000">
                    <a:schemeClr val="bg1"/>
                  </a:glow>
                </a:effectLst>
                <a:latin typeface="+mn-ea"/>
              </a:rPr>
              <a:t>VLBI </a:t>
            </a:r>
            <a:r>
              <a:rPr lang="ja-JP" altLang="en-US" dirty="0" smtClean="0">
                <a:effectLst>
                  <a:glow rad="127000">
                    <a:schemeClr val="bg1"/>
                  </a:glow>
                </a:effectLst>
                <a:latin typeface="+mn-ea"/>
              </a:rPr>
              <a:t>観測</a:t>
            </a:r>
            <a:r>
              <a:rPr lang="en-US" altLang="ja-JP" dirty="0" smtClean="0">
                <a:effectLst>
                  <a:glow rad="127000">
                    <a:schemeClr val="bg1"/>
                  </a:glow>
                </a:effectLst>
                <a:latin typeface="+mn-ea"/>
              </a:rPr>
              <a:t>  </a:t>
            </a:r>
            <a:endParaRPr lang="en-US" altLang="ja-JP" dirty="0">
              <a:effectLst>
                <a:glow rad="127000">
                  <a:schemeClr val="bg1"/>
                </a:glow>
              </a:effectLst>
              <a:latin typeface="+mn-ea"/>
            </a:endParaRPr>
          </a:p>
          <a:p>
            <a:pPr marL="0" indent="0">
              <a:buNone/>
            </a:pPr>
            <a:endParaRPr lang="en-US" altLang="ja-JP" sz="2400" dirty="0">
              <a:solidFill>
                <a:schemeClr val="tx1">
                  <a:alpha val="15000"/>
                </a:schemeClr>
              </a:solidFill>
              <a:effectLst>
                <a:glow rad="127000">
                  <a:schemeClr val="bg1">
                    <a:alpha val="15000"/>
                  </a:schemeClr>
                </a:glow>
              </a:effectLst>
              <a:latin typeface="HGS明朝E" panose="02020900000000000000" pitchFamily="18" charset="-128"/>
              <a:ea typeface="HGS明朝E" panose="02020900000000000000" pitchFamily="18" charset="-128"/>
            </a:endParaRPr>
          </a:p>
          <a:p>
            <a:r>
              <a:rPr lang="ja-JP" altLang="en-US" dirty="0" smtClean="0">
                <a:solidFill>
                  <a:schemeClr val="tx1">
                    <a:alpha val="15000"/>
                  </a:schemeClr>
                </a:solidFill>
                <a:effectLst>
                  <a:glow rad="127000">
                    <a:schemeClr val="bg1">
                      <a:alpha val="15000"/>
                    </a:schemeClr>
                  </a:glow>
                </a:effectLst>
                <a:latin typeface="+mn-ea"/>
              </a:rPr>
              <a:t>まとめ・今後</a:t>
            </a:r>
            <a:endParaRPr lang="en-US" altLang="ja-JP" dirty="0" smtClean="0">
              <a:solidFill>
                <a:schemeClr val="tx1">
                  <a:alpha val="15000"/>
                </a:schemeClr>
              </a:solidFill>
              <a:effectLst>
                <a:glow rad="127000">
                  <a:schemeClr val="bg1">
                    <a:alpha val="15000"/>
                  </a:schemeClr>
                </a:glow>
              </a:effectLst>
              <a:latin typeface="+mn-ea"/>
            </a:endParaRPr>
          </a:p>
          <a:p>
            <a:endParaRPr lang="en-US" altLang="ja-JP" dirty="0">
              <a:effectLst>
                <a:glow rad="127000">
                  <a:schemeClr val="bg1"/>
                </a:glow>
              </a:effectLst>
              <a:latin typeface="+mn-ea"/>
            </a:endParaRPr>
          </a:p>
          <a:p>
            <a:endParaRPr lang="en-US" altLang="ja-JP" dirty="0">
              <a:effectLst>
                <a:glow rad="127000">
                  <a:schemeClr val="bg1"/>
                </a:glow>
              </a:effectLst>
              <a:latin typeface="+mn-ea"/>
            </a:endParaRPr>
          </a:p>
        </p:txBody>
      </p:sp>
      <p:cxnSp>
        <p:nvCxnSpPr>
          <p:cNvPr id="8" name="直線コネクタ 7"/>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34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0"/>
            <a:ext cx="9144000" cy="7239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600" dirty="0">
                <a:latin typeface="ＭＳ ゴシック" panose="020B0609070205080204" pitchFamily="49" charset="-128"/>
                <a:ea typeface="ＭＳ ゴシック" panose="020B0609070205080204" pitchFamily="49" charset="-128"/>
              </a:rPr>
              <a:t>測地</a:t>
            </a:r>
            <a:r>
              <a:rPr lang="en-US" altLang="ja-JP" sz="3600" dirty="0" smtClean="0">
                <a:latin typeface="ＭＳ ゴシック" panose="020B0609070205080204" pitchFamily="49" charset="-128"/>
                <a:ea typeface="ＭＳ ゴシック" panose="020B0609070205080204" pitchFamily="49" charset="-128"/>
              </a:rPr>
              <a:t>VLBI</a:t>
            </a:r>
            <a:r>
              <a:rPr lang="ja-JP" altLang="en-US" sz="3600" dirty="0" smtClean="0">
                <a:latin typeface="ＭＳ ゴシック" panose="020B0609070205080204" pitchFamily="49" charset="-128"/>
                <a:ea typeface="ＭＳ ゴシック" panose="020B0609070205080204" pitchFamily="49" charset="-128"/>
              </a:rPr>
              <a:t>観測</a:t>
            </a:r>
            <a:endParaRPr lang="ja-JP" altLang="en-US" sz="3600" dirty="0">
              <a:latin typeface="ＭＳ ゴシック" panose="020B0609070205080204" pitchFamily="49" charset="-128"/>
              <a:ea typeface="ＭＳ ゴシック" panose="020B0609070205080204" pitchFamily="49" charset="-128"/>
            </a:endParaRPr>
          </a:p>
        </p:txBody>
      </p:sp>
      <p:sp>
        <p:nvSpPr>
          <p:cNvPr id="5" name="コンテンツ プレースホルダー 2"/>
          <p:cNvSpPr>
            <a:spLocks noGrp="1"/>
          </p:cNvSpPr>
          <p:nvPr>
            <p:ph idx="1"/>
          </p:nvPr>
        </p:nvSpPr>
        <p:spPr>
          <a:xfrm>
            <a:off x="252221" y="946205"/>
            <a:ext cx="8599170" cy="5911795"/>
          </a:xfrm>
        </p:spPr>
        <p:txBody>
          <a:bodyPr>
            <a:normAutofit/>
          </a:bodyPr>
          <a:lstStyle/>
          <a:p>
            <a:r>
              <a:rPr lang="ja-JP" altLang="en-US" sz="2400" dirty="0">
                <a:latin typeface="ＭＳ ゴシック" panose="020B0609070205080204" pitchFamily="49" charset="-128"/>
                <a:ea typeface="ＭＳ ゴシック" panose="020B0609070205080204" pitchFamily="49" charset="-128"/>
              </a:rPr>
              <a:t>観測日</a:t>
            </a:r>
            <a:r>
              <a:rPr lang="en-US" altLang="ja-JP" sz="2400" dirty="0">
                <a:latin typeface="ＭＳ ゴシック" panose="020B0609070205080204" pitchFamily="49" charset="-128"/>
                <a:ea typeface="ＭＳ ゴシック" panose="020B0609070205080204" pitchFamily="49" charset="-128"/>
              </a:rPr>
              <a:t/>
            </a:r>
            <a:br>
              <a:rPr lang="en-US" altLang="ja-JP" sz="2400" dirty="0">
                <a:latin typeface="ＭＳ ゴシック" panose="020B0609070205080204" pitchFamily="49" charset="-128"/>
                <a:ea typeface="ＭＳ ゴシック" panose="020B0609070205080204" pitchFamily="49" charset="-128"/>
              </a:rPr>
            </a:br>
            <a:r>
              <a:rPr lang="ja-JP" altLang="en-US" sz="2400" dirty="0" smtClean="0">
                <a:latin typeface="ＭＳ ゴシック" panose="020B0609070205080204" pitchFamily="49" charset="-128"/>
                <a:ea typeface="ＭＳ ゴシック" panose="020B0609070205080204" pitchFamily="49" charset="-128"/>
              </a:rPr>
              <a:t>①</a:t>
            </a:r>
            <a:r>
              <a:rPr lang="en-US" altLang="ja-JP" sz="2400" dirty="0" smtClean="0">
                <a:latin typeface="ＭＳ ゴシック" panose="020B0609070205080204" pitchFamily="49" charset="-128"/>
                <a:ea typeface="ＭＳ ゴシック" panose="020B0609070205080204" pitchFamily="49" charset="-128"/>
              </a:rPr>
              <a:t>2016</a:t>
            </a:r>
            <a:r>
              <a:rPr lang="ja-JP" altLang="en-US" sz="2400" dirty="0" smtClean="0">
                <a:latin typeface="ＭＳ ゴシック" panose="020B0609070205080204" pitchFamily="49" charset="-128"/>
                <a:ea typeface="ＭＳ ゴシック" panose="020B0609070205080204" pitchFamily="49" charset="-128"/>
              </a:rPr>
              <a:t>年</a:t>
            </a:r>
            <a:r>
              <a:rPr lang="en-US" altLang="ja-JP" sz="2400" dirty="0" smtClean="0">
                <a:latin typeface="ＭＳ ゴシック" panose="020B0609070205080204" pitchFamily="49" charset="-128"/>
                <a:ea typeface="ＭＳ ゴシック" panose="020B0609070205080204" pitchFamily="49" charset="-128"/>
              </a:rPr>
              <a:t>12</a:t>
            </a:r>
            <a:r>
              <a:rPr lang="ja-JP" altLang="en-US" sz="2400" dirty="0" smtClean="0">
                <a:latin typeface="ＭＳ ゴシック" panose="020B0609070205080204" pitchFamily="49" charset="-128"/>
                <a:ea typeface="ＭＳ ゴシック" panose="020B0609070205080204" pitchFamily="49" charset="-128"/>
              </a:rPr>
              <a:t>月</a:t>
            </a:r>
            <a:r>
              <a:rPr lang="en-US" altLang="ja-JP" sz="2400" dirty="0" smtClean="0">
                <a:latin typeface="ＭＳ ゴシック" panose="020B0609070205080204" pitchFamily="49" charset="-128"/>
                <a:ea typeface="ＭＳ ゴシック" panose="020B0609070205080204" pitchFamily="49" charset="-128"/>
              </a:rPr>
              <a:t>19</a:t>
            </a:r>
            <a:r>
              <a:rPr lang="ja-JP" altLang="en-US" sz="2400" dirty="0" smtClean="0">
                <a:latin typeface="ＭＳ ゴシック" panose="020B0609070205080204" pitchFamily="49" charset="-128"/>
                <a:ea typeface="ＭＳ ゴシック" panose="020B0609070205080204" pitchFamily="49" charset="-128"/>
              </a:rPr>
              <a:t>日</a:t>
            </a:r>
            <a:r>
              <a:rPr lang="en-US" altLang="ja-JP" sz="2400" dirty="0" smtClean="0">
                <a:latin typeface="ＭＳ ゴシック" panose="020B0609070205080204" pitchFamily="49" charset="-128"/>
                <a:ea typeface="ＭＳ ゴシック" panose="020B0609070205080204" pitchFamily="49" charset="-128"/>
              </a:rPr>
              <a:t>-20</a:t>
            </a:r>
            <a:r>
              <a:rPr lang="ja-JP" altLang="en-US" sz="2400" dirty="0" smtClean="0">
                <a:latin typeface="ＭＳ ゴシック" panose="020B0609070205080204" pitchFamily="49" charset="-128"/>
                <a:ea typeface="ＭＳ ゴシック" panose="020B0609070205080204" pitchFamily="49" charset="-128"/>
              </a:rPr>
              <a:t>日</a:t>
            </a:r>
            <a:r>
              <a:rPr lang="en-US" altLang="ja-JP" sz="2400" dirty="0">
                <a:latin typeface="ＭＳ ゴシック" panose="020B0609070205080204" pitchFamily="49" charset="-128"/>
                <a:ea typeface="ＭＳ ゴシック" panose="020B0609070205080204" pitchFamily="49" charset="-128"/>
              </a:rPr>
              <a:t/>
            </a:r>
            <a:br>
              <a:rPr lang="en-US" altLang="ja-JP" sz="2400" dirty="0">
                <a:latin typeface="ＭＳ ゴシック" panose="020B0609070205080204" pitchFamily="49" charset="-128"/>
                <a:ea typeface="ＭＳ ゴシック" panose="020B0609070205080204" pitchFamily="49" charset="-128"/>
              </a:rPr>
            </a:br>
            <a:r>
              <a:rPr lang="ja-JP" altLang="en-US" sz="2400" dirty="0" smtClean="0">
                <a:latin typeface="ＭＳ ゴシック" panose="020B0609070205080204" pitchFamily="49" charset="-128"/>
                <a:ea typeface="ＭＳ ゴシック" panose="020B0609070205080204" pitchFamily="49" charset="-128"/>
              </a:rPr>
              <a:t>②</a:t>
            </a:r>
            <a:r>
              <a:rPr lang="en-US" altLang="ja-JP" sz="2400" dirty="0" smtClean="0">
                <a:latin typeface="ＭＳ ゴシック" panose="020B0609070205080204" pitchFamily="49" charset="-128"/>
                <a:ea typeface="ＭＳ ゴシック" panose="020B0609070205080204" pitchFamily="49" charset="-128"/>
              </a:rPr>
              <a:t>2016</a:t>
            </a:r>
            <a:r>
              <a:rPr lang="ja-JP" altLang="en-US" sz="2400" dirty="0" smtClean="0">
                <a:latin typeface="ＭＳ ゴシック" panose="020B0609070205080204" pitchFamily="49" charset="-128"/>
                <a:ea typeface="ＭＳ ゴシック" panose="020B0609070205080204" pitchFamily="49" charset="-128"/>
              </a:rPr>
              <a:t>年</a:t>
            </a:r>
            <a:r>
              <a:rPr lang="en-US" altLang="ja-JP" sz="2400" dirty="0" smtClean="0">
                <a:latin typeface="ＭＳ ゴシック" panose="020B0609070205080204" pitchFamily="49" charset="-128"/>
                <a:ea typeface="ＭＳ ゴシック" panose="020B0609070205080204" pitchFamily="49" charset="-128"/>
              </a:rPr>
              <a:t>12</a:t>
            </a:r>
            <a:r>
              <a:rPr lang="ja-JP" altLang="en-US" sz="2400" dirty="0" smtClean="0">
                <a:latin typeface="ＭＳ ゴシック" panose="020B0609070205080204" pitchFamily="49" charset="-128"/>
                <a:ea typeface="ＭＳ ゴシック" panose="020B0609070205080204" pitchFamily="49" charset="-128"/>
              </a:rPr>
              <a:t>月</a:t>
            </a:r>
            <a:r>
              <a:rPr lang="en-US" altLang="ja-JP" sz="2400" dirty="0" smtClean="0">
                <a:latin typeface="ＭＳ ゴシック" panose="020B0609070205080204" pitchFamily="49" charset="-128"/>
                <a:ea typeface="ＭＳ ゴシック" panose="020B0609070205080204" pitchFamily="49" charset="-128"/>
              </a:rPr>
              <a:t>22</a:t>
            </a:r>
            <a:r>
              <a:rPr lang="ja-JP" altLang="en-US" sz="2400" dirty="0" smtClean="0">
                <a:latin typeface="ＭＳ ゴシック" panose="020B0609070205080204" pitchFamily="49" charset="-128"/>
                <a:ea typeface="ＭＳ ゴシック" panose="020B0609070205080204" pitchFamily="49" charset="-128"/>
              </a:rPr>
              <a:t>日</a:t>
            </a:r>
            <a:r>
              <a:rPr lang="en-US" altLang="ja-JP" sz="2400" dirty="0" smtClean="0">
                <a:latin typeface="ＭＳ ゴシック" panose="020B0609070205080204" pitchFamily="49" charset="-128"/>
                <a:ea typeface="ＭＳ ゴシック" panose="020B0609070205080204" pitchFamily="49" charset="-128"/>
              </a:rPr>
              <a:t>-23</a:t>
            </a:r>
            <a:r>
              <a:rPr lang="ja-JP" altLang="en-US" sz="2400" dirty="0" smtClean="0">
                <a:latin typeface="ＭＳ ゴシック" panose="020B0609070205080204" pitchFamily="49" charset="-128"/>
                <a:ea typeface="ＭＳ ゴシック" panose="020B0609070205080204" pitchFamily="49" charset="-128"/>
              </a:rPr>
              <a:t>日</a:t>
            </a:r>
            <a:r>
              <a:rPr lang="en-US" altLang="ja-JP" sz="2400" dirty="0" smtClean="0">
                <a:latin typeface="ＭＳ ゴシック" panose="020B0609070205080204" pitchFamily="49" charset="-128"/>
                <a:ea typeface="ＭＳ ゴシック" panose="020B0609070205080204" pitchFamily="49" charset="-128"/>
              </a:rPr>
              <a:t/>
            </a:r>
            <a:br>
              <a:rPr lang="en-US" altLang="ja-JP" sz="2400" dirty="0" smtClean="0">
                <a:latin typeface="ＭＳ ゴシック" panose="020B0609070205080204" pitchFamily="49" charset="-128"/>
                <a:ea typeface="ＭＳ ゴシック" panose="020B0609070205080204" pitchFamily="49" charset="-128"/>
              </a:rPr>
            </a:br>
            <a:r>
              <a:rPr lang="ja-JP" altLang="en-US" sz="2400" dirty="0" smtClean="0">
                <a:latin typeface="ＭＳ ゴシック" panose="020B0609070205080204" pitchFamily="49" charset="-128"/>
                <a:ea typeface="ＭＳ ゴシック" panose="020B0609070205080204" pitchFamily="49" charset="-128"/>
              </a:rPr>
              <a:t>③</a:t>
            </a:r>
            <a:r>
              <a:rPr lang="en-US" altLang="ja-JP" sz="2400" dirty="0" smtClean="0">
                <a:latin typeface="ＭＳ ゴシック" panose="020B0609070205080204" pitchFamily="49" charset="-128"/>
                <a:ea typeface="ＭＳ ゴシック" panose="020B0609070205080204" pitchFamily="49" charset="-128"/>
              </a:rPr>
              <a:t>2016</a:t>
            </a:r>
            <a:r>
              <a:rPr lang="ja-JP" altLang="en-US" sz="2400" dirty="0" smtClean="0">
                <a:latin typeface="ＭＳ ゴシック" panose="020B0609070205080204" pitchFamily="49" charset="-128"/>
                <a:ea typeface="ＭＳ ゴシック" panose="020B0609070205080204" pitchFamily="49" charset="-128"/>
              </a:rPr>
              <a:t>年</a:t>
            </a:r>
            <a:r>
              <a:rPr lang="en-US" altLang="ja-JP" sz="2400" dirty="0" smtClean="0">
                <a:latin typeface="ＭＳ ゴシック" panose="020B0609070205080204" pitchFamily="49" charset="-128"/>
                <a:ea typeface="ＭＳ ゴシック" panose="020B0609070205080204" pitchFamily="49" charset="-128"/>
              </a:rPr>
              <a:t>12</a:t>
            </a:r>
            <a:r>
              <a:rPr lang="ja-JP" altLang="en-US" sz="2400" dirty="0" smtClean="0">
                <a:latin typeface="ＭＳ ゴシック" panose="020B0609070205080204" pitchFamily="49" charset="-128"/>
                <a:ea typeface="ＭＳ ゴシック" panose="020B0609070205080204" pitchFamily="49" charset="-128"/>
              </a:rPr>
              <a:t>月</a:t>
            </a:r>
            <a:r>
              <a:rPr lang="en-US" altLang="ja-JP" sz="2400" dirty="0" smtClean="0">
                <a:latin typeface="ＭＳ ゴシック" panose="020B0609070205080204" pitchFamily="49" charset="-128"/>
                <a:ea typeface="ＭＳ ゴシック" panose="020B0609070205080204" pitchFamily="49" charset="-128"/>
              </a:rPr>
              <a:t>23</a:t>
            </a:r>
            <a:r>
              <a:rPr lang="ja-JP" altLang="en-US" sz="2400" dirty="0" smtClean="0">
                <a:latin typeface="ＭＳ ゴシック" panose="020B0609070205080204" pitchFamily="49" charset="-128"/>
                <a:ea typeface="ＭＳ ゴシック" panose="020B0609070205080204" pitchFamily="49" charset="-128"/>
              </a:rPr>
              <a:t>日</a:t>
            </a:r>
            <a:r>
              <a:rPr lang="en-US" altLang="ja-JP" sz="2400" dirty="0" smtClean="0">
                <a:latin typeface="ＭＳ ゴシック" panose="020B0609070205080204" pitchFamily="49" charset="-128"/>
                <a:ea typeface="ＭＳ ゴシック" panose="020B0609070205080204" pitchFamily="49" charset="-128"/>
              </a:rPr>
              <a:t>-24</a:t>
            </a:r>
            <a:r>
              <a:rPr lang="ja-JP" altLang="en-US" sz="2400" dirty="0" smtClean="0">
                <a:latin typeface="ＭＳ ゴシック" panose="020B0609070205080204" pitchFamily="49" charset="-128"/>
                <a:ea typeface="ＭＳ ゴシック" panose="020B0609070205080204" pitchFamily="49" charset="-128"/>
              </a:rPr>
              <a:t>日</a:t>
            </a:r>
            <a:r>
              <a:rPr lang="en-US" altLang="ja-JP" sz="2400" dirty="0">
                <a:latin typeface="ＭＳ ゴシック" panose="020B0609070205080204" pitchFamily="49" charset="-128"/>
                <a:ea typeface="ＭＳ ゴシック" panose="020B0609070205080204" pitchFamily="49" charset="-128"/>
              </a:rPr>
              <a:t/>
            </a:r>
            <a:br>
              <a:rPr lang="en-US" altLang="ja-JP" sz="2400" dirty="0">
                <a:latin typeface="ＭＳ ゴシック" panose="020B0609070205080204" pitchFamily="49" charset="-128"/>
                <a:ea typeface="ＭＳ ゴシック" panose="020B0609070205080204" pitchFamily="49" charset="-128"/>
              </a:rPr>
            </a:br>
            <a:r>
              <a:rPr lang="en-US" altLang="ja-JP" sz="2400" dirty="0" smtClean="0">
                <a:latin typeface="ＭＳ ゴシック" panose="020B0609070205080204" pitchFamily="49" charset="-128"/>
                <a:ea typeface="ＭＳ ゴシック" panose="020B0609070205080204" pitchFamily="49" charset="-128"/>
              </a:rPr>
              <a:t>(24</a:t>
            </a:r>
            <a:r>
              <a:rPr lang="ja-JP" altLang="en-US" sz="2400" dirty="0" smtClean="0">
                <a:latin typeface="ＭＳ ゴシック" panose="020B0609070205080204" pitchFamily="49" charset="-128"/>
                <a:ea typeface="ＭＳ ゴシック" panose="020B0609070205080204" pitchFamily="49" charset="-128"/>
              </a:rPr>
              <a:t>時間観測</a:t>
            </a:r>
            <a:r>
              <a:rPr lang="en-US" altLang="ja-JP" sz="2400" dirty="0" smtClean="0">
                <a:latin typeface="ＭＳ ゴシック" panose="020B0609070205080204" pitchFamily="49" charset="-128"/>
                <a:ea typeface="ＭＳ ゴシック" panose="020B0609070205080204" pitchFamily="49" charset="-128"/>
              </a:rPr>
              <a:t>)</a:t>
            </a:r>
            <a:r>
              <a:rPr lang="en-US" altLang="ja-JP" sz="2400" dirty="0">
                <a:latin typeface="ＭＳ ゴシック" panose="020B0609070205080204" pitchFamily="49" charset="-128"/>
                <a:ea typeface="ＭＳ ゴシック" panose="020B0609070205080204" pitchFamily="49" charset="-128"/>
              </a:rPr>
              <a:t/>
            </a:r>
            <a:br>
              <a:rPr lang="en-US" altLang="ja-JP" sz="2400" dirty="0">
                <a:latin typeface="ＭＳ ゴシック" panose="020B0609070205080204" pitchFamily="49" charset="-128"/>
                <a:ea typeface="ＭＳ ゴシック" panose="020B0609070205080204" pitchFamily="49" charset="-128"/>
              </a:rPr>
            </a:br>
            <a:endParaRPr lang="en-US" altLang="ja-JP" sz="2400" dirty="0">
              <a:latin typeface="ＭＳ ゴシック" panose="020B0609070205080204" pitchFamily="49" charset="-128"/>
              <a:ea typeface="ＭＳ ゴシック" panose="020B0609070205080204" pitchFamily="49" charset="-128"/>
            </a:endParaRPr>
          </a:p>
          <a:p>
            <a:r>
              <a:rPr lang="ja-JP" altLang="en-US" sz="2400" dirty="0">
                <a:latin typeface="ＭＳ ゴシック" panose="020B0609070205080204" pitchFamily="49" charset="-128"/>
                <a:ea typeface="ＭＳ ゴシック" panose="020B0609070205080204" pitchFamily="49" charset="-128"/>
              </a:rPr>
              <a:t>観測概要</a:t>
            </a:r>
            <a:r>
              <a:rPr lang="en-US" altLang="ja-JP" sz="2400" dirty="0">
                <a:latin typeface="ＭＳ ゴシック" panose="020B0609070205080204" pitchFamily="49" charset="-128"/>
                <a:ea typeface="ＭＳ ゴシック" panose="020B0609070205080204" pitchFamily="49" charset="-128"/>
              </a:rPr>
              <a:t/>
            </a:r>
            <a:br>
              <a:rPr lang="en-US" altLang="ja-JP" sz="2400" dirty="0">
                <a:latin typeface="ＭＳ ゴシック" panose="020B0609070205080204" pitchFamily="49" charset="-128"/>
                <a:ea typeface="ＭＳ ゴシック" panose="020B0609070205080204" pitchFamily="49" charset="-128"/>
              </a:rPr>
            </a:br>
            <a:r>
              <a:rPr lang="ja-JP" altLang="en-US" sz="2400" dirty="0">
                <a:latin typeface="ＭＳ ゴシック" panose="020B0609070205080204" pitchFamily="49" charset="-128"/>
                <a:ea typeface="ＭＳ ゴシック" panose="020B0609070205080204" pitchFamily="49" charset="-128"/>
              </a:rPr>
              <a:t>相手</a:t>
            </a:r>
            <a:r>
              <a:rPr lang="ja-JP" altLang="en-US" sz="2400" dirty="0" smtClean="0">
                <a:latin typeface="ＭＳ ゴシック" panose="020B0609070205080204" pitchFamily="49" charset="-128"/>
                <a:ea typeface="ＭＳ ゴシック" panose="020B0609070205080204" pitchFamily="49" charset="-128"/>
              </a:rPr>
              <a:t>望遠鏡：つくば </a:t>
            </a:r>
            <a:r>
              <a:rPr lang="en-US" altLang="ja-JP" sz="2400" dirty="0" smtClean="0">
                <a:latin typeface="ＭＳ ゴシック" panose="020B0609070205080204" pitchFamily="49" charset="-128"/>
                <a:ea typeface="ＭＳ ゴシック" panose="020B0609070205080204" pitchFamily="49" charset="-128"/>
              </a:rPr>
              <a:t>32m</a:t>
            </a:r>
            <a:br>
              <a:rPr lang="en-US" altLang="ja-JP" sz="2400" dirty="0" smtClean="0">
                <a:latin typeface="ＭＳ ゴシック" panose="020B0609070205080204" pitchFamily="49" charset="-128"/>
                <a:ea typeface="ＭＳ ゴシック" panose="020B0609070205080204" pitchFamily="49" charset="-128"/>
              </a:rPr>
            </a:br>
            <a:r>
              <a:rPr lang="en-US" altLang="ja-JP" sz="2400" dirty="0">
                <a:latin typeface="ＭＳ ゴシック" panose="020B0609070205080204" pitchFamily="49" charset="-128"/>
                <a:ea typeface="ＭＳ ゴシック" panose="020B0609070205080204" pitchFamily="49" charset="-128"/>
              </a:rPr>
              <a:t/>
            </a:r>
            <a:br>
              <a:rPr lang="en-US" altLang="ja-JP" sz="2400" dirty="0">
                <a:latin typeface="ＭＳ ゴシック" panose="020B0609070205080204" pitchFamily="49" charset="-128"/>
                <a:ea typeface="ＭＳ ゴシック" panose="020B0609070205080204" pitchFamily="49" charset="-128"/>
              </a:rPr>
            </a:br>
            <a:r>
              <a:rPr lang="ja-JP" altLang="en-US" sz="2400" dirty="0">
                <a:latin typeface="ＭＳ ゴシック" panose="020B0609070205080204" pitchFamily="49" charset="-128"/>
                <a:ea typeface="ＭＳ ゴシック" panose="020B0609070205080204" pitchFamily="49" charset="-128"/>
              </a:rPr>
              <a:t>サンプラー：</a:t>
            </a:r>
            <a:r>
              <a:rPr lang="en-US" altLang="ja-JP" sz="2400" dirty="0">
                <a:latin typeface="ＭＳ ゴシック" panose="020B0609070205080204" pitchFamily="49" charset="-128"/>
                <a:ea typeface="ＭＳ ゴシック" panose="020B0609070205080204" pitchFamily="49" charset="-128"/>
              </a:rPr>
              <a:t>K5/VSSP32</a:t>
            </a:r>
            <a:br>
              <a:rPr lang="en-US" altLang="ja-JP" sz="2400" dirty="0">
                <a:latin typeface="ＭＳ ゴシック" panose="020B0609070205080204" pitchFamily="49" charset="-128"/>
                <a:ea typeface="ＭＳ ゴシック" panose="020B0609070205080204" pitchFamily="49" charset="-128"/>
              </a:rPr>
            </a:br>
            <a:r>
              <a:rPr lang="en-US" altLang="ja-JP" sz="2400" dirty="0">
                <a:latin typeface="ＭＳ ゴシック" panose="020B0609070205080204" pitchFamily="49" charset="-128"/>
                <a:ea typeface="ＭＳ ゴシック" panose="020B0609070205080204" pitchFamily="49" charset="-128"/>
              </a:rPr>
              <a:t>		(1bit sampling</a:t>
            </a:r>
            <a:r>
              <a:rPr lang="en-US" altLang="ja-JP" sz="2400" dirty="0" smtClean="0">
                <a:latin typeface="ＭＳ ゴシック" panose="020B0609070205080204" pitchFamily="49" charset="-128"/>
                <a:ea typeface="ＭＳ ゴシック" panose="020B0609070205080204" pitchFamily="49" charset="-128"/>
              </a:rPr>
              <a:t>)</a:t>
            </a:r>
            <a:br>
              <a:rPr lang="en-US" altLang="ja-JP" sz="2400" dirty="0" smtClean="0">
                <a:latin typeface="ＭＳ ゴシック" panose="020B0609070205080204" pitchFamily="49" charset="-128"/>
                <a:ea typeface="ＭＳ ゴシック" panose="020B0609070205080204" pitchFamily="49" charset="-128"/>
              </a:rPr>
            </a:br>
            <a:r>
              <a:rPr lang="en-US" altLang="ja-JP" sz="2400" dirty="0">
                <a:latin typeface="ＭＳ ゴシック" panose="020B0609070205080204" pitchFamily="49" charset="-128"/>
                <a:ea typeface="ＭＳ ゴシック" panose="020B0609070205080204" pitchFamily="49" charset="-128"/>
              </a:rPr>
              <a:t/>
            </a:r>
            <a:br>
              <a:rPr lang="en-US" altLang="ja-JP" sz="2400" dirty="0">
                <a:latin typeface="ＭＳ ゴシック" panose="020B0609070205080204" pitchFamily="49" charset="-128"/>
                <a:ea typeface="ＭＳ ゴシック" panose="020B0609070205080204" pitchFamily="49" charset="-128"/>
              </a:rPr>
            </a:br>
            <a:r>
              <a:rPr lang="ja-JP" altLang="en-US" sz="2400" dirty="0" smtClean="0">
                <a:latin typeface="ＭＳ ゴシック" panose="020B0609070205080204" pitchFamily="49" charset="-128"/>
                <a:ea typeface="ＭＳ ゴシック" panose="020B0609070205080204" pitchFamily="49" charset="-128"/>
              </a:rPr>
              <a:t>周波数</a:t>
            </a:r>
            <a:r>
              <a:rPr lang="ja-JP" altLang="en-US" sz="2400" dirty="0">
                <a:latin typeface="ＭＳ ゴシック" panose="020B0609070205080204" pitchFamily="49" charset="-128"/>
                <a:ea typeface="ＭＳ ゴシック" panose="020B0609070205080204" pitchFamily="49" charset="-128"/>
              </a:rPr>
              <a:t>：</a:t>
            </a:r>
            <a:r>
              <a:rPr lang="en-US" altLang="ja-JP" sz="2400" dirty="0">
                <a:latin typeface="ＭＳ ゴシック" panose="020B0609070205080204" pitchFamily="49" charset="-128"/>
                <a:ea typeface="ＭＳ ゴシック" panose="020B0609070205080204" pitchFamily="49" charset="-128"/>
              </a:rPr>
              <a:t>X</a:t>
            </a:r>
            <a:r>
              <a:rPr lang="ja-JP" altLang="en-US" sz="2400" dirty="0" smtClean="0">
                <a:latin typeface="ＭＳ ゴシック" panose="020B0609070205080204" pitchFamily="49" charset="-128"/>
                <a:ea typeface="ＭＳ ゴシック" panose="020B0609070205080204" pitchFamily="49" charset="-128"/>
              </a:rPr>
              <a:t>バンド</a:t>
            </a:r>
            <a:r>
              <a:rPr lang="en-US" altLang="ja-JP" sz="2400" dirty="0" smtClean="0">
                <a:latin typeface="ＭＳ ゴシック" panose="020B0609070205080204" pitchFamily="49" charset="-128"/>
                <a:ea typeface="ＭＳ ゴシック" panose="020B0609070205080204" pitchFamily="49" charset="-128"/>
              </a:rPr>
              <a:t/>
            </a:r>
            <a:br>
              <a:rPr lang="en-US" altLang="ja-JP" sz="2400" dirty="0" smtClean="0">
                <a:latin typeface="ＭＳ ゴシック" panose="020B0609070205080204" pitchFamily="49" charset="-128"/>
                <a:ea typeface="ＭＳ ゴシック" panose="020B0609070205080204" pitchFamily="49" charset="-128"/>
              </a:rPr>
            </a:br>
            <a:r>
              <a:rPr lang="en-US" altLang="ja-JP" sz="2400" dirty="0" smtClean="0">
                <a:latin typeface="ＭＳ ゴシック" panose="020B0609070205080204" pitchFamily="49" charset="-128"/>
                <a:ea typeface="ＭＳ ゴシック" panose="020B0609070205080204" pitchFamily="49" charset="-128"/>
              </a:rPr>
              <a:t>	</a:t>
            </a:r>
            <a:r>
              <a:rPr lang="ja-JP" altLang="en-US" sz="2400" dirty="0" smtClean="0">
                <a:latin typeface="ＭＳ ゴシック" panose="020B0609070205080204" pitchFamily="49" charset="-128"/>
                <a:ea typeface="ＭＳ ゴシック" panose="020B0609070205080204" pitchFamily="49" charset="-128"/>
              </a:rPr>
              <a:t>① </a:t>
            </a:r>
            <a:r>
              <a:rPr lang="en-US" altLang="ja-JP" sz="2400" dirty="0" smtClean="0">
                <a:latin typeface="ＭＳ ゴシック" panose="020B0609070205080204" pitchFamily="49" charset="-128"/>
                <a:ea typeface="ＭＳ ゴシック" panose="020B0609070205080204" pitchFamily="49" charset="-128"/>
              </a:rPr>
              <a:t>8204-8658 MHz</a:t>
            </a:r>
            <a:br>
              <a:rPr lang="en-US" altLang="ja-JP" sz="2400" dirty="0" smtClean="0">
                <a:latin typeface="ＭＳ ゴシック" panose="020B0609070205080204" pitchFamily="49" charset="-128"/>
                <a:ea typeface="ＭＳ ゴシック" panose="020B0609070205080204" pitchFamily="49" charset="-128"/>
              </a:rPr>
            </a:br>
            <a:r>
              <a:rPr lang="en-US" altLang="ja-JP" sz="2400" dirty="0" smtClean="0">
                <a:latin typeface="ＭＳ ゴシック" panose="020B0609070205080204" pitchFamily="49" charset="-128"/>
                <a:ea typeface="ＭＳ ゴシック" panose="020B0609070205080204" pitchFamily="49" charset="-128"/>
              </a:rPr>
              <a:t>	</a:t>
            </a:r>
            <a:r>
              <a:rPr lang="ja-JP" altLang="en-US" sz="2400" dirty="0" smtClean="0">
                <a:latin typeface="ＭＳ ゴシック" panose="020B0609070205080204" pitchFamily="49" charset="-128"/>
                <a:ea typeface="ＭＳ ゴシック" panose="020B0609070205080204" pitchFamily="49" charset="-128"/>
              </a:rPr>
              <a:t>②③ </a:t>
            </a:r>
            <a:r>
              <a:rPr lang="en-US" altLang="ja-JP" sz="2400" dirty="0" smtClean="0">
                <a:latin typeface="ＭＳ ゴシック" panose="020B0609070205080204" pitchFamily="49" charset="-128"/>
                <a:ea typeface="ＭＳ ゴシック" panose="020B0609070205080204" pitchFamily="49" charset="-128"/>
              </a:rPr>
              <a:t>8214-8938 MHz</a:t>
            </a:r>
            <a:br>
              <a:rPr lang="en-US" altLang="ja-JP" sz="2400" dirty="0" smtClean="0">
                <a:latin typeface="ＭＳ ゴシック" panose="020B0609070205080204" pitchFamily="49" charset="-128"/>
                <a:ea typeface="ＭＳ ゴシック" panose="020B0609070205080204" pitchFamily="49" charset="-128"/>
              </a:rPr>
            </a:br>
            <a:r>
              <a:rPr lang="en-US" altLang="ja-JP" sz="2400" dirty="0" smtClean="0">
                <a:latin typeface="ＭＳ ゴシック" panose="020B0609070205080204" pitchFamily="49" charset="-128"/>
                <a:ea typeface="ＭＳ ゴシック" panose="020B0609070205080204" pitchFamily="49" charset="-128"/>
              </a:rPr>
              <a:t>     [</a:t>
            </a:r>
            <a:r>
              <a:rPr lang="ja-JP" altLang="en-US" sz="2400" dirty="0" smtClean="0">
                <a:latin typeface="ＭＳ ゴシック" panose="020B0609070205080204" pitchFamily="49" charset="-128"/>
                <a:ea typeface="ＭＳ ゴシック" panose="020B0609070205080204" pitchFamily="49" charset="-128"/>
              </a:rPr>
              <a:t>帯域幅 </a:t>
            </a:r>
            <a:r>
              <a:rPr lang="en-US" altLang="ja-JP" sz="2400" dirty="0" smtClean="0">
                <a:latin typeface="ＭＳ ゴシック" panose="020B0609070205080204" pitchFamily="49" charset="-128"/>
                <a:ea typeface="ＭＳ ゴシック" panose="020B0609070205080204" pitchFamily="49" charset="-128"/>
              </a:rPr>
              <a:t>4 MHz ×8ch]</a:t>
            </a:r>
            <a:r>
              <a:rPr lang="ja-JP" altLang="en-US" sz="2400" dirty="0" smtClean="0">
                <a:latin typeface="ＭＳ ゴシック" panose="020B0609070205080204" pitchFamily="49" charset="-128"/>
                <a:ea typeface="ＭＳ ゴシック" panose="020B0609070205080204" pitchFamily="49" charset="-128"/>
              </a:rPr>
              <a:t>）</a:t>
            </a:r>
            <a:endParaRPr lang="en-US" altLang="ja-JP" sz="2400" dirty="0">
              <a:latin typeface="ＭＳ ゴシック" panose="020B0609070205080204" pitchFamily="49" charset="-128"/>
              <a:ea typeface="ＭＳ ゴシック" panose="020B0609070205080204" pitchFamily="49"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4799" y="1129143"/>
            <a:ext cx="4061085" cy="5414779"/>
          </a:xfrm>
          <a:prstGeom prst="rect">
            <a:avLst/>
          </a:prstGeom>
        </p:spPr>
      </p:pic>
      <p:sp>
        <p:nvSpPr>
          <p:cNvPr id="6" name="テキスト ボックス 5"/>
          <p:cNvSpPr txBox="1"/>
          <p:nvPr/>
        </p:nvSpPr>
        <p:spPr>
          <a:xfrm>
            <a:off x="5714794" y="6050461"/>
            <a:ext cx="2681783" cy="461665"/>
          </a:xfrm>
          <a:prstGeom prst="rect">
            <a:avLst/>
          </a:prstGeom>
          <a:noFill/>
        </p:spPr>
        <p:txBody>
          <a:bodyPr wrap="square" rtlCol="0">
            <a:spAutoFit/>
          </a:bodyPr>
          <a:lstStyle/>
          <a:p>
            <a:pPr algn="ctr"/>
            <a:r>
              <a:rPr lang="ja-JP" altLang="en-US" sz="2400" dirty="0" smtClean="0">
                <a:effectLst>
                  <a:glow rad="127000">
                    <a:schemeClr val="bg1"/>
                  </a:glow>
                </a:effectLst>
              </a:rPr>
              <a:t>つく</a:t>
            </a:r>
            <a:r>
              <a:rPr lang="ja-JP" altLang="en-US" sz="2400" dirty="0">
                <a:effectLst>
                  <a:glow rad="127000">
                    <a:schemeClr val="bg1"/>
                  </a:glow>
                </a:effectLst>
              </a:rPr>
              <a:t>ば</a:t>
            </a:r>
            <a:r>
              <a:rPr kumimoji="1" lang="ja-JP" altLang="en-US" sz="2400" dirty="0" smtClean="0">
                <a:effectLst>
                  <a:glow rad="127000">
                    <a:schemeClr val="bg1"/>
                  </a:glow>
                </a:effectLst>
              </a:rPr>
              <a:t> </a:t>
            </a:r>
            <a:r>
              <a:rPr kumimoji="1" lang="en-US" altLang="ja-JP" sz="2400" dirty="0" smtClean="0">
                <a:effectLst>
                  <a:glow rad="127000">
                    <a:schemeClr val="bg1"/>
                  </a:glow>
                </a:effectLst>
              </a:rPr>
              <a:t>32m </a:t>
            </a:r>
            <a:r>
              <a:rPr kumimoji="1" lang="ja-JP" altLang="en-US" sz="2400" dirty="0" smtClean="0">
                <a:effectLst>
                  <a:glow rad="127000">
                    <a:schemeClr val="bg1"/>
                  </a:glow>
                </a:effectLst>
              </a:rPr>
              <a:t>望遠鏡</a:t>
            </a:r>
            <a:endParaRPr kumimoji="1" lang="ja-JP" altLang="en-US" sz="2400" dirty="0">
              <a:effectLst>
                <a:glow rad="127000">
                  <a:schemeClr val="bg1"/>
                </a:glow>
              </a:effectLst>
            </a:endParaRPr>
          </a:p>
        </p:txBody>
      </p:sp>
      <p:cxnSp>
        <p:nvCxnSpPr>
          <p:cNvPr id="7" name="直線コネクタ 6"/>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5390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0"/>
            <a:ext cx="9144000" cy="7239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600" dirty="0">
                <a:latin typeface="ＭＳ ゴシック" panose="020B0609070205080204" pitchFamily="49" charset="-128"/>
                <a:ea typeface="ＭＳ ゴシック" panose="020B0609070205080204" pitchFamily="49" charset="-128"/>
              </a:rPr>
              <a:t>測地</a:t>
            </a:r>
            <a:r>
              <a:rPr lang="en-US" altLang="ja-JP" sz="3600" dirty="0" smtClean="0">
                <a:latin typeface="ＭＳ ゴシック" panose="020B0609070205080204" pitchFamily="49" charset="-128"/>
                <a:ea typeface="ＭＳ ゴシック" panose="020B0609070205080204" pitchFamily="49" charset="-128"/>
              </a:rPr>
              <a:t>VLBI</a:t>
            </a:r>
            <a:r>
              <a:rPr lang="ja-JP" altLang="en-US" sz="3600" dirty="0" smtClean="0">
                <a:latin typeface="ＭＳ ゴシック" panose="020B0609070205080204" pitchFamily="49" charset="-128"/>
                <a:ea typeface="ＭＳ ゴシック" panose="020B0609070205080204" pitchFamily="49" charset="-128"/>
              </a:rPr>
              <a:t>観測</a:t>
            </a:r>
            <a:endParaRPr lang="ja-JP" altLang="en-US" sz="3600" dirty="0">
              <a:latin typeface="ＭＳ ゴシック" panose="020B0609070205080204" pitchFamily="49" charset="-128"/>
              <a:ea typeface="ＭＳ ゴシック" panose="020B0609070205080204" pitchFamily="49" charset="-128"/>
            </a:endParaRPr>
          </a:p>
        </p:txBody>
      </p:sp>
      <p:cxnSp>
        <p:nvCxnSpPr>
          <p:cNvPr id="8" name="直線コネクタ 7"/>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8" name="グラフ 107"/>
          <p:cNvGraphicFramePr/>
          <p:nvPr>
            <p:extLst>
              <p:ext uri="{D42A27DB-BD31-4B8C-83A1-F6EECF244321}">
                <p14:modId xmlns:p14="http://schemas.microsoft.com/office/powerpoint/2010/main" val="2743227044"/>
              </p:ext>
            </p:extLst>
          </p:nvPr>
        </p:nvGraphicFramePr>
        <p:xfrm>
          <a:off x="664035" y="680694"/>
          <a:ext cx="7292616" cy="5846160"/>
        </p:xfrm>
        <a:graphic>
          <a:graphicData uri="http://schemas.openxmlformats.org/drawingml/2006/chart">
            <c:chart xmlns:c="http://schemas.openxmlformats.org/drawingml/2006/chart" xmlns:r="http://schemas.openxmlformats.org/officeDocument/2006/relationships" r:id="rId3"/>
          </a:graphicData>
        </a:graphic>
      </p:graphicFrame>
      <p:sp>
        <p:nvSpPr>
          <p:cNvPr id="119" name="テキスト ボックス 3"/>
          <p:cNvSpPr txBox="1"/>
          <p:nvPr/>
        </p:nvSpPr>
        <p:spPr>
          <a:xfrm>
            <a:off x="596417" y="6212710"/>
            <a:ext cx="884268" cy="42838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2800" dirty="0"/>
              <a:t>100</a:t>
            </a:r>
            <a:endParaRPr kumimoji="1" lang="ja-JP" altLang="en-US" sz="2800" dirty="0"/>
          </a:p>
        </p:txBody>
      </p:sp>
      <p:sp>
        <p:nvSpPr>
          <p:cNvPr id="124" name="テキスト ボックス 4"/>
          <p:cNvSpPr txBox="1"/>
          <p:nvPr/>
        </p:nvSpPr>
        <p:spPr>
          <a:xfrm>
            <a:off x="7210229" y="6212710"/>
            <a:ext cx="884268" cy="42838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2800" dirty="0"/>
              <a:t>900</a:t>
            </a:r>
            <a:endParaRPr kumimoji="1" lang="ja-JP" altLang="en-US" sz="2800" dirty="0"/>
          </a:p>
        </p:txBody>
      </p:sp>
      <p:sp>
        <p:nvSpPr>
          <p:cNvPr id="128" name="テキスト ボックス 5"/>
          <p:cNvSpPr txBox="1"/>
          <p:nvPr/>
        </p:nvSpPr>
        <p:spPr>
          <a:xfrm>
            <a:off x="4083211" y="6214295"/>
            <a:ext cx="884268" cy="42838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2800" dirty="0"/>
              <a:t>500</a:t>
            </a:r>
            <a:endParaRPr kumimoji="1" lang="ja-JP" altLang="en-US" sz="2800" dirty="0"/>
          </a:p>
        </p:txBody>
      </p:sp>
      <p:cxnSp>
        <p:nvCxnSpPr>
          <p:cNvPr id="129" name="直線コネクタ 128"/>
          <p:cNvCxnSpPr/>
          <p:nvPr/>
        </p:nvCxnSpPr>
        <p:spPr>
          <a:xfrm>
            <a:off x="969379" y="6244641"/>
            <a:ext cx="7138301" cy="0"/>
          </a:xfrm>
          <a:prstGeom prst="line">
            <a:avLst/>
          </a:prstGeom>
          <a:ln w="53975" cmpd="sng">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0" name="テキスト ボックス 4"/>
          <p:cNvSpPr txBox="1"/>
          <p:nvPr/>
        </p:nvSpPr>
        <p:spPr>
          <a:xfrm>
            <a:off x="7969834" y="6005907"/>
            <a:ext cx="1082900" cy="42838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2800" dirty="0" smtClean="0"/>
              <a:t>(MHz)</a:t>
            </a:r>
            <a:endParaRPr kumimoji="1" lang="ja-JP" altLang="en-US" sz="2800" dirty="0"/>
          </a:p>
        </p:txBody>
      </p:sp>
      <p:cxnSp>
        <p:nvCxnSpPr>
          <p:cNvPr id="131" name="直線コネクタ 130"/>
          <p:cNvCxnSpPr/>
          <p:nvPr/>
        </p:nvCxnSpPr>
        <p:spPr>
          <a:xfrm flipV="1">
            <a:off x="949319" y="5795280"/>
            <a:ext cx="0" cy="549099"/>
          </a:xfrm>
          <a:prstGeom prst="line">
            <a:avLst/>
          </a:prstGeom>
          <a:ln w="53975"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a:xfrm flipV="1">
            <a:off x="4469759" y="5780040"/>
            <a:ext cx="0" cy="549099"/>
          </a:xfrm>
          <a:prstGeom prst="line">
            <a:avLst/>
          </a:prstGeom>
          <a:ln w="53975"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p:nvPr/>
        </p:nvCxnSpPr>
        <p:spPr>
          <a:xfrm flipV="1">
            <a:off x="7593959" y="5780040"/>
            <a:ext cx="0" cy="549099"/>
          </a:xfrm>
          <a:prstGeom prst="line">
            <a:avLst/>
          </a:prstGeom>
          <a:ln w="53975"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4" name="タイトル 1"/>
          <p:cNvSpPr txBox="1">
            <a:spLocks/>
          </p:cNvSpPr>
          <p:nvPr/>
        </p:nvSpPr>
        <p:spPr>
          <a:xfrm>
            <a:off x="228600" y="764790"/>
            <a:ext cx="3642360" cy="7239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800" dirty="0" smtClean="0">
                <a:latin typeface="ＭＳ ゴシック" panose="020B0609070205080204" pitchFamily="49" charset="-128"/>
                <a:ea typeface="ＭＳ ゴシック" panose="020B0609070205080204" pitchFamily="49" charset="-128"/>
              </a:rPr>
              <a:t>観測した</a:t>
            </a:r>
            <a:r>
              <a:rPr lang="en-US" altLang="ja-JP" sz="2800" dirty="0" smtClean="0">
                <a:latin typeface="ＭＳ ゴシック" panose="020B0609070205080204" pitchFamily="49" charset="-128"/>
                <a:ea typeface="ＭＳ ゴシック" panose="020B0609070205080204" pitchFamily="49" charset="-128"/>
              </a:rPr>
              <a:t>IF</a:t>
            </a:r>
            <a:r>
              <a:rPr lang="ja-JP" altLang="en-US" sz="2800" dirty="0" smtClean="0">
                <a:latin typeface="ＭＳ ゴシック" panose="020B0609070205080204" pitchFamily="49" charset="-128"/>
                <a:ea typeface="ＭＳ ゴシック" panose="020B0609070205080204" pitchFamily="49" charset="-128"/>
              </a:rPr>
              <a:t>周波数</a:t>
            </a:r>
            <a:endParaRPr lang="ja-JP" altLang="en-US" sz="2800" dirty="0">
              <a:latin typeface="ＭＳ ゴシック" panose="020B0609070205080204" pitchFamily="49" charset="-128"/>
              <a:ea typeface="ＭＳ ゴシック" panose="020B0609070205080204" pitchFamily="49" charset="-128"/>
            </a:endParaRPr>
          </a:p>
        </p:txBody>
      </p:sp>
      <p:graphicFrame>
        <p:nvGraphicFramePr>
          <p:cNvPr id="143" name="グラフ 142"/>
          <p:cNvGraphicFramePr/>
          <p:nvPr>
            <p:extLst>
              <p:ext uri="{D42A27DB-BD31-4B8C-83A1-F6EECF244321}">
                <p14:modId xmlns:p14="http://schemas.microsoft.com/office/powerpoint/2010/main" val="1951072979"/>
              </p:ext>
            </p:extLst>
          </p:nvPr>
        </p:nvGraphicFramePr>
        <p:xfrm>
          <a:off x="666080" y="675588"/>
          <a:ext cx="7292616" cy="58461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1958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8"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723900"/>
          </a:xfrm>
        </p:spPr>
        <p:txBody>
          <a:bodyPr>
            <a:normAutofit/>
          </a:bodyPr>
          <a:lstStyle/>
          <a:p>
            <a:pPr algn="ctr"/>
            <a:r>
              <a:rPr lang="en-US" altLang="ja-JP" sz="3600" dirty="0">
                <a:latin typeface="ＭＳ ゴシック" panose="020B0609070205080204" pitchFamily="49" charset="-128"/>
                <a:ea typeface="ＭＳ ゴシック" panose="020B0609070205080204" pitchFamily="49" charset="-128"/>
              </a:rPr>
              <a:t>O</a:t>
            </a:r>
            <a:r>
              <a:rPr kumimoji="1" lang="en-US" altLang="ja-JP" sz="3600" dirty="0" smtClean="0">
                <a:latin typeface="ＭＳ ゴシック" panose="020B0609070205080204" pitchFamily="49" charset="-128"/>
                <a:ea typeface="ＭＳ ゴシック" panose="020B0609070205080204" pitchFamily="49" charset="-128"/>
              </a:rPr>
              <a:t>utline</a:t>
            </a:r>
            <a:endParaRPr kumimoji="1" lang="ja-JP" altLang="en-US" sz="3600" dirty="0">
              <a:latin typeface="ＭＳ ゴシック" panose="020B0609070205080204" pitchFamily="49" charset="-128"/>
              <a:ea typeface="ＭＳ ゴシック" panose="020B0609070205080204" pitchFamily="49" charset="-128"/>
            </a:endParaRPr>
          </a:p>
        </p:txBody>
      </p:sp>
      <p:grpSp>
        <p:nvGrpSpPr>
          <p:cNvPr id="5" name="グループ化 4"/>
          <p:cNvGrpSpPr/>
          <p:nvPr/>
        </p:nvGrpSpPr>
        <p:grpSpPr>
          <a:xfrm>
            <a:off x="-238991" y="945573"/>
            <a:ext cx="9767455" cy="6172200"/>
            <a:chOff x="-238991" y="945573"/>
            <a:chExt cx="9767455" cy="6172200"/>
          </a:xfrm>
        </p:grpSpPr>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945573"/>
              <a:ext cx="9144000" cy="6096001"/>
            </a:xfrm>
            <a:prstGeom prst="rect">
              <a:avLst/>
            </a:prstGeom>
            <a:effectLst>
              <a:glow rad="127000">
                <a:schemeClr val="bg1"/>
              </a:glow>
              <a:softEdge rad="317500"/>
            </a:effectLst>
          </p:spPr>
        </p:pic>
        <p:sp>
          <p:nvSpPr>
            <p:cNvPr id="15" name="正方形/長方形 14"/>
            <p:cNvSpPr/>
            <p:nvPr/>
          </p:nvSpPr>
          <p:spPr>
            <a:xfrm>
              <a:off x="-238991" y="1018309"/>
              <a:ext cx="9767455" cy="6099464"/>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コンテンツ プレースホルダー 3"/>
          <p:cNvSpPr>
            <a:spLocks noGrp="1"/>
          </p:cNvSpPr>
          <p:nvPr>
            <p:ph idx="1"/>
          </p:nvPr>
        </p:nvSpPr>
        <p:spPr>
          <a:xfrm>
            <a:off x="344341" y="1203217"/>
            <a:ext cx="8569138" cy="5512627"/>
          </a:xfrm>
        </p:spPr>
        <p:txBody>
          <a:bodyPr>
            <a:normAutofit/>
          </a:bodyPr>
          <a:lstStyle/>
          <a:p>
            <a:r>
              <a:rPr lang="en-US" altLang="ja-JP" dirty="0" smtClean="0">
                <a:effectLst>
                  <a:glow rad="127000">
                    <a:schemeClr val="bg1"/>
                  </a:glow>
                </a:effectLst>
                <a:latin typeface="+mn-ea"/>
              </a:rPr>
              <a:t>3.8 m </a:t>
            </a:r>
            <a:r>
              <a:rPr lang="ja-JP" altLang="en-US" dirty="0" smtClean="0">
                <a:effectLst>
                  <a:glow rad="127000">
                    <a:schemeClr val="bg1"/>
                  </a:glow>
                </a:effectLst>
                <a:latin typeface="+mn-ea"/>
              </a:rPr>
              <a:t>電波望遠鏡</a:t>
            </a:r>
            <a:endParaRPr lang="en-US" altLang="ja-JP" dirty="0">
              <a:effectLst>
                <a:glow rad="127000">
                  <a:schemeClr val="bg1"/>
                </a:glow>
              </a:effectLst>
              <a:latin typeface="+mn-ea"/>
            </a:endParaRPr>
          </a:p>
          <a:p>
            <a:pPr marL="0" indent="0">
              <a:buNone/>
            </a:pPr>
            <a:r>
              <a:rPr lang="ja-JP" altLang="en-US" dirty="0" smtClean="0">
                <a:effectLst>
                  <a:glow rad="127000">
                    <a:schemeClr val="bg1"/>
                  </a:glow>
                </a:effectLst>
                <a:latin typeface="+mn-ea"/>
              </a:rPr>
              <a:t>　</a:t>
            </a:r>
            <a:endParaRPr lang="en-US" altLang="ja-JP" sz="2400" dirty="0" smtClean="0">
              <a:effectLst>
                <a:glow rad="127000">
                  <a:schemeClr val="bg1"/>
                </a:glow>
              </a:effectLst>
              <a:latin typeface="HGS明朝E" panose="02020900000000000000" pitchFamily="18" charset="-128"/>
              <a:ea typeface="HGS明朝E" panose="02020900000000000000" pitchFamily="18" charset="-128"/>
            </a:endParaRPr>
          </a:p>
          <a:p>
            <a:r>
              <a:rPr lang="ja-JP" altLang="en-US" dirty="0" smtClean="0">
                <a:solidFill>
                  <a:schemeClr val="tx1">
                    <a:alpha val="15000"/>
                  </a:schemeClr>
                </a:solidFill>
                <a:effectLst>
                  <a:glow rad="127000">
                    <a:schemeClr val="bg1">
                      <a:alpha val="15000"/>
                    </a:schemeClr>
                  </a:glow>
                </a:effectLst>
                <a:latin typeface="+mn-ea"/>
              </a:rPr>
              <a:t>日立</a:t>
            </a:r>
            <a:r>
              <a:rPr lang="en-US" altLang="ja-JP" dirty="0" smtClean="0">
                <a:solidFill>
                  <a:schemeClr val="tx1">
                    <a:alpha val="15000"/>
                  </a:schemeClr>
                </a:solidFill>
                <a:effectLst>
                  <a:glow rad="127000">
                    <a:schemeClr val="bg1">
                      <a:alpha val="15000"/>
                    </a:schemeClr>
                  </a:glow>
                </a:effectLst>
                <a:latin typeface="+mn-ea"/>
              </a:rPr>
              <a:t>32 m</a:t>
            </a:r>
            <a:r>
              <a:rPr lang="ja-JP" altLang="en-US" dirty="0" err="1" smtClean="0">
                <a:solidFill>
                  <a:schemeClr val="tx1">
                    <a:alpha val="15000"/>
                  </a:schemeClr>
                </a:solidFill>
                <a:effectLst>
                  <a:glow rad="127000">
                    <a:schemeClr val="bg1">
                      <a:alpha val="15000"/>
                    </a:schemeClr>
                  </a:glow>
                </a:effectLst>
                <a:latin typeface="+mn-ea"/>
              </a:rPr>
              <a:t>、</a:t>
            </a:r>
            <a:r>
              <a:rPr lang="ja-JP" altLang="en-US" dirty="0" smtClean="0">
                <a:solidFill>
                  <a:schemeClr val="tx1">
                    <a:alpha val="15000"/>
                  </a:schemeClr>
                </a:solidFill>
                <a:effectLst>
                  <a:glow rad="127000">
                    <a:schemeClr val="bg1">
                      <a:alpha val="15000"/>
                    </a:schemeClr>
                  </a:glow>
                </a:effectLst>
                <a:latin typeface="+mn-ea"/>
              </a:rPr>
              <a:t>高萩</a:t>
            </a:r>
            <a:r>
              <a:rPr lang="en-US" altLang="ja-JP" dirty="0" smtClean="0">
                <a:solidFill>
                  <a:schemeClr val="tx1">
                    <a:alpha val="15000"/>
                  </a:schemeClr>
                </a:solidFill>
                <a:effectLst>
                  <a:glow rad="127000">
                    <a:schemeClr val="bg1">
                      <a:alpha val="15000"/>
                    </a:schemeClr>
                  </a:glow>
                </a:effectLst>
                <a:latin typeface="+mn-ea"/>
              </a:rPr>
              <a:t>32 m</a:t>
            </a:r>
            <a:r>
              <a:rPr lang="ja-JP" altLang="en-US" dirty="0" smtClean="0">
                <a:solidFill>
                  <a:schemeClr val="tx1">
                    <a:alpha val="15000"/>
                  </a:schemeClr>
                </a:solidFill>
                <a:effectLst>
                  <a:glow rad="127000">
                    <a:schemeClr val="bg1">
                      <a:alpha val="15000"/>
                    </a:schemeClr>
                  </a:glow>
                </a:effectLst>
                <a:latin typeface="+mn-ea"/>
              </a:rPr>
              <a:t>との </a:t>
            </a:r>
            <a:r>
              <a:rPr lang="en-US" altLang="ja-JP" dirty="0" smtClean="0">
                <a:solidFill>
                  <a:schemeClr val="tx1">
                    <a:alpha val="15000"/>
                  </a:schemeClr>
                </a:solidFill>
                <a:effectLst>
                  <a:glow rad="127000">
                    <a:schemeClr val="bg1">
                      <a:alpha val="15000"/>
                    </a:schemeClr>
                  </a:glow>
                </a:effectLst>
                <a:latin typeface="+mn-ea"/>
              </a:rPr>
              <a:t>VLBI </a:t>
            </a:r>
            <a:r>
              <a:rPr lang="ja-JP" altLang="en-US" dirty="0" smtClean="0">
                <a:solidFill>
                  <a:schemeClr val="tx1">
                    <a:alpha val="15000"/>
                  </a:schemeClr>
                </a:solidFill>
                <a:effectLst>
                  <a:glow rad="127000">
                    <a:schemeClr val="bg1">
                      <a:alpha val="15000"/>
                    </a:schemeClr>
                  </a:glow>
                </a:effectLst>
                <a:latin typeface="+mn-ea"/>
              </a:rPr>
              <a:t>観測実験</a:t>
            </a:r>
            <a:endParaRPr lang="en-US" altLang="ja-JP" dirty="0" smtClean="0">
              <a:solidFill>
                <a:schemeClr val="tx1">
                  <a:alpha val="15000"/>
                </a:schemeClr>
              </a:solidFill>
              <a:effectLst>
                <a:glow rad="127000">
                  <a:schemeClr val="bg1">
                    <a:alpha val="15000"/>
                  </a:schemeClr>
                </a:glow>
              </a:effectLst>
              <a:latin typeface="+mn-ea"/>
            </a:endParaRPr>
          </a:p>
          <a:p>
            <a:endParaRPr lang="en-US" altLang="ja-JP" dirty="0">
              <a:solidFill>
                <a:schemeClr val="tx1">
                  <a:alpha val="15000"/>
                </a:schemeClr>
              </a:solidFill>
              <a:effectLst>
                <a:glow rad="127000">
                  <a:schemeClr val="bg1">
                    <a:alpha val="15000"/>
                  </a:schemeClr>
                </a:glow>
              </a:effectLst>
              <a:latin typeface="+mn-ea"/>
            </a:endParaRPr>
          </a:p>
          <a:p>
            <a:r>
              <a:rPr lang="ja-JP" altLang="en-US" dirty="0" smtClean="0">
                <a:solidFill>
                  <a:schemeClr val="tx1">
                    <a:alpha val="15000"/>
                  </a:schemeClr>
                </a:solidFill>
                <a:effectLst>
                  <a:glow rad="127000">
                    <a:schemeClr val="bg1">
                      <a:alpha val="15000"/>
                    </a:schemeClr>
                  </a:glow>
                </a:effectLst>
                <a:latin typeface="+mn-ea"/>
              </a:rPr>
              <a:t>つくば </a:t>
            </a:r>
            <a:r>
              <a:rPr lang="en-US" altLang="ja-JP" dirty="0" smtClean="0">
                <a:solidFill>
                  <a:schemeClr val="tx1">
                    <a:alpha val="15000"/>
                  </a:schemeClr>
                </a:solidFill>
                <a:effectLst>
                  <a:glow rad="127000">
                    <a:schemeClr val="bg1">
                      <a:alpha val="15000"/>
                    </a:schemeClr>
                  </a:glow>
                </a:effectLst>
                <a:latin typeface="+mn-ea"/>
              </a:rPr>
              <a:t>32 m</a:t>
            </a:r>
            <a:r>
              <a:rPr lang="ja-JP" altLang="en-US" dirty="0" smtClean="0">
                <a:solidFill>
                  <a:schemeClr val="tx1">
                    <a:alpha val="15000"/>
                  </a:schemeClr>
                </a:solidFill>
                <a:effectLst>
                  <a:glow rad="127000">
                    <a:schemeClr val="bg1">
                      <a:alpha val="15000"/>
                    </a:schemeClr>
                  </a:glow>
                </a:effectLst>
                <a:latin typeface="+mn-ea"/>
              </a:rPr>
              <a:t>との測地 </a:t>
            </a:r>
            <a:r>
              <a:rPr lang="en-US" altLang="ja-JP" dirty="0" smtClean="0">
                <a:solidFill>
                  <a:schemeClr val="tx1">
                    <a:alpha val="15000"/>
                  </a:schemeClr>
                </a:solidFill>
                <a:effectLst>
                  <a:glow rad="127000">
                    <a:schemeClr val="bg1">
                      <a:alpha val="15000"/>
                    </a:schemeClr>
                  </a:glow>
                </a:effectLst>
                <a:latin typeface="+mn-ea"/>
              </a:rPr>
              <a:t>VLBI </a:t>
            </a:r>
            <a:r>
              <a:rPr lang="ja-JP" altLang="en-US" dirty="0">
                <a:solidFill>
                  <a:schemeClr val="tx1">
                    <a:alpha val="15000"/>
                  </a:schemeClr>
                </a:solidFill>
                <a:effectLst>
                  <a:glow rad="127000">
                    <a:schemeClr val="bg1">
                      <a:alpha val="15000"/>
                    </a:schemeClr>
                  </a:glow>
                </a:effectLst>
                <a:latin typeface="+mn-ea"/>
              </a:rPr>
              <a:t>観測</a:t>
            </a:r>
            <a:r>
              <a:rPr lang="ja-JP" altLang="en-US" dirty="0" smtClean="0">
                <a:solidFill>
                  <a:schemeClr val="tx1">
                    <a:alpha val="15000"/>
                  </a:schemeClr>
                </a:solidFill>
                <a:effectLst>
                  <a:glow rad="127000">
                    <a:schemeClr val="bg1">
                      <a:alpha val="15000"/>
                    </a:schemeClr>
                  </a:glow>
                </a:effectLst>
                <a:latin typeface="+mn-ea"/>
              </a:rPr>
              <a:t>用フリンジテスト</a:t>
            </a:r>
            <a:endParaRPr lang="en-US" altLang="ja-JP" dirty="0" smtClean="0">
              <a:solidFill>
                <a:schemeClr val="tx1">
                  <a:alpha val="15000"/>
                </a:schemeClr>
              </a:solidFill>
              <a:effectLst>
                <a:glow rad="127000">
                  <a:schemeClr val="bg1">
                    <a:alpha val="15000"/>
                  </a:schemeClr>
                </a:glow>
              </a:effectLst>
              <a:latin typeface="+mn-ea"/>
            </a:endParaRPr>
          </a:p>
          <a:p>
            <a:endParaRPr lang="en-US" altLang="ja-JP" dirty="0">
              <a:solidFill>
                <a:schemeClr val="tx1">
                  <a:alpha val="15000"/>
                </a:schemeClr>
              </a:solidFill>
              <a:effectLst>
                <a:glow rad="127000">
                  <a:schemeClr val="bg1">
                    <a:alpha val="15000"/>
                  </a:schemeClr>
                </a:glow>
              </a:effectLst>
              <a:latin typeface="+mn-ea"/>
            </a:endParaRPr>
          </a:p>
          <a:p>
            <a:r>
              <a:rPr lang="ja-JP" altLang="en-US" dirty="0" smtClean="0">
                <a:solidFill>
                  <a:schemeClr val="tx1">
                    <a:alpha val="15000"/>
                  </a:schemeClr>
                </a:solidFill>
                <a:effectLst>
                  <a:glow rad="127000">
                    <a:schemeClr val="bg1">
                      <a:alpha val="15000"/>
                    </a:schemeClr>
                  </a:glow>
                </a:effectLst>
                <a:latin typeface="+mn-ea"/>
              </a:rPr>
              <a:t>つくば </a:t>
            </a:r>
            <a:r>
              <a:rPr lang="en-US" altLang="ja-JP" dirty="0" smtClean="0">
                <a:solidFill>
                  <a:schemeClr val="tx1">
                    <a:alpha val="15000"/>
                  </a:schemeClr>
                </a:solidFill>
                <a:effectLst>
                  <a:glow rad="127000">
                    <a:schemeClr val="bg1">
                      <a:alpha val="15000"/>
                    </a:schemeClr>
                  </a:glow>
                </a:effectLst>
                <a:latin typeface="+mn-ea"/>
              </a:rPr>
              <a:t>32 m</a:t>
            </a:r>
            <a:r>
              <a:rPr lang="ja-JP" altLang="en-US" dirty="0" smtClean="0">
                <a:solidFill>
                  <a:schemeClr val="tx1">
                    <a:alpha val="15000"/>
                  </a:schemeClr>
                </a:solidFill>
                <a:effectLst>
                  <a:glow rad="127000">
                    <a:schemeClr val="bg1">
                      <a:alpha val="15000"/>
                    </a:schemeClr>
                  </a:glow>
                </a:effectLst>
                <a:latin typeface="+mn-ea"/>
              </a:rPr>
              <a:t>との測地 </a:t>
            </a:r>
            <a:r>
              <a:rPr lang="en-US" altLang="ja-JP" dirty="0" smtClean="0">
                <a:solidFill>
                  <a:schemeClr val="tx1">
                    <a:alpha val="15000"/>
                  </a:schemeClr>
                </a:solidFill>
                <a:effectLst>
                  <a:glow rad="127000">
                    <a:schemeClr val="bg1">
                      <a:alpha val="15000"/>
                    </a:schemeClr>
                  </a:glow>
                </a:effectLst>
                <a:latin typeface="+mn-ea"/>
              </a:rPr>
              <a:t>VLBI </a:t>
            </a:r>
            <a:r>
              <a:rPr lang="ja-JP" altLang="en-US" dirty="0" smtClean="0">
                <a:solidFill>
                  <a:schemeClr val="tx1">
                    <a:alpha val="15000"/>
                  </a:schemeClr>
                </a:solidFill>
                <a:effectLst>
                  <a:glow rad="127000">
                    <a:schemeClr val="bg1">
                      <a:alpha val="15000"/>
                    </a:schemeClr>
                  </a:glow>
                </a:effectLst>
                <a:latin typeface="+mn-ea"/>
              </a:rPr>
              <a:t>観測</a:t>
            </a:r>
            <a:r>
              <a:rPr lang="en-US" altLang="ja-JP" dirty="0" smtClean="0">
                <a:solidFill>
                  <a:schemeClr val="tx1">
                    <a:alpha val="15000"/>
                  </a:schemeClr>
                </a:solidFill>
                <a:effectLst>
                  <a:glow rad="127000">
                    <a:schemeClr val="bg1">
                      <a:alpha val="15000"/>
                    </a:schemeClr>
                  </a:glow>
                </a:effectLst>
                <a:latin typeface="+mn-ea"/>
              </a:rPr>
              <a:t>  </a:t>
            </a:r>
            <a:endParaRPr lang="en-US" altLang="ja-JP" dirty="0">
              <a:solidFill>
                <a:schemeClr val="tx1">
                  <a:alpha val="15000"/>
                </a:schemeClr>
              </a:solidFill>
              <a:effectLst>
                <a:glow rad="127000">
                  <a:schemeClr val="bg1">
                    <a:alpha val="15000"/>
                  </a:schemeClr>
                </a:glow>
              </a:effectLst>
              <a:latin typeface="+mn-ea"/>
            </a:endParaRPr>
          </a:p>
          <a:p>
            <a:pPr marL="0" indent="0">
              <a:buNone/>
            </a:pPr>
            <a:endParaRPr lang="en-US" altLang="ja-JP" sz="2400" dirty="0">
              <a:solidFill>
                <a:schemeClr val="tx1">
                  <a:alpha val="15000"/>
                </a:schemeClr>
              </a:solidFill>
              <a:effectLst>
                <a:glow rad="127000">
                  <a:schemeClr val="bg1">
                    <a:alpha val="15000"/>
                  </a:schemeClr>
                </a:glow>
              </a:effectLst>
              <a:latin typeface="HGS明朝E" panose="02020900000000000000" pitchFamily="18" charset="-128"/>
              <a:ea typeface="HGS明朝E" panose="02020900000000000000" pitchFamily="18" charset="-128"/>
            </a:endParaRPr>
          </a:p>
          <a:p>
            <a:r>
              <a:rPr lang="ja-JP" altLang="en-US" dirty="0" smtClean="0">
                <a:solidFill>
                  <a:schemeClr val="tx1">
                    <a:alpha val="15000"/>
                  </a:schemeClr>
                </a:solidFill>
                <a:effectLst>
                  <a:glow rad="127000">
                    <a:schemeClr val="bg1">
                      <a:alpha val="15000"/>
                    </a:schemeClr>
                  </a:glow>
                </a:effectLst>
                <a:latin typeface="+mn-ea"/>
              </a:rPr>
              <a:t>まとめ・今後</a:t>
            </a:r>
            <a:endParaRPr lang="en-US" altLang="ja-JP" dirty="0" smtClean="0">
              <a:solidFill>
                <a:schemeClr val="tx1">
                  <a:alpha val="15000"/>
                </a:schemeClr>
              </a:solidFill>
              <a:effectLst>
                <a:glow rad="127000">
                  <a:schemeClr val="bg1">
                    <a:alpha val="15000"/>
                  </a:schemeClr>
                </a:glow>
              </a:effectLst>
              <a:latin typeface="+mn-ea"/>
            </a:endParaRPr>
          </a:p>
          <a:p>
            <a:endParaRPr lang="en-US" altLang="ja-JP" dirty="0">
              <a:effectLst>
                <a:glow rad="127000">
                  <a:schemeClr val="bg1"/>
                </a:glow>
              </a:effectLst>
              <a:latin typeface="+mn-ea"/>
            </a:endParaRPr>
          </a:p>
          <a:p>
            <a:endParaRPr lang="en-US" altLang="ja-JP" dirty="0">
              <a:effectLst>
                <a:glow rad="127000">
                  <a:schemeClr val="bg1"/>
                </a:glow>
              </a:effectLst>
              <a:latin typeface="+mn-ea"/>
            </a:endParaRPr>
          </a:p>
        </p:txBody>
      </p:sp>
      <p:cxnSp>
        <p:nvCxnSpPr>
          <p:cNvPr id="8" name="直線コネクタ 7"/>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0580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3" name="カギ線コネクタ 92"/>
          <p:cNvCxnSpPr/>
          <p:nvPr/>
        </p:nvCxnSpPr>
        <p:spPr>
          <a:xfrm flipV="1">
            <a:off x="3912042" y="3736739"/>
            <a:ext cx="1272119" cy="1960761"/>
          </a:xfrm>
          <a:prstGeom prst="bentConnector2">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 name="タイトル 1"/>
          <p:cNvSpPr txBox="1">
            <a:spLocks/>
          </p:cNvSpPr>
          <p:nvPr/>
        </p:nvSpPr>
        <p:spPr>
          <a:xfrm>
            <a:off x="0" y="0"/>
            <a:ext cx="9144000" cy="7239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600" dirty="0">
                <a:latin typeface="ＭＳ ゴシック" panose="020B0609070205080204" pitchFamily="49" charset="-128"/>
                <a:ea typeface="ＭＳ ゴシック" panose="020B0609070205080204" pitchFamily="49" charset="-128"/>
              </a:rPr>
              <a:t>測地</a:t>
            </a:r>
            <a:r>
              <a:rPr lang="en-US" altLang="ja-JP" sz="3600" dirty="0" smtClean="0">
                <a:latin typeface="ＭＳ ゴシック" panose="020B0609070205080204" pitchFamily="49" charset="-128"/>
                <a:ea typeface="ＭＳ ゴシック" panose="020B0609070205080204" pitchFamily="49" charset="-128"/>
              </a:rPr>
              <a:t>VLBI</a:t>
            </a:r>
            <a:r>
              <a:rPr lang="ja-JP" altLang="en-US" sz="3600" dirty="0" smtClean="0">
                <a:latin typeface="ＭＳ ゴシック" panose="020B0609070205080204" pitchFamily="49" charset="-128"/>
                <a:ea typeface="ＭＳ ゴシック" panose="020B0609070205080204" pitchFamily="49" charset="-128"/>
              </a:rPr>
              <a:t>観測</a:t>
            </a:r>
            <a:endParaRPr lang="ja-JP" altLang="en-US" sz="3600" dirty="0">
              <a:latin typeface="ＭＳ ゴシック" panose="020B0609070205080204" pitchFamily="49" charset="-128"/>
              <a:ea typeface="ＭＳ ゴシック" panose="020B0609070205080204" pitchFamily="49" charset="-128"/>
            </a:endParaRPr>
          </a:p>
        </p:txBody>
      </p:sp>
      <p:cxnSp>
        <p:nvCxnSpPr>
          <p:cNvPr id="8" name="直線コネクタ 7"/>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カギ線コネクタ 60"/>
          <p:cNvCxnSpPr/>
          <p:nvPr/>
        </p:nvCxnSpPr>
        <p:spPr>
          <a:xfrm rot="16200000" flipH="1">
            <a:off x="4775821" y="2556343"/>
            <a:ext cx="2019633" cy="1105231"/>
          </a:xfrm>
          <a:prstGeom prst="bentConnector3">
            <a:avLst>
              <a:gd name="adj1" fmla="val 3937"/>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6" name="正方形/長方形 65"/>
          <p:cNvSpPr/>
          <p:nvPr/>
        </p:nvSpPr>
        <p:spPr>
          <a:xfrm>
            <a:off x="2910173" y="3220277"/>
            <a:ext cx="1200650" cy="161411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 name="直線コネクタ 72"/>
          <p:cNvCxnSpPr/>
          <p:nvPr/>
        </p:nvCxnSpPr>
        <p:spPr>
          <a:xfrm>
            <a:off x="4099333" y="3297929"/>
            <a:ext cx="1074032" cy="15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a:off x="1233878" y="4098962"/>
            <a:ext cx="1686541" cy="15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フリーフォーム 79"/>
          <p:cNvSpPr/>
          <p:nvPr/>
        </p:nvSpPr>
        <p:spPr>
          <a:xfrm>
            <a:off x="789708" y="2900545"/>
            <a:ext cx="1101437" cy="1198417"/>
          </a:xfrm>
          <a:custGeom>
            <a:avLst/>
            <a:gdLst>
              <a:gd name="connsiteX0" fmla="*/ 660576 w 1465503"/>
              <a:gd name="connsiteY0" fmla="*/ 1378528 h 1378528"/>
              <a:gd name="connsiteX1" fmla="*/ 501248 w 1465503"/>
              <a:gd name="connsiteY1" fmla="*/ 1357746 h 1378528"/>
              <a:gd name="connsiteX2" fmla="*/ 30194 w 1465503"/>
              <a:gd name="connsiteY2" fmla="*/ 1281546 h 1378528"/>
              <a:gd name="connsiteX3" fmla="*/ 1464139 w 1465503"/>
              <a:gd name="connsiteY3" fmla="*/ 353291 h 1378528"/>
              <a:gd name="connsiteX4" fmla="*/ 238012 w 1465503"/>
              <a:gd name="connsiteY4" fmla="*/ 0 h 1378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503" h="1378528">
                <a:moveTo>
                  <a:pt x="660576" y="1378528"/>
                </a:moveTo>
                <a:cubicBezTo>
                  <a:pt x="633444" y="1376219"/>
                  <a:pt x="501248" y="1357746"/>
                  <a:pt x="501248" y="1357746"/>
                </a:cubicBezTo>
                <a:cubicBezTo>
                  <a:pt x="396184" y="1341582"/>
                  <a:pt x="-130288" y="1448955"/>
                  <a:pt x="30194" y="1281546"/>
                </a:cubicBezTo>
                <a:cubicBezTo>
                  <a:pt x="190676" y="1114137"/>
                  <a:pt x="1429503" y="566882"/>
                  <a:pt x="1464139" y="353291"/>
                </a:cubicBezTo>
                <a:cubicBezTo>
                  <a:pt x="1498775" y="139700"/>
                  <a:pt x="868393" y="69850"/>
                  <a:pt x="238012"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1" name="図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88321"/>
            <a:ext cx="1295080" cy="1557504"/>
          </a:xfrm>
          <a:prstGeom prst="rect">
            <a:avLst/>
          </a:prstGeom>
        </p:spPr>
      </p:pic>
      <p:sp>
        <p:nvSpPr>
          <p:cNvPr id="82" name="右矢印 81"/>
          <p:cNvSpPr/>
          <p:nvPr/>
        </p:nvSpPr>
        <p:spPr>
          <a:xfrm>
            <a:off x="1949273" y="3746694"/>
            <a:ext cx="424204" cy="2948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83" name="テキスト ボックス 82"/>
          <p:cNvSpPr txBox="1"/>
          <p:nvPr/>
        </p:nvSpPr>
        <p:spPr>
          <a:xfrm>
            <a:off x="1542553" y="3425184"/>
            <a:ext cx="1407381" cy="369332"/>
          </a:xfrm>
          <a:prstGeom prst="rect">
            <a:avLst/>
          </a:prstGeom>
          <a:noFill/>
        </p:spPr>
        <p:txBody>
          <a:bodyPr wrap="square" rtlCol="0">
            <a:spAutoFit/>
          </a:bodyPr>
          <a:lstStyle/>
          <a:p>
            <a:pPr algn="ctr"/>
            <a:r>
              <a:rPr lang="en-US" altLang="ja-JP" dirty="0" smtClean="0">
                <a:effectLst>
                  <a:glow rad="127000">
                    <a:schemeClr val="bg1"/>
                  </a:glow>
                </a:effectLst>
              </a:rPr>
              <a:t>100-900MHz</a:t>
            </a:r>
            <a:endParaRPr lang="ja-JP" altLang="en-US" dirty="0">
              <a:effectLst>
                <a:glow rad="127000">
                  <a:schemeClr val="bg1"/>
                </a:glow>
              </a:effectLst>
            </a:endParaRPr>
          </a:p>
        </p:txBody>
      </p:sp>
      <p:sp>
        <p:nvSpPr>
          <p:cNvPr id="84" name="テキスト ボックス 83"/>
          <p:cNvSpPr txBox="1"/>
          <p:nvPr/>
        </p:nvSpPr>
        <p:spPr>
          <a:xfrm>
            <a:off x="-185759" y="4640853"/>
            <a:ext cx="2360373" cy="646331"/>
          </a:xfrm>
          <a:prstGeom prst="rect">
            <a:avLst/>
          </a:prstGeom>
          <a:noFill/>
        </p:spPr>
        <p:txBody>
          <a:bodyPr wrap="square" rtlCol="0">
            <a:spAutoFit/>
          </a:bodyPr>
          <a:lstStyle/>
          <a:p>
            <a:pPr algn="ctr"/>
            <a:r>
              <a:rPr lang="en-US" altLang="ja-JP" dirty="0" smtClean="0">
                <a:solidFill>
                  <a:srgbClr val="FF0000"/>
                </a:solidFill>
                <a:effectLst>
                  <a:glow rad="127000">
                    <a:schemeClr val="bg1"/>
                  </a:glow>
                </a:effectLst>
              </a:rPr>
              <a:t>To D/C</a:t>
            </a:r>
          </a:p>
          <a:p>
            <a:pPr algn="ctr"/>
            <a:r>
              <a:rPr lang="en-US" altLang="ja-JP" dirty="0" smtClean="0">
                <a:solidFill>
                  <a:srgbClr val="FF0000"/>
                </a:solidFill>
                <a:effectLst>
                  <a:glow rad="127000">
                    <a:schemeClr val="bg1"/>
                  </a:glow>
                </a:effectLst>
              </a:rPr>
              <a:t>10MHz</a:t>
            </a:r>
            <a:endParaRPr lang="ja-JP" altLang="en-US" dirty="0">
              <a:solidFill>
                <a:srgbClr val="FF0000"/>
              </a:solidFill>
              <a:effectLst>
                <a:glow rad="127000">
                  <a:schemeClr val="bg1"/>
                </a:glow>
              </a:effectLst>
            </a:endParaRPr>
          </a:p>
        </p:txBody>
      </p:sp>
      <p:sp>
        <p:nvSpPr>
          <p:cNvPr id="87" name="テキスト ボックス 86"/>
          <p:cNvSpPr txBox="1"/>
          <p:nvPr/>
        </p:nvSpPr>
        <p:spPr>
          <a:xfrm>
            <a:off x="4134678" y="3728429"/>
            <a:ext cx="884415" cy="369332"/>
          </a:xfrm>
          <a:prstGeom prst="rect">
            <a:avLst/>
          </a:prstGeom>
          <a:noFill/>
        </p:spPr>
        <p:txBody>
          <a:bodyPr wrap="square" rtlCol="0">
            <a:spAutoFit/>
          </a:bodyPr>
          <a:lstStyle/>
          <a:p>
            <a:pPr algn="ctr"/>
            <a:r>
              <a:rPr lang="en-US" altLang="ja-JP" dirty="0" smtClean="0">
                <a:effectLst>
                  <a:glow rad="127000">
                    <a:schemeClr val="bg1"/>
                  </a:glow>
                </a:effectLst>
              </a:rPr>
              <a:t>CH5-8</a:t>
            </a:r>
            <a:endParaRPr lang="ja-JP" altLang="en-US" dirty="0">
              <a:effectLst>
                <a:glow rad="127000">
                  <a:schemeClr val="bg1"/>
                </a:glow>
              </a:effectLst>
            </a:endParaRPr>
          </a:p>
        </p:txBody>
      </p:sp>
      <p:sp>
        <p:nvSpPr>
          <p:cNvPr id="88" name="テキスト ボックス 87"/>
          <p:cNvSpPr txBox="1"/>
          <p:nvPr/>
        </p:nvSpPr>
        <p:spPr>
          <a:xfrm>
            <a:off x="2838614" y="3609449"/>
            <a:ext cx="1327868" cy="923330"/>
          </a:xfrm>
          <a:prstGeom prst="rect">
            <a:avLst/>
          </a:prstGeom>
          <a:noFill/>
        </p:spPr>
        <p:txBody>
          <a:bodyPr wrap="square" rtlCol="0">
            <a:spAutoFit/>
          </a:bodyPr>
          <a:lstStyle/>
          <a:p>
            <a:pPr algn="ctr"/>
            <a:r>
              <a:rPr lang="en-US" altLang="ja-JP" dirty="0" smtClean="0">
                <a:effectLst>
                  <a:glow rad="127000">
                    <a:schemeClr val="bg1"/>
                  </a:glow>
                </a:effectLst>
              </a:rPr>
              <a:t>VLBI </a:t>
            </a:r>
          </a:p>
          <a:p>
            <a:pPr algn="ctr"/>
            <a:r>
              <a:rPr lang="en-US" altLang="ja-JP" dirty="0" smtClean="0">
                <a:effectLst>
                  <a:glow rad="127000">
                    <a:schemeClr val="bg1"/>
                  </a:glow>
                </a:effectLst>
              </a:rPr>
              <a:t>VIDEO</a:t>
            </a:r>
          </a:p>
          <a:p>
            <a:pPr algn="ctr"/>
            <a:r>
              <a:rPr lang="en-US" altLang="ja-JP" dirty="0" smtClean="0">
                <a:effectLst>
                  <a:glow rad="127000">
                    <a:schemeClr val="bg1"/>
                  </a:glow>
                </a:effectLst>
              </a:rPr>
              <a:t>CONVERTER</a:t>
            </a:r>
            <a:endParaRPr lang="ja-JP" altLang="en-US" dirty="0">
              <a:effectLst>
                <a:glow rad="127000">
                  <a:schemeClr val="bg1"/>
                </a:glow>
              </a:effectLst>
            </a:endParaRPr>
          </a:p>
        </p:txBody>
      </p:sp>
      <p:sp>
        <p:nvSpPr>
          <p:cNvPr id="91" name="右矢印 90"/>
          <p:cNvSpPr/>
          <p:nvPr/>
        </p:nvSpPr>
        <p:spPr>
          <a:xfrm>
            <a:off x="4616340" y="3985087"/>
            <a:ext cx="424204" cy="2948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2" name="テキスト ボックス 91"/>
          <p:cNvSpPr txBox="1"/>
          <p:nvPr/>
        </p:nvSpPr>
        <p:spPr>
          <a:xfrm>
            <a:off x="3919993" y="2603482"/>
            <a:ext cx="991650" cy="369332"/>
          </a:xfrm>
          <a:prstGeom prst="rect">
            <a:avLst/>
          </a:prstGeom>
          <a:noFill/>
        </p:spPr>
        <p:txBody>
          <a:bodyPr wrap="square" rtlCol="0">
            <a:spAutoFit/>
          </a:bodyPr>
          <a:lstStyle/>
          <a:p>
            <a:pPr algn="ctr"/>
            <a:r>
              <a:rPr lang="en-US" altLang="ja-JP" dirty="0" smtClean="0">
                <a:effectLst>
                  <a:glow rad="127000">
                    <a:schemeClr val="bg1"/>
                  </a:glow>
                </a:effectLst>
              </a:rPr>
              <a:t>CH1-4</a:t>
            </a:r>
            <a:endParaRPr lang="ja-JP" altLang="en-US" dirty="0">
              <a:effectLst>
                <a:glow rad="127000">
                  <a:schemeClr val="bg1"/>
                </a:glow>
              </a:effectLst>
            </a:endParaRPr>
          </a:p>
        </p:txBody>
      </p:sp>
      <p:grpSp>
        <p:nvGrpSpPr>
          <p:cNvPr id="95" name="グループ化 94"/>
          <p:cNvGrpSpPr/>
          <p:nvPr/>
        </p:nvGrpSpPr>
        <p:grpSpPr>
          <a:xfrm>
            <a:off x="3073458" y="1256229"/>
            <a:ext cx="307473" cy="682591"/>
            <a:chOff x="8611541" y="872297"/>
            <a:chExt cx="385280" cy="855323"/>
          </a:xfrm>
        </p:grpSpPr>
        <p:sp>
          <p:nvSpPr>
            <p:cNvPr id="96" name="片側の 2 つの角を切り取った四角形 95"/>
            <p:cNvSpPr/>
            <p:nvPr/>
          </p:nvSpPr>
          <p:spPr>
            <a:xfrm>
              <a:off x="8611541" y="872297"/>
              <a:ext cx="385280" cy="178475"/>
            </a:xfrm>
            <a:prstGeom prst="snip2SameRect">
              <a:avLst>
                <a:gd name="adj1" fmla="val 43651"/>
                <a:gd name="adj2" fmla="val 7937"/>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u="sng"/>
            </a:p>
          </p:txBody>
        </p:sp>
        <p:cxnSp>
          <p:nvCxnSpPr>
            <p:cNvPr id="97" name="直線コネクタ 96"/>
            <p:cNvCxnSpPr>
              <a:stCxn id="96" idx="1"/>
            </p:cNvCxnSpPr>
            <p:nvPr/>
          </p:nvCxnSpPr>
          <p:spPr>
            <a:xfrm>
              <a:off x="8804181" y="1050772"/>
              <a:ext cx="2" cy="676848"/>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8" name="カギ線コネクタ 97"/>
          <p:cNvCxnSpPr/>
          <p:nvPr/>
        </p:nvCxnSpPr>
        <p:spPr>
          <a:xfrm>
            <a:off x="3204269" y="1846759"/>
            <a:ext cx="778370" cy="217096"/>
          </a:xfrm>
          <a:prstGeom prst="bentConnector3">
            <a:avLst>
              <a:gd name="adj1" fmla="val 50000"/>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テキスト ボックス 98"/>
          <p:cNvSpPr txBox="1"/>
          <p:nvPr/>
        </p:nvSpPr>
        <p:spPr>
          <a:xfrm>
            <a:off x="5585721" y="2186087"/>
            <a:ext cx="762191" cy="369332"/>
          </a:xfrm>
          <a:prstGeom prst="rect">
            <a:avLst/>
          </a:prstGeom>
          <a:noFill/>
        </p:spPr>
        <p:txBody>
          <a:bodyPr wrap="square" rtlCol="0">
            <a:spAutoFit/>
          </a:bodyPr>
          <a:lstStyle/>
          <a:p>
            <a:pPr algn="ctr"/>
            <a:r>
              <a:rPr lang="en-US" altLang="ja-JP" dirty="0" smtClean="0">
                <a:solidFill>
                  <a:srgbClr val="0070C0"/>
                </a:solidFill>
                <a:effectLst>
                  <a:glow rad="127000">
                    <a:schemeClr val="bg1"/>
                  </a:glow>
                </a:effectLst>
              </a:rPr>
              <a:t>1PPS</a:t>
            </a:r>
            <a:endParaRPr lang="ja-JP" altLang="en-US" dirty="0">
              <a:solidFill>
                <a:srgbClr val="0070C0"/>
              </a:solidFill>
              <a:effectLst>
                <a:glow rad="127000">
                  <a:schemeClr val="bg1"/>
                </a:glow>
              </a:effectLst>
            </a:endParaRPr>
          </a:p>
        </p:txBody>
      </p:sp>
      <p:cxnSp>
        <p:nvCxnSpPr>
          <p:cNvPr id="100" name="直線コネクタ 99"/>
          <p:cNvCxnSpPr/>
          <p:nvPr/>
        </p:nvCxnSpPr>
        <p:spPr>
          <a:xfrm flipV="1">
            <a:off x="5700869" y="3444731"/>
            <a:ext cx="1092758" cy="1"/>
          </a:xfrm>
          <a:prstGeom prst="line">
            <a:avLst/>
          </a:prstGeom>
          <a:ln w="38100" cmpd="sng">
            <a:solidFill>
              <a:schemeClr val="tx1"/>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4" name="テキスト ボックス 103"/>
          <p:cNvSpPr txBox="1"/>
          <p:nvPr/>
        </p:nvSpPr>
        <p:spPr>
          <a:xfrm>
            <a:off x="-73479" y="2563520"/>
            <a:ext cx="1731501" cy="400110"/>
          </a:xfrm>
          <a:prstGeom prst="rect">
            <a:avLst/>
          </a:prstGeom>
          <a:noFill/>
        </p:spPr>
        <p:txBody>
          <a:bodyPr wrap="square" rtlCol="0">
            <a:spAutoFit/>
          </a:bodyPr>
          <a:lstStyle/>
          <a:p>
            <a:pPr algn="ctr"/>
            <a:r>
              <a:rPr lang="en-US" altLang="ja-JP" sz="2000" dirty="0" smtClean="0">
                <a:effectLst>
                  <a:glow rad="127000">
                    <a:schemeClr val="bg1"/>
                  </a:glow>
                </a:effectLst>
              </a:rPr>
              <a:t>3.8m </a:t>
            </a:r>
            <a:r>
              <a:rPr lang="ja-JP" altLang="en-US" sz="2000" dirty="0" smtClean="0">
                <a:effectLst>
                  <a:glow rad="127000">
                    <a:schemeClr val="bg1"/>
                  </a:glow>
                </a:effectLst>
              </a:rPr>
              <a:t>望遠鏡</a:t>
            </a:r>
            <a:endParaRPr lang="ja-JP" altLang="en-US" sz="2000" dirty="0">
              <a:effectLst>
                <a:glow rad="127000">
                  <a:schemeClr val="bg1"/>
                </a:glow>
              </a:effectLst>
            </a:endParaRPr>
          </a:p>
        </p:txBody>
      </p:sp>
      <p:sp>
        <p:nvSpPr>
          <p:cNvPr id="105" name="テキスト ボックス 104"/>
          <p:cNvSpPr txBox="1"/>
          <p:nvPr/>
        </p:nvSpPr>
        <p:spPr>
          <a:xfrm>
            <a:off x="3363064" y="1461898"/>
            <a:ext cx="2360373" cy="400110"/>
          </a:xfrm>
          <a:prstGeom prst="rect">
            <a:avLst/>
          </a:prstGeom>
          <a:noFill/>
        </p:spPr>
        <p:txBody>
          <a:bodyPr wrap="square" rtlCol="0">
            <a:spAutoFit/>
          </a:bodyPr>
          <a:lstStyle/>
          <a:p>
            <a:pPr algn="ctr"/>
            <a:r>
              <a:rPr lang="en-US" altLang="ja-JP" sz="2000" dirty="0" smtClean="0">
                <a:effectLst>
                  <a:glow rad="127000">
                    <a:schemeClr val="bg1"/>
                  </a:glow>
                </a:effectLst>
              </a:rPr>
              <a:t>GPS </a:t>
            </a:r>
            <a:r>
              <a:rPr lang="ja-JP" altLang="en-US" sz="2000" dirty="0" smtClean="0">
                <a:effectLst>
                  <a:glow rad="127000">
                    <a:schemeClr val="bg1"/>
                  </a:glow>
                </a:effectLst>
              </a:rPr>
              <a:t>受信機</a:t>
            </a:r>
            <a:endParaRPr lang="ja-JP" altLang="en-US" sz="2000" dirty="0">
              <a:effectLst>
                <a:glow rad="127000">
                  <a:schemeClr val="bg1"/>
                </a:glow>
              </a:effectLst>
            </a:endParaRPr>
          </a:p>
        </p:txBody>
      </p:sp>
      <p:pic>
        <p:nvPicPr>
          <p:cNvPr id="106" name="図 105"/>
          <p:cNvPicPr>
            <a:picLocks noChangeAspect="1"/>
          </p:cNvPicPr>
          <p:nvPr/>
        </p:nvPicPr>
        <p:blipFill>
          <a:blip r:embed="rId4"/>
          <a:stretch>
            <a:fillRect/>
          </a:stretch>
        </p:blipFill>
        <p:spPr>
          <a:xfrm>
            <a:off x="3783138" y="1835744"/>
            <a:ext cx="1570149" cy="494598"/>
          </a:xfrm>
          <a:prstGeom prst="rect">
            <a:avLst/>
          </a:prstGeom>
        </p:spPr>
      </p:pic>
      <p:cxnSp>
        <p:nvCxnSpPr>
          <p:cNvPr id="107" name="カギ線コネクタ 106"/>
          <p:cNvCxnSpPr/>
          <p:nvPr/>
        </p:nvCxnSpPr>
        <p:spPr>
          <a:xfrm rot="16200000" flipV="1">
            <a:off x="-416380" y="3967841"/>
            <a:ext cx="2947308" cy="889911"/>
          </a:xfrm>
          <a:prstGeom prst="bentConnector3">
            <a:avLst>
              <a:gd name="adj1" fmla="val 5679"/>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09" name="図 108"/>
          <p:cNvPicPr>
            <a:picLocks noChangeAspect="1"/>
          </p:cNvPicPr>
          <p:nvPr/>
        </p:nvPicPr>
        <p:blipFill rotWithShape="1">
          <a:blip r:embed="rId5" cstate="print">
            <a:extLst>
              <a:ext uri="{28A0092B-C50C-407E-A947-70E740481C1C}">
                <a14:useLocalDpi xmlns:a14="http://schemas.microsoft.com/office/drawing/2010/main" val="0"/>
              </a:ext>
            </a:extLst>
          </a:blip>
          <a:srcRect r="22587"/>
          <a:stretch/>
        </p:blipFill>
        <p:spPr>
          <a:xfrm>
            <a:off x="1472421" y="4969565"/>
            <a:ext cx="1096420" cy="1888435"/>
          </a:xfrm>
          <a:prstGeom prst="rect">
            <a:avLst/>
          </a:prstGeom>
        </p:spPr>
      </p:pic>
      <p:sp>
        <p:nvSpPr>
          <p:cNvPr id="110" name="テキスト ボックス 109"/>
          <p:cNvSpPr txBox="1"/>
          <p:nvPr/>
        </p:nvSpPr>
        <p:spPr>
          <a:xfrm>
            <a:off x="405243" y="6488668"/>
            <a:ext cx="2360373" cy="369332"/>
          </a:xfrm>
          <a:prstGeom prst="rect">
            <a:avLst/>
          </a:prstGeom>
          <a:noFill/>
        </p:spPr>
        <p:txBody>
          <a:bodyPr wrap="square" rtlCol="0">
            <a:spAutoFit/>
          </a:bodyPr>
          <a:lstStyle/>
          <a:p>
            <a:pPr algn="ctr"/>
            <a:r>
              <a:rPr lang="ja-JP" altLang="en-US" dirty="0" smtClean="0">
                <a:effectLst>
                  <a:glow rad="127000">
                    <a:schemeClr val="bg1"/>
                  </a:glow>
                </a:effectLst>
              </a:rPr>
              <a:t>水素メーザー</a:t>
            </a:r>
            <a:endParaRPr lang="ja-JP" altLang="en-US" dirty="0">
              <a:effectLst>
                <a:glow rad="127000">
                  <a:schemeClr val="bg1"/>
                </a:glow>
              </a:effectLst>
            </a:endParaRPr>
          </a:p>
        </p:txBody>
      </p:sp>
      <p:cxnSp>
        <p:nvCxnSpPr>
          <p:cNvPr id="112" name="直線コネクタ 111"/>
          <p:cNvCxnSpPr/>
          <p:nvPr/>
        </p:nvCxnSpPr>
        <p:spPr>
          <a:xfrm>
            <a:off x="4100659" y="3410572"/>
            <a:ext cx="1074032" cy="15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a:off x="4100658" y="3513940"/>
            <a:ext cx="1074032" cy="15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a:off x="4101984" y="3626583"/>
            <a:ext cx="1074032" cy="15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a:xfrm>
            <a:off x="4108610" y="4277265"/>
            <a:ext cx="2109309"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a:off x="4109936" y="4389908"/>
            <a:ext cx="2076178"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a:off x="4109935" y="4493276"/>
            <a:ext cx="2100033"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a:off x="4111238" y="4605919"/>
            <a:ext cx="1865895"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89" name="Picture 2" descr="「K5/VSSP32」の画像検索結果"/>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9626" y="3008711"/>
            <a:ext cx="1080390" cy="831394"/>
          </a:xfrm>
          <a:prstGeom prst="rect">
            <a:avLst/>
          </a:prstGeom>
          <a:noFill/>
          <a:extLst>
            <a:ext uri="{909E8E84-426E-40DD-AFC4-6F175D3DCCD1}">
              <a14:hiddenFill xmlns:a14="http://schemas.microsoft.com/office/drawing/2010/main">
                <a:solidFill>
                  <a:srgbClr val="FFFFFF"/>
                </a:solidFill>
              </a14:hiddenFill>
            </a:ext>
          </a:extLst>
        </p:spPr>
      </p:pic>
      <p:sp>
        <p:nvSpPr>
          <p:cNvPr id="101" name="テキスト ボックス 100"/>
          <p:cNvSpPr txBox="1"/>
          <p:nvPr/>
        </p:nvSpPr>
        <p:spPr>
          <a:xfrm>
            <a:off x="4669971" y="3141428"/>
            <a:ext cx="1175656" cy="369332"/>
          </a:xfrm>
          <a:prstGeom prst="rect">
            <a:avLst/>
          </a:prstGeom>
          <a:noFill/>
        </p:spPr>
        <p:txBody>
          <a:bodyPr wrap="square" rtlCol="0">
            <a:spAutoFit/>
          </a:bodyPr>
          <a:lstStyle/>
          <a:p>
            <a:pPr algn="ctr"/>
            <a:r>
              <a:rPr lang="en-US" altLang="ja-JP" dirty="0" smtClean="0">
                <a:effectLst>
                  <a:glow rad="127000">
                    <a:schemeClr val="bg1"/>
                  </a:glow>
                </a:effectLst>
              </a:rPr>
              <a:t>Sampler</a:t>
            </a:r>
            <a:r>
              <a:rPr lang="ja-JP" altLang="en-US" dirty="0" smtClean="0">
                <a:effectLst>
                  <a:glow rad="127000">
                    <a:schemeClr val="bg1"/>
                  </a:glow>
                </a:effectLst>
              </a:rPr>
              <a:t>①</a:t>
            </a:r>
            <a:endParaRPr lang="ja-JP" altLang="en-US" dirty="0">
              <a:effectLst>
                <a:glow rad="127000">
                  <a:schemeClr val="bg1"/>
                </a:glow>
              </a:effectLst>
            </a:endParaRPr>
          </a:p>
        </p:txBody>
      </p:sp>
      <p:sp>
        <p:nvSpPr>
          <p:cNvPr id="141" name="テキスト ボックス 140"/>
          <p:cNvSpPr txBox="1"/>
          <p:nvPr/>
        </p:nvSpPr>
        <p:spPr>
          <a:xfrm>
            <a:off x="2941602" y="6140107"/>
            <a:ext cx="1327868" cy="646331"/>
          </a:xfrm>
          <a:prstGeom prst="rect">
            <a:avLst/>
          </a:prstGeom>
          <a:noFill/>
        </p:spPr>
        <p:txBody>
          <a:bodyPr wrap="square" rtlCol="0">
            <a:spAutoFit/>
          </a:bodyPr>
          <a:lstStyle/>
          <a:p>
            <a:pPr algn="ctr"/>
            <a:r>
              <a:rPr lang="en-US" altLang="ja-JP" dirty="0" smtClean="0">
                <a:effectLst>
                  <a:glow rad="127000">
                    <a:schemeClr val="bg1"/>
                  </a:glow>
                </a:effectLst>
              </a:rPr>
              <a:t>LOCAL</a:t>
            </a:r>
          </a:p>
          <a:p>
            <a:pPr algn="ctr"/>
            <a:r>
              <a:rPr lang="en-US" altLang="ja-JP" dirty="0" smtClean="0">
                <a:effectLst>
                  <a:glow rad="127000">
                    <a:schemeClr val="bg1"/>
                  </a:glow>
                </a:effectLst>
              </a:rPr>
              <a:t>OSCILLATOR</a:t>
            </a:r>
            <a:endParaRPr lang="ja-JP" altLang="en-US" dirty="0">
              <a:effectLst>
                <a:glow rad="127000">
                  <a:schemeClr val="bg1"/>
                </a:glow>
              </a:effectLst>
            </a:endParaRPr>
          </a:p>
        </p:txBody>
      </p:sp>
      <p:sp>
        <p:nvSpPr>
          <p:cNvPr id="86" name="右矢印 85"/>
          <p:cNvSpPr/>
          <p:nvPr/>
        </p:nvSpPr>
        <p:spPr>
          <a:xfrm>
            <a:off x="4224245" y="2944635"/>
            <a:ext cx="424204" cy="2948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cxnSp>
        <p:nvCxnSpPr>
          <p:cNvPr id="152" name="直線コネクタ 151"/>
          <p:cNvCxnSpPr/>
          <p:nvPr/>
        </p:nvCxnSpPr>
        <p:spPr>
          <a:xfrm flipV="1">
            <a:off x="3561340" y="4492487"/>
            <a:ext cx="0" cy="972763"/>
          </a:xfrm>
          <a:prstGeom prst="line">
            <a:avLst/>
          </a:prstGeom>
          <a:ln w="38100" cmpd="sng">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48" name="グループ化 147"/>
          <p:cNvGrpSpPr/>
          <p:nvPr/>
        </p:nvGrpSpPr>
        <p:grpSpPr>
          <a:xfrm>
            <a:off x="3234859" y="5462275"/>
            <a:ext cx="677183" cy="677183"/>
            <a:chOff x="3242810" y="5335054"/>
            <a:chExt cx="946477" cy="946477"/>
          </a:xfrm>
        </p:grpSpPr>
        <p:sp>
          <p:nvSpPr>
            <p:cNvPr id="139" name="円/楕円 138"/>
            <p:cNvSpPr/>
            <p:nvPr/>
          </p:nvSpPr>
          <p:spPr>
            <a:xfrm>
              <a:off x="3242810" y="5335054"/>
              <a:ext cx="946477" cy="94647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フリーフォーム 139"/>
            <p:cNvSpPr/>
            <p:nvPr/>
          </p:nvSpPr>
          <p:spPr>
            <a:xfrm>
              <a:off x="3339576" y="5529897"/>
              <a:ext cx="772957" cy="591548"/>
            </a:xfrm>
            <a:custGeom>
              <a:avLst/>
              <a:gdLst>
                <a:gd name="connsiteX0" fmla="*/ 0 w 2887980"/>
                <a:gd name="connsiteY0" fmla="*/ 745953 h 1514230"/>
                <a:gd name="connsiteX1" fmla="*/ 685800 w 2887980"/>
                <a:gd name="connsiteY1" fmla="*/ 22053 h 1514230"/>
                <a:gd name="connsiteX2" fmla="*/ 2141220 w 2887980"/>
                <a:gd name="connsiteY2" fmla="*/ 1492713 h 1514230"/>
                <a:gd name="connsiteX3" fmla="*/ 2887980 w 2887980"/>
                <a:gd name="connsiteY3" fmla="*/ 761193 h 1514230"/>
              </a:gdLst>
              <a:ahLst/>
              <a:cxnLst>
                <a:cxn ang="0">
                  <a:pos x="connsiteX0" y="connsiteY0"/>
                </a:cxn>
                <a:cxn ang="0">
                  <a:pos x="connsiteX1" y="connsiteY1"/>
                </a:cxn>
                <a:cxn ang="0">
                  <a:pos x="connsiteX2" y="connsiteY2"/>
                </a:cxn>
                <a:cxn ang="0">
                  <a:pos x="connsiteX3" y="connsiteY3"/>
                </a:cxn>
              </a:cxnLst>
              <a:rect l="l" t="t" r="r" b="b"/>
              <a:pathLst>
                <a:path w="2887980" h="1514230">
                  <a:moveTo>
                    <a:pt x="0" y="745953"/>
                  </a:moveTo>
                  <a:cubicBezTo>
                    <a:pt x="164465" y="321773"/>
                    <a:pt x="328930" y="-102407"/>
                    <a:pt x="685800" y="22053"/>
                  </a:cubicBezTo>
                  <a:cubicBezTo>
                    <a:pt x="1042670" y="146513"/>
                    <a:pt x="1774190" y="1369523"/>
                    <a:pt x="2141220" y="1492713"/>
                  </a:cubicBezTo>
                  <a:cubicBezTo>
                    <a:pt x="2508250" y="1615903"/>
                    <a:pt x="2698115" y="1188548"/>
                    <a:pt x="2887980" y="76119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59" name="カギ線コネクタ 158"/>
          <p:cNvCxnSpPr/>
          <p:nvPr/>
        </p:nvCxnSpPr>
        <p:spPr>
          <a:xfrm flipV="1">
            <a:off x="3910497" y="4729423"/>
            <a:ext cx="1761042" cy="1062265"/>
          </a:xfrm>
          <a:prstGeom prst="bentConnector2">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1" name="テキスト ボックス 160"/>
          <p:cNvSpPr txBox="1"/>
          <p:nvPr/>
        </p:nvSpPr>
        <p:spPr>
          <a:xfrm>
            <a:off x="4285753" y="5267619"/>
            <a:ext cx="851443" cy="369332"/>
          </a:xfrm>
          <a:prstGeom prst="rect">
            <a:avLst/>
          </a:prstGeom>
          <a:noFill/>
        </p:spPr>
        <p:txBody>
          <a:bodyPr wrap="square" rtlCol="0">
            <a:spAutoFit/>
          </a:bodyPr>
          <a:lstStyle/>
          <a:p>
            <a:pPr algn="ctr"/>
            <a:r>
              <a:rPr lang="en-US" altLang="ja-JP" dirty="0" smtClean="0">
                <a:solidFill>
                  <a:srgbClr val="FF0000"/>
                </a:solidFill>
                <a:effectLst>
                  <a:glow rad="127000">
                    <a:schemeClr val="bg1"/>
                  </a:glow>
                </a:effectLst>
              </a:rPr>
              <a:t>10MHz</a:t>
            </a:r>
            <a:endParaRPr lang="ja-JP" altLang="en-US" dirty="0">
              <a:solidFill>
                <a:srgbClr val="FF0000"/>
              </a:solidFill>
              <a:effectLst>
                <a:glow rad="127000">
                  <a:schemeClr val="bg1"/>
                </a:glow>
              </a:effectLst>
            </a:endParaRPr>
          </a:p>
        </p:txBody>
      </p:sp>
      <p:sp>
        <p:nvSpPr>
          <p:cNvPr id="162" name="テキスト ボックス 161"/>
          <p:cNvSpPr txBox="1"/>
          <p:nvPr/>
        </p:nvSpPr>
        <p:spPr>
          <a:xfrm>
            <a:off x="5133608" y="5823619"/>
            <a:ext cx="851443" cy="369332"/>
          </a:xfrm>
          <a:prstGeom prst="rect">
            <a:avLst/>
          </a:prstGeom>
          <a:noFill/>
        </p:spPr>
        <p:txBody>
          <a:bodyPr wrap="square" rtlCol="0">
            <a:spAutoFit/>
          </a:bodyPr>
          <a:lstStyle/>
          <a:p>
            <a:pPr algn="ctr"/>
            <a:r>
              <a:rPr lang="en-US" altLang="ja-JP" dirty="0" smtClean="0">
                <a:solidFill>
                  <a:srgbClr val="FF0000"/>
                </a:solidFill>
                <a:effectLst>
                  <a:glow rad="127000">
                    <a:schemeClr val="bg1"/>
                  </a:glow>
                </a:effectLst>
              </a:rPr>
              <a:t>10MHz</a:t>
            </a:r>
            <a:endParaRPr lang="ja-JP" altLang="en-US" dirty="0">
              <a:solidFill>
                <a:srgbClr val="FF0000"/>
              </a:solidFill>
              <a:effectLst>
                <a:glow rad="127000">
                  <a:schemeClr val="bg1"/>
                </a:glow>
              </a:effectLst>
            </a:endParaRPr>
          </a:p>
        </p:txBody>
      </p:sp>
      <p:cxnSp>
        <p:nvCxnSpPr>
          <p:cNvPr id="166" name="直線コネクタ 165"/>
          <p:cNvCxnSpPr/>
          <p:nvPr/>
        </p:nvCxnSpPr>
        <p:spPr>
          <a:xfrm>
            <a:off x="5065462" y="2235641"/>
            <a:ext cx="0" cy="972763"/>
          </a:xfrm>
          <a:prstGeom prst="line">
            <a:avLst/>
          </a:prstGeom>
          <a:ln w="38100" cmpd="sng">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7" name="テキスト ボックス 166"/>
          <p:cNvSpPr txBox="1"/>
          <p:nvPr/>
        </p:nvSpPr>
        <p:spPr>
          <a:xfrm>
            <a:off x="4958184" y="2583558"/>
            <a:ext cx="762191" cy="369332"/>
          </a:xfrm>
          <a:prstGeom prst="rect">
            <a:avLst/>
          </a:prstGeom>
          <a:noFill/>
        </p:spPr>
        <p:txBody>
          <a:bodyPr wrap="square" rtlCol="0">
            <a:spAutoFit/>
          </a:bodyPr>
          <a:lstStyle/>
          <a:p>
            <a:pPr algn="ctr"/>
            <a:r>
              <a:rPr lang="en-US" altLang="ja-JP" dirty="0" smtClean="0">
                <a:solidFill>
                  <a:srgbClr val="0070C0"/>
                </a:solidFill>
                <a:effectLst>
                  <a:glow rad="127000">
                    <a:schemeClr val="bg1"/>
                  </a:glow>
                </a:effectLst>
              </a:rPr>
              <a:t>1PPS</a:t>
            </a:r>
            <a:endParaRPr lang="ja-JP" altLang="en-US" dirty="0">
              <a:solidFill>
                <a:srgbClr val="0070C0"/>
              </a:solidFill>
              <a:effectLst>
                <a:glow rad="127000">
                  <a:schemeClr val="bg1"/>
                </a:glow>
              </a:effectLst>
            </a:endParaRPr>
          </a:p>
        </p:txBody>
      </p:sp>
      <p:cxnSp>
        <p:nvCxnSpPr>
          <p:cNvPr id="169" name="直線コネクタ 168"/>
          <p:cNvCxnSpPr/>
          <p:nvPr/>
        </p:nvCxnSpPr>
        <p:spPr>
          <a:xfrm flipV="1">
            <a:off x="6145834" y="4620861"/>
            <a:ext cx="1123646" cy="1"/>
          </a:xfrm>
          <a:prstGeom prst="line">
            <a:avLst/>
          </a:prstGeom>
          <a:ln w="38100" cmpd="sng">
            <a:solidFill>
              <a:schemeClr val="tx1"/>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25" name="Picture 2" descr="「K5/VSSP32」の画像検索結果"/>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897" y="4012328"/>
            <a:ext cx="1080390" cy="831394"/>
          </a:xfrm>
          <a:prstGeom prst="rect">
            <a:avLst/>
          </a:prstGeom>
          <a:noFill/>
          <a:extLst>
            <a:ext uri="{909E8E84-426E-40DD-AFC4-6F175D3DCCD1}">
              <a14:hiddenFill xmlns:a14="http://schemas.microsoft.com/office/drawing/2010/main">
                <a:solidFill>
                  <a:srgbClr val="FFFFFF"/>
                </a:solidFill>
              </a14:hiddenFill>
            </a:ext>
          </a:extLst>
        </p:spPr>
      </p:pic>
      <p:sp>
        <p:nvSpPr>
          <p:cNvPr id="176" name="テキスト ボックス 175"/>
          <p:cNvSpPr txBox="1"/>
          <p:nvPr/>
        </p:nvSpPr>
        <p:spPr>
          <a:xfrm>
            <a:off x="6352166" y="3276756"/>
            <a:ext cx="1600651" cy="369332"/>
          </a:xfrm>
          <a:prstGeom prst="rect">
            <a:avLst/>
          </a:prstGeom>
          <a:noFill/>
        </p:spPr>
        <p:txBody>
          <a:bodyPr wrap="square" rtlCol="0">
            <a:spAutoFit/>
          </a:bodyPr>
          <a:lstStyle/>
          <a:p>
            <a:pPr algn="ctr"/>
            <a:r>
              <a:rPr lang="en-US" altLang="ja-JP" dirty="0" smtClean="0">
                <a:effectLst>
                  <a:glow rad="127000">
                    <a:schemeClr val="bg1"/>
                  </a:glow>
                </a:effectLst>
              </a:rPr>
              <a:t>To PC</a:t>
            </a:r>
            <a:endParaRPr lang="ja-JP" altLang="en-US" dirty="0">
              <a:effectLst>
                <a:glow rad="127000">
                  <a:schemeClr val="bg1"/>
                </a:glow>
              </a:effectLst>
            </a:endParaRPr>
          </a:p>
        </p:txBody>
      </p:sp>
      <p:sp>
        <p:nvSpPr>
          <p:cNvPr id="181" name="テキスト ボックス 180"/>
          <p:cNvSpPr txBox="1"/>
          <p:nvPr/>
        </p:nvSpPr>
        <p:spPr>
          <a:xfrm>
            <a:off x="5426527" y="4061271"/>
            <a:ext cx="1175656" cy="369332"/>
          </a:xfrm>
          <a:prstGeom prst="rect">
            <a:avLst/>
          </a:prstGeom>
          <a:noFill/>
        </p:spPr>
        <p:txBody>
          <a:bodyPr wrap="square" rtlCol="0">
            <a:spAutoFit/>
          </a:bodyPr>
          <a:lstStyle/>
          <a:p>
            <a:pPr algn="ctr"/>
            <a:r>
              <a:rPr lang="en-US" altLang="ja-JP" dirty="0" smtClean="0">
                <a:effectLst>
                  <a:glow rad="127000">
                    <a:schemeClr val="bg1"/>
                  </a:glow>
                </a:effectLst>
              </a:rPr>
              <a:t>Sampler</a:t>
            </a:r>
            <a:r>
              <a:rPr lang="ja-JP" altLang="en-US" dirty="0">
                <a:effectLst>
                  <a:glow rad="127000">
                    <a:schemeClr val="bg1"/>
                  </a:glow>
                </a:effectLst>
              </a:rPr>
              <a:t>②</a:t>
            </a:r>
          </a:p>
        </p:txBody>
      </p:sp>
      <p:pic>
        <p:nvPicPr>
          <p:cNvPr id="1026" name="Picture 2" descr="「つくば32m」の画像検索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972754" y="726621"/>
            <a:ext cx="3290882" cy="1851479"/>
          </a:xfrm>
          <a:prstGeom prst="rect">
            <a:avLst/>
          </a:prstGeom>
          <a:noFill/>
          <a:extLst>
            <a:ext uri="{909E8E84-426E-40DD-AFC4-6F175D3DCCD1}">
              <a14:hiddenFill xmlns:a14="http://schemas.microsoft.com/office/drawing/2010/main">
                <a:solidFill>
                  <a:srgbClr val="FFFFFF"/>
                </a:solidFill>
              </a14:hiddenFill>
            </a:ext>
          </a:extLst>
        </p:spPr>
      </p:pic>
      <p:sp>
        <p:nvSpPr>
          <p:cNvPr id="189" name="円弧 188"/>
          <p:cNvSpPr/>
          <p:nvPr/>
        </p:nvSpPr>
        <p:spPr>
          <a:xfrm rot="10800000">
            <a:off x="6014878" y="-1864014"/>
            <a:ext cx="6138406" cy="5238490"/>
          </a:xfrm>
          <a:prstGeom prst="arc">
            <a:avLst>
              <a:gd name="adj1" fmla="val 16137079"/>
              <a:gd name="adj2" fmla="val 0"/>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1" name="テキスト ボックス 190"/>
          <p:cNvSpPr txBox="1"/>
          <p:nvPr/>
        </p:nvSpPr>
        <p:spPr>
          <a:xfrm>
            <a:off x="7569050" y="2477381"/>
            <a:ext cx="1731501" cy="707886"/>
          </a:xfrm>
          <a:prstGeom prst="rect">
            <a:avLst/>
          </a:prstGeom>
          <a:noFill/>
        </p:spPr>
        <p:txBody>
          <a:bodyPr wrap="square" rtlCol="0">
            <a:spAutoFit/>
          </a:bodyPr>
          <a:lstStyle/>
          <a:p>
            <a:pPr algn="ctr"/>
            <a:r>
              <a:rPr lang="ja-JP" altLang="en-US" sz="2000" dirty="0" smtClean="0">
                <a:effectLst>
                  <a:glow rad="127000">
                    <a:schemeClr val="bg1"/>
                  </a:glow>
                </a:effectLst>
              </a:rPr>
              <a:t>つくば</a:t>
            </a:r>
            <a:r>
              <a:rPr lang="en-US" altLang="ja-JP" sz="2000" dirty="0" smtClean="0">
                <a:effectLst>
                  <a:glow rad="127000">
                    <a:schemeClr val="bg1"/>
                  </a:glow>
                </a:effectLst>
              </a:rPr>
              <a:t> 32 m</a:t>
            </a:r>
          </a:p>
          <a:p>
            <a:pPr algn="ctr"/>
            <a:r>
              <a:rPr lang="ja-JP" altLang="en-US" sz="2000" dirty="0">
                <a:effectLst>
                  <a:glow rad="127000">
                    <a:schemeClr val="bg1"/>
                  </a:glow>
                </a:effectLst>
              </a:rPr>
              <a:t>電波</a:t>
            </a:r>
            <a:r>
              <a:rPr lang="ja-JP" altLang="en-US" sz="2000" dirty="0" smtClean="0">
                <a:effectLst>
                  <a:glow rad="127000">
                    <a:schemeClr val="bg1"/>
                  </a:glow>
                </a:effectLst>
              </a:rPr>
              <a:t>望遠鏡</a:t>
            </a:r>
            <a:endParaRPr lang="ja-JP" altLang="en-US" sz="2000" dirty="0">
              <a:effectLst>
                <a:glow rad="127000">
                  <a:schemeClr val="bg1"/>
                </a:glow>
              </a:effectLst>
            </a:endParaRPr>
          </a:p>
        </p:txBody>
      </p:sp>
      <p:sp>
        <p:nvSpPr>
          <p:cNvPr id="67" name="正方形/長方形 66"/>
          <p:cNvSpPr/>
          <p:nvPr/>
        </p:nvSpPr>
        <p:spPr>
          <a:xfrm>
            <a:off x="3088381" y="5390985"/>
            <a:ext cx="960153" cy="81103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9" name="直線コネクタ 148"/>
          <p:cNvCxnSpPr/>
          <p:nvPr/>
        </p:nvCxnSpPr>
        <p:spPr>
          <a:xfrm>
            <a:off x="2554339" y="5817921"/>
            <a:ext cx="675534" cy="0"/>
          </a:xfrm>
          <a:prstGeom prst="line">
            <a:avLst/>
          </a:prstGeom>
          <a:ln w="38100" cmpd="sng">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4" name="タイトル 1"/>
          <p:cNvSpPr txBox="1">
            <a:spLocks/>
          </p:cNvSpPr>
          <p:nvPr/>
        </p:nvSpPr>
        <p:spPr>
          <a:xfrm>
            <a:off x="228540" y="818201"/>
            <a:ext cx="1647968" cy="422202"/>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400" dirty="0" smtClean="0">
                <a:latin typeface="ＭＳ ゴシック" panose="020B0609070205080204" pitchFamily="49" charset="-128"/>
                <a:ea typeface="ＭＳ ゴシック" panose="020B0609070205080204" pitchFamily="49" charset="-128"/>
              </a:rPr>
              <a:t>観測</a:t>
            </a:r>
            <a:r>
              <a:rPr lang="en-US" altLang="ja-JP" sz="2400" dirty="0" smtClean="0">
                <a:latin typeface="ＭＳ ゴシック" panose="020B0609070205080204" pitchFamily="49" charset="-128"/>
                <a:ea typeface="ＭＳ ゴシック" panose="020B0609070205080204" pitchFamily="49" charset="-128"/>
              </a:rPr>
              <a:t>1</a:t>
            </a:r>
            <a:r>
              <a:rPr lang="ja-JP" altLang="en-US" sz="2400" dirty="0" smtClean="0">
                <a:latin typeface="ＭＳ ゴシック" panose="020B0609070205080204" pitchFamily="49" charset="-128"/>
                <a:ea typeface="ＭＳ ゴシック" panose="020B0609070205080204" pitchFamily="49" charset="-128"/>
              </a:rPr>
              <a:t>回目</a:t>
            </a:r>
            <a:endParaRPr lang="ja-JP" altLang="en-US" sz="2400" dirty="0">
              <a:latin typeface="ＭＳ ゴシック" panose="020B0609070205080204" pitchFamily="49" charset="-128"/>
              <a:ea typeface="ＭＳ ゴシック" panose="020B0609070205080204" pitchFamily="49" charset="-128"/>
            </a:endParaRPr>
          </a:p>
        </p:txBody>
      </p:sp>
      <p:cxnSp>
        <p:nvCxnSpPr>
          <p:cNvPr id="65" name="カギ線コネクタ 64"/>
          <p:cNvCxnSpPr/>
          <p:nvPr/>
        </p:nvCxnSpPr>
        <p:spPr>
          <a:xfrm rot="16200000" flipV="1">
            <a:off x="-644980" y="3976005"/>
            <a:ext cx="2960916" cy="919847"/>
          </a:xfrm>
          <a:prstGeom prst="bentConnector3">
            <a:avLst>
              <a:gd name="adj1" fmla="val 919"/>
            </a:avLst>
          </a:prstGeom>
          <a:ln w="381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8" name="テキスト ボックス 67"/>
          <p:cNvSpPr txBox="1"/>
          <p:nvPr/>
        </p:nvSpPr>
        <p:spPr>
          <a:xfrm>
            <a:off x="-650629" y="6007558"/>
            <a:ext cx="2360373" cy="646331"/>
          </a:xfrm>
          <a:prstGeom prst="rect">
            <a:avLst/>
          </a:prstGeom>
          <a:noFill/>
          <a:ln>
            <a:noFill/>
          </a:ln>
        </p:spPr>
        <p:txBody>
          <a:bodyPr wrap="square" rtlCol="0">
            <a:spAutoFit/>
          </a:bodyPr>
          <a:lstStyle/>
          <a:p>
            <a:pPr algn="ctr"/>
            <a:r>
              <a:rPr lang="en-US" altLang="ja-JP" dirty="0" smtClean="0">
                <a:solidFill>
                  <a:srgbClr val="00B050"/>
                </a:solidFill>
                <a:effectLst>
                  <a:glow rad="127000">
                    <a:schemeClr val="bg1"/>
                  </a:glow>
                </a:effectLst>
              </a:rPr>
              <a:t>To D/C</a:t>
            </a:r>
          </a:p>
          <a:p>
            <a:pPr algn="ctr"/>
            <a:r>
              <a:rPr lang="en-US" altLang="ja-JP" dirty="0" smtClean="0">
                <a:solidFill>
                  <a:srgbClr val="00B050"/>
                </a:solidFill>
                <a:effectLst>
                  <a:glow rad="127000">
                    <a:schemeClr val="bg1"/>
                  </a:glow>
                </a:effectLst>
              </a:rPr>
              <a:t>5MHz</a:t>
            </a:r>
            <a:endParaRPr lang="ja-JP" altLang="en-US" dirty="0">
              <a:solidFill>
                <a:srgbClr val="00B050"/>
              </a:solidFill>
              <a:effectLst>
                <a:glow rad="127000">
                  <a:schemeClr val="bg1"/>
                </a:glow>
              </a:effectLst>
            </a:endParaRPr>
          </a:p>
        </p:txBody>
      </p:sp>
      <p:sp>
        <p:nvSpPr>
          <p:cNvPr id="78" name="テキスト ボックス 77"/>
          <p:cNvSpPr txBox="1"/>
          <p:nvPr/>
        </p:nvSpPr>
        <p:spPr>
          <a:xfrm>
            <a:off x="6834149" y="4434809"/>
            <a:ext cx="1600651" cy="369332"/>
          </a:xfrm>
          <a:prstGeom prst="rect">
            <a:avLst/>
          </a:prstGeom>
          <a:noFill/>
        </p:spPr>
        <p:txBody>
          <a:bodyPr wrap="square" rtlCol="0">
            <a:spAutoFit/>
          </a:bodyPr>
          <a:lstStyle/>
          <a:p>
            <a:pPr algn="ctr"/>
            <a:r>
              <a:rPr lang="en-US" altLang="ja-JP" dirty="0" smtClean="0">
                <a:effectLst>
                  <a:glow rad="127000">
                    <a:schemeClr val="bg1"/>
                  </a:glow>
                </a:effectLst>
              </a:rPr>
              <a:t>To PC</a:t>
            </a:r>
            <a:endParaRPr lang="ja-JP" altLang="en-US" dirty="0">
              <a:effectLst>
                <a:glow rad="127000">
                  <a:schemeClr val="bg1"/>
                </a:glow>
              </a:effectLst>
            </a:endParaRPr>
          </a:p>
        </p:txBody>
      </p:sp>
    </p:spTree>
    <p:extLst>
      <p:ext uri="{BB962C8B-B14F-4D97-AF65-F5344CB8AC3E}">
        <p14:creationId xmlns:p14="http://schemas.microsoft.com/office/powerpoint/2010/main" val="33744535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0"/>
            <a:ext cx="9144000" cy="7239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600" dirty="0">
                <a:latin typeface="ＭＳ ゴシック" panose="020B0609070205080204" pitchFamily="49" charset="-128"/>
                <a:ea typeface="ＭＳ ゴシック" panose="020B0609070205080204" pitchFamily="49" charset="-128"/>
              </a:rPr>
              <a:t>測地</a:t>
            </a:r>
            <a:r>
              <a:rPr lang="en-US" altLang="ja-JP" sz="3600" dirty="0" smtClean="0">
                <a:latin typeface="ＭＳ ゴシック" panose="020B0609070205080204" pitchFamily="49" charset="-128"/>
                <a:ea typeface="ＭＳ ゴシック" panose="020B0609070205080204" pitchFamily="49" charset="-128"/>
              </a:rPr>
              <a:t>VLBI</a:t>
            </a:r>
            <a:r>
              <a:rPr lang="ja-JP" altLang="en-US" sz="3600" dirty="0" smtClean="0">
                <a:latin typeface="ＭＳ ゴシック" panose="020B0609070205080204" pitchFamily="49" charset="-128"/>
                <a:ea typeface="ＭＳ ゴシック" panose="020B0609070205080204" pitchFamily="49" charset="-128"/>
              </a:rPr>
              <a:t>観測</a:t>
            </a:r>
            <a:endParaRPr lang="ja-JP" altLang="en-US" sz="3600" dirty="0">
              <a:latin typeface="ＭＳ ゴシック" panose="020B0609070205080204" pitchFamily="49" charset="-128"/>
              <a:ea typeface="ＭＳ ゴシック" panose="020B0609070205080204" pitchFamily="49" charset="-128"/>
            </a:endParaRPr>
          </a:p>
        </p:txBody>
      </p:sp>
      <p:cxnSp>
        <p:nvCxnSpPr>
          <p:cNvPr id="8" name="直線コネクタ 7"/>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カギ線コネクタ 60"/>
          <p:cNvCxnSpPr/>
          <p:nvPr/>
        </p:nvCxnSpPr>
        <p:spPr>
          <a:xfrm rot="16200000" flipH="1">
            <a:off x="4089489" y="2666079"/>
            <a:ext cx="3017522" cy="1307180"/>
          </a:xfrm>
          <a:prstGeom prst="bentConnector3">
            <a:avLst>
              <a:gd name="adj1" fmla="val 3333"/>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a:off x="4099333" y="2956028"/>
            <a:ext cx="1074032" cy="15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a:off x="1283202" y="4098962"/>
            <a:ext cx="130097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フリーフォーム 79"/>
          <p:cNvSpPr/>
          <p:nvPr/>
        </p:nvSpPr>
        <p:spPr>
          <a:xfrm>
            <a:off x="789708" y="2900545"/>
            <a:ext cx="1101437" cy="1198417"/>
          </a:xfrm>
          <a:custGeom>
            <a:avLst/>
            <a:gdLst>
              <a:gd name="connsiteX0" fmla="*/ 660576 w 1465503"/>
              <a:gd name="connsiteY0" fmla="*/ 1378528 h 1378528"/>
              <a:gd name="connsiteX1" fmla="*/ 501248 w 1465503"/>
              <a:gd name="connsiteY1" fmla="*/ 1357746 h 1378528"/>
              <a:gd name="connsiteX2" fmla="*/ 30194 w 1465503"/>
              <a:gd name="connsiteY2" fmla="*/ 1281546 h 1378528"/>
              <a:gd name="connsiteX3" fmla="*/ 1464139 w 1465503"/>
              <a:gd name="connsiteY3" fmla="*/ 353291 h 1378528"/>
              <a:gd name="connsiteX4" fmla="*/ 238012 w 1465503"/>
              <a:gd name="connsiteY4" fmla="*/ 0 h 1378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503" h="1378528">
                <a:moveTo>
                  <a:pt x="660576" y="1378528"/>
                </a:moveTo>
                <a:cubicBezTo>
                  <a:pt x="633444" y="1376219"/>
                  <a:pt x="501248" y="1357746"/>
                  <a:pt x="501248" y="1357746"/>
                </a:cubicBezTo>
                <a:cubicBezTo>
                  <a:pt x="396184" y="1341582"/>
                  <a:pt x="-130288" y="1448955"/>
                  <a:pt x="30194" y="1281546"/>
                </a:cubicBezTo>
                <a:cubicBezTo>
                  <a:pt x="190676" y="1114137"/>
                  <a:pt x="1429503" y="566882"/>
                  <a:pt x="1464139" y="353291"/>
                </a:cubicBezTo>
                <a:cubicBezTo>
                  <a:pt x="1498775" y="139700"/>
                  <a:pt x="868393" y="69850"/>
                  <a:pt x="238012"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1" name="図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88321"/>
            <a:ext cx="1295080" cy="1557504"/>
          </a:xfrm>
          <a:prstGeom prst="rect">
            <a:avLst/>
          </a:prstGeom>
        </p:spPr>
      </p:pic>
      <p:sp>
        <p:nvSpPr>
          <p:cNvPr id="82" name="右矢印 81"/>
          <p:cNvSpPr/>
          <p:nvPr/>
        </p:nvSpPr>
        <p:spPr>
          <a:xfrm>
            <a:off x="1504000" y="3746694"/>
            <a:ext cx="424204" cy="2948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83" name="テキスト ボックス 82"/>
          <p:cNvSpPr txBox="1"/>
          <p:nvPr/>
        </p:nvSpPr>
        <p:spPr>
          <a:xfrm>
            <a:off x="962107" y="3425184"/>
            <a:ext cx="1407381" cy="369332"/>
          </a:xfrm>
          <a:prstGeom prst="rect">
            <a:avLst/>
          </a:prstGeom>
          <a:noFill/>
        </p:spPr>
        <p:txBody>
          <a:bodyPr wrap="square" rtlCol="0">
            <a:spAutoFit/>
          </a:bodyPr>
          <a:lstStyle/>
          <a:p>
            <a:pPr algn="ctr"/>
            <a:r>
              <a:rPr lang="en-US" altLang="ja-JP" dirty="0" smtClean="0">
                <a:effectLst>
                  <a:glow rad="127000">
                    <a:schemeClr val="bg1"/>
                  </a:glow>
                </a:effectLst>
              </a:rPr>
              <a:t>100-900MHz</a:t>
            </a:r>
            <a:endParaRPr lang="ja-JP" altLang="en-US" dirty="0">
              <a:effectLst>
                <a:glow rad="127000">
                  <a:schemeClr val="bg1"/>
                </a:glow>
              </a:effectLst>
            </a:endParaRPr>
          </a:p>
        </p:txBody>
      </p:sp>
      <p:sp>
        <p:nvSpPr>
          <p:cNvPr id="84" name="テキスト ボックス 83"/>
          <p:cNvSpPr txBox="1"/>
          <p:nvPr/>
        </p:nvSpPr>
        <p:spPr>
          <a:xfrm>
            <a:off x="506005" y="4259191"/>
            <a:ext cx="996791" cy="646331"/>
          </a:xfrm>
          <a:prstGeom prst="rect">
            <a:avLst/>
          </a:prstGeom>
          <a:noFill/>
        </p:spPr>
        <p:txBody>
          <a:bodyPr wrap="square" rtlCol="0">
            <a:spAutoFit/>
          </a:bodyPr>
          <a:lstStyle/>
          <a:p>
            <a:pPr algn="ctr"/>
            <a:r>
              <a:rPr lang="en-US" altLang="ja-JP" dirty="0" smtClean="0">
                <a:solidFill>
                  <a:srgbClr val="FF0000"/>
                </a:solidFill>
                <a:effectLst>
                  <a:glow rad="127000">
                    <a:schemeClr val="bg1"/>
                  </a:glow>
                </a:effectLst>
              </a:rPr>
              <a:t>To D/C</a:t>
            </a:r>
          </a:p>
          <a:p>
            <a:pPr algn="ctr"/>
            <a:r>
              <a:rPr lang="en-US" altLang="ja-JP" dirty="0" smtClean="0">
                <a:solidFill>
                  <a:srgbClr val="FF0000"/>
                </a:solidFill>
                <a:effectLst>
                  <a:glow rad="127000">
                    <a:schemeClr val="bg1"/>
                  </a:glow>
                </a:effectLst>
              </a:rPr>
              <a:t>10MHz</a:t>
            </a:r>
            <a:endParaRPr lang="ja-JP" altLang="en-US" dirty="0">
              <a:solidFill>
                <a:srgbClr val="FF0000"/>
              </a:solidFill>
              <a:effectLst>
                <a:glow rad="127000">
                  <a:schemeClr val="bg1"/>
                </a:glow>
              </a:effectLst>
            </a:endParaRPr>
          </a:p>
        </p:txBody>
      </p:sp>
      <p:sp>
        <p:nvSpPr>
          <p:cNvPr id="87" name="テキスト ボックス 86"/>
          <p:cNvSpPr txBox="1"/>
          <p:nvPr/>
        </p:nvSpPr>
        <p:spPr>
          <a:xfrm>
            <a:off x="4723074" y="5684449"/>
            <a:ext cx="884415" cy="369332"/>
          </a:xfrm>
          <a:prstGeom prst="rect">
            <a:avLst/>
          </a:prstGeom>
          <a:noFill/>
        </p:spPr>
        <p:txBody>
          <a:bodyPr wrap="square" rtlCol="0">
            <a:spAutoFit/>
          </a:bodyPr>
          <a:lstStyle/>
          <a:p>
            <a:pPr algn="ctr"/>
            <a:r>
              <a:rPr lang="en-US" altLang="ja-JP" dirty="0" smtClean="0">
                <a:effectLst>
                  <a:glow rad="127000">
                    <a:schemeClr val="bg1"/>
                  </a:glow>
                </a:effectLst>
              </a:rPr>
              <a:t>CH5-8</a:t>
            </a:r>
            <a:endParaRPr lang="ja-JP" altLang="en-US" dirty="0">
              <a:effectLst>
                <a:glow rad="127000">
                  <a:schemeClr val="bg1"/>
                </a:glow>
              </a:effectLst>
            </a:endParaRPr>
          </a:p>
        </p:txBody>
      </p:sp>
      <p:grpSp>
        <p:nvGrpSpPr>
          <p:cNvPr id="2" name="グループ化 1"/>
          <p:cNvGrpSpPr/>
          <p:nvPr/>
        </p:nvGrpSpPr>
        <p:grpSpPr>
          <a:xfrm>
            <a:off x="2822710" y="2480363"/>
            <a:ext cx="1327868" cy="923330"/>
            <a:chOff x="2814760" y="3084662"/>
            <a:chExt cx="1327868" cy="923330"/>
          </a:xfrm>
        </p:grpSpPr>
        <p:sp>
          <p:nvSpPr>
            <p:cNvPr id="66" name="正方形/長方形 65"/>
            <p:cNvSpPr/>
            <p:nvPr/>
          </p:nvSpPr>
          <p:spPr>
            <a:xfrm>
              <a:off x="2886319" y="3116912"/>
              <a:ext cx="1200650" cy="86669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p:cNvSpPr txBox="1"/>
            <p:nvPr/>
          </p:nvSpPr>
          <p:spPr>
            <a:xfrm>
              <a:off x="2814760" y="3084662"/>
              <a:ext cx="1327868" cy="923330"/>
            </a:xfrm>
            <a:prstGeom prst="rect">
              <a:avLst/>
            </a:prstGeom>
            <a:noFill/>
          </p:spPr>
          <p:txBody>
            <a:bodyPr wrap="square" rtlCol="0">
              <a:spAutoFit/>
            </a:bodyPr>
            <a:lstStyle/>
            <a:p>
              <a:pPr algn="ctr"/>
              <a:r>
                <a:rPr lang="en-US" altLang="ja-JP" dirty="0" smtClean="0">
                  <a:effectLst>
                    <a:glow rad="127000">
                      <a:schemeClr val="bg1"/>
                    </a:glow>
                  </a:effectLst>
                </a:rPr>
                <a:t>VLBI </a:t>
              </a:r>
            </a:p>
            <a:p>
              <a:pPr algn="ctr"/>
              <a:r>
                <a:rPr lang="en-US" altLang="ja-JP" dirty="0" smtClean="0">
                  <a:effectLst>
                    <a:glow rad="127000">
                      <a:schemeClr val="bg1"/>
                    </a:glow>
                  </a:effectLst>
                </a:rPr>
                <a:t>VIDEO</a:t>
              </a:r>
            </a:p>
            <a:p>
              <a:pPr algn="ctr"/>
              <a:r>
                <a:rPr lang="en-US" altLang="ja-JP" dirty="0" smtClean="0">
                  <a:effectLst>
                    <a:glow rad="127000">
                      <a:schemeClr val="bg1"/>
                    </a:glow>
                  </a:effectLst>
                </a:rPr>
                <a:t>CONVERTER</a:t>
              </a:r>
              <a:endParaRPr lang="ja-JP" altLang="en-US" dirty="0">
                <a:effectLst>
                  <a:glow rad="127000">
                    <a:schemeClr val="bg1"/>
                  </a:glow>
                </a:effectLst>
              </a:endParaRPr>
            </a:p>
          </p:txBody>
        </p:sp>
      </p:grpSp>
      <p:sp>
        <p:nvSpPr>
          <p:cNvPr id="91" name="右矢印 90"/>
          <p:cNvSpPr/>
          <p:nvPr/>
        </p:nvSpPr>
        <p:spPr>
          <a:xfrm>
            <a:off x="4902586" y="5392468"/>
            <a:ext cx="424204" cy="2948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2" name="テキスト ボックス 91"/>
          <p:cNvSpPr txBox="1"/>
          <p:nvPr/>
        </p:nvSpPr>
        <p:spPr>
          <a:xfrm>
            <a:off x="3991555" y="2301337"/>
            <a:ext cx="991650" cy="369332"/>
          </a:xfrm>
          <a:prstGeom prst="rect">
            <a:avLst/>
          </a:prstGeom>
          <a:noFill/>
        </p:spPr>
        <p:txBody>
          <a:bodyPr wrap="square" rtlCol="0">
            <a:spAutoFit/>
          </a:bodyPr>
          <a:lstStyle/>
          <a:p>
            <a:pPr algn="ctr"/>
            <a:r>
              <a:rPr lang="en-US" altLang="ja-JP" dirty="0" smtClean="0">
                <a:effectLst>
                  <a:glow rad="127000">
                    <a:schemeClr val="bg1"/>
                  </a:glow>
                </a:effectLst>
              </a:rPr>
              <a:t>CH1-4</a:t>
            </a:r>
            <a:endParaRPr lang="ja-JP" altLang="en-US" dirty="0">
              <a:effectLst>
                <a:glow rad="127000">
                  <a:schemeClr val="bg1"/>
                </a:glow>
              </a:effectLst>
            </a:endParaRPr>
          </a:p>
        </p:txBody>
      </p:sp>
      <p:grpSp>
        <p:nvGrpSpPr>
          <p:cNvPr id="95" name="グループ化 94"/>
          <p:cNvGrpSpPr/>
          <p:nvPr/>
        </p:nvGrpSpPr>
        <p:grpSpPr>
          <a:xfrm>
            <a:off x="3073458" y="1256229"/>
            <a:ext cx="307473" cy="682591"/>
            <a:chOff x="8611541" y="872297"/>
            <a:chExt cx="385280" cy="855323"/>
          </a:xfrm>
        </p:grpSpPr>
        <p:sp>
          <p:nvSpPr>
            <p:cNvPr id="96" name="片側の 2 つの角を切り取った四角形 95"/>
            <p:cNvSpPr/>
            <p:nvPr/>
          </p:nvSpPr>
          <p:spPr>
            <a:xfrm>
              <a:off x="8611541" y="872297"/>
              <a:ext cx="385280" cy="178475"/>
            </a:xfrm>
            <a:prstGeom prst="snip2SameRect">
              <a:avLst>
                <a:gd name="adj1" fmla="val 43651"/>
                <a:gd name="adj2" fmla="val 7937"/>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u="sng"/>
            </a:p>
          </p:txBody>
        </p:sp>
        <p:cxnSp>
          <p:nvCxnSpPr>
            <p:cNvPr id="97" name="直線コネクタ 96"/>
            <p:cNvCxnSpPr>
              <a:stCxn id="96" idx="1"/>
            </p:cNvCxnSpPr>
            <p:nvPr/>
          </p:nvCxnSpPr>
          <p:spPr>
            <a:xfrm>
              <a:off x="8804181" y="1050772"/>
              <a:ext cx="2" cy="676848"/>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8" name="カギ線コネクタ 97"/>
          <p:cNvCxnSpPr/>
          <p:nvPr/>
        </p:nvCxnSpPr>
        <p:spPr>
          <a:xfrm>
            <a:off x="3236074" y="1791100"/>
            <a:ext cx="778370" cy="217096"/>
          </a:xfrm>
          <a:prstGeom prst="bentConnector3">
            <a:avLst>
              <a:gd name="adj1" fmla="val 50000"/>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flipV="1">
            <a:off x="5613405" y="3230045"/>
            <a:ext cx="564759" cy="1"/>
          </a:xfrm>
          <a:prstGeom prst="line">
            <a:avLst/>
          </a:prstGeom>
          <a:ln w="38100" cmpd="sng">
            <a:solidFill>
              <a:schemeClr val="tx1"/>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4" name="テキスト ボックス 103"/>
          <p:cNvSpPr txBox="1"/>
          <p:nvPr/>
        </p:nvSpPr>
        <p:spPr>
          <a:xfrm>
            <a:off x="-73479" y="2563520"/>
            <a:ext cx="1731501" cy="400110"/>
          </a:xfrm>
          <a:prstGeom prst="rect">
            <a:avLst/>
          </a:prstGeom>
          <a:noFill/>
        </p:spPr>
        <p:txBody>
          <a:bodyPr wrap="square" rtlCol="0">
            <a:spAutoFit/>
          </a:bodyPr>
          <a:lstStyle/>
          <a:p>
            <a:pPr algn="ctr"/>
            <a:r>
              <a:rPr lang="en-US" altLang="ja-JP" sz="2000" dirty="0" smtClean="0">
                <a:effectLst>
                  <a:glow rad="127000">
                    <a:schemeClr val="bg1"/>
                  </a:glow>
                </a:effectLst>
              </a:rPr>
              <a:t>3.8m </a:t>
            </a:r>
            <a:r>
              <a:rPr lang="ja-JP" altLang="en-US" sz="2000" dirty="0" smtClean="0">
                <a:effectLst>
                  <a:glow rad="127000">
                    <a:schemeClr val="bg1"/>
                  </a:glow>
                </a:effectLst>
              </a:rPr>
              <a:t>望遠鏡</a:t>
            </a:r>
            <a:endParaRPr lang="ja-JP" altLang="en-US" sz="2000" dirty="0">
              <a:effectLst>
                <a:glow rad="127000">
                  <a:schemeClr val="bg1"/>
                </a:glow>
              </a:effectLst>
            </a:endParaRPr>
          </a:p>
        </p:txBody>
      </p:sp>
      <p:sp>
        <p:nvSpPr>
          <p:cNvPr id="105" name="テキスト ボックス 104"/>
          <p:cNvSpPr txBox="1"/>
          <p:nvPr/>
        </p:nvSpPr>
        <p:spPr>
          <a:xfrm>
            <a:off x="3371015" y="1374434"/>
            <a:ext cx="2360373" cy="400110"/>
          </a:xfrm>
          <a:prstGeom prst="rect">
            <a:avLst/>
          </a:prstGeom>
          <a:noFill/>
        </p:spPr>
        <p:txBody>
          <a:bodyPr wrap="square" rtlCol="0">
            <a:spAutoFit/>
          </a:bodyPr>
          <a:lstStyle/>
          <a:p>
            <a:pPr algn="ctr"/>
            <a:r>
              <a:rPr lang="en-US" altLang="ja-JP" sz="2000" dirty="0" smtClean="0">
                <a:effectLst>
                  <a:glow rad="127000">
                    <a:schemeClr val="bg1"/>
                  </a:glow>
                </a:effectLst>
              </a:rPr>
              <a:t>GPS </a:t>
            </a:r>
            <a:r>
              <a:rPr lang="ja-JP" altLang="en-US" sz="2000" dirty="0" smtClean="0">
                <a:effectLst>
                  <a:glow rad="127000">
                    <a:schemeClr val="bg1"/>
                  </a:glow>
                </a:effectLst>
              </a:rPr>
              <a:t>受信機</a:t>
            </a:r>
            <a:endParaRPr lang="ja-JP" altLang="en-US" sz="2000" dirty="0">
              <a:effectLst>
                <a:glow rad="127000">
                  <a:schemeClr val="bg1"/>
                </a:glow>
              </a:effectLst>
            </a:endParaRPr>
          </a:p>
        </p:txBody>
      </p:sp>
      <p:pic>
        <p:nvPicPr>
          <p:cNvPr id="106" name="図 105"/>
          <p:cNvPicPr>
            <a:picLocks noChangeAspect="1"/>
          </p:cNvPicPr>
          <p:nvPr/>
        </p:nvPicPr>
        <p:blipFill>
          <a:blip r:embed="rId4"/>
          <a:stretch>
            <a:fillRect/>
          </a:stretch>
        </p:blipFill>
        <p:spPr>
          <a:xfrm>
            <a:off x="3791088" y="1668765"/>
            <a:ext cx="1570149" cy="494598"/>
          </a:xfrm>
          <a:prstGeom prst="rect">
            <a:avLst/>
          </a:prstGeom>
        </p:spPr>
      </p:pic>
      <p:cxnSp>
        <p:nvCxnSpPr>
          <p:cNvPr id="107" name="カギ線コネクタ 106"/>
          <p:cNvCxnSpPr/>
          <p:nvPr/>
        </p:nvCxnSpPr>
        <p:spPr>
          <a:xfrm rot="16200000" flipV="1">
            <a:off x="-416380" y="3967841"/>
            <a:ext cx="2947308" cy="889911"/>
          </a:xfrm>
          <a:prstGeom prst="bentConnector3">
            <a:avLst>
              <a:gd name="adj1" fmla="val 5679"/>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a:off x="4100659" y="3068671"/>
            <a:ext cx="1074032" cy="15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a:off x="4100658" y="3172039"/>
            <a:ext cx="1074032" cy="15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a:off x="4101984" y="3284682"/>
            <a:ext cx="1074032" cy="15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a:xfrm>
            <a:off x="4646361" y="4977517"/>
            <a:ext cx="1099635" cy="741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a:off x="4649512" y="5097574"/>
            <a:ext cx="1171949"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a:off x="4644980" y="5200942"/>
            <a:ext cx="1077649"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a:off x="4652896" y="5313585"/>
            <a:ext cx="957500"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89" name="Picture 2" descr="「K5/VSSP32」の画像検索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626" y="2666810"/>
            <a:ext cx="1080390" cy="831394"/>
          </a:xfrm>
          <a:prstGeom prst="rect">
            <a:avLst/>
          </a:prstGeom>
          <a:noFill/>
          <a:extLst>
            <a:ext uri="{909E8E84-426E-40DD-AFC4-6F175D3DCCD1}">
              <a14:hiddenFill xmlns:a14="http://schemas.microsoft.com/office/drawing/2010/main">
                <a:solidFill>
                  <a:srgbClr val="FFFFFF"/>
                </a:solidFill>
              </a14:hiddenFill>
            </a:ext>
          </a:extLst>
        </p:spPr>
      </p:pic>
      <p:sp>
        <p:nvSpPr>
          <p:cNvPr id="101" name="テキスト ボックス 100"/>
          <p:cNvSpPr txBox="1"/>
          <p:nvPr/>
        </p:nvSpPr>
        <p:spPr>
          <a:xfrm>
            <a:off x="4669971" y="2799527"/>
            <a:ext cx="1175656" cy="369332"/>
          </a:xfrm>
          <a:prstGeom prst="rect">
            <a:avLst/>
          </a:prstGeom>
          <a:noFill/>
        </p:spPr>
        <p:txBody>
          <a:bodyPr wrap="square" rtlCol="0">
            <a:spAutoFit/>
          </a:bodyPr>
          <a:lstStyle/>
          <a:p>
            <a:pPr algn="ctr"/>
            <a:r>
              <a:rPr lang="en-US" altLang="ja-JP" dirty="0" smtClean="0">
                <a:effectLst>
                  <a:glow rad="127000">
                    <a:schemeClr val="bg1"/>
                  </a:glow>
                </a:effectLst>
              </a:rPr>
              <a:t>Sampler</a:t>
            </a:r>
            <a:r>
              <a:rPr lang="ja-JP" altLang="en-US" dirty="0" smtClean="0">
                <a:effectLst>
                  <a:glow rad="127000">
                    <a:schemeClr val="bg1"/>
                  </a:glow>
                </a:effectLst>
              </a:rPr>
              <a:t>①</a:t>
            </a:r>
            <a:endParaRPr lang="ja-JP" altLang="en-US" dirty="0">
              <a:effectLst>
                <a:glow rad="127000">
                  <a:schemeClr val="bg1"/>
                </a:glow>
              </a:effectLst>
            </a:endParaRPr>
          </a:p>
        </p:txBody>
      </p:sp>
      <p:sp>
        <p:nvSpPr>
          <p:cNvPr id="141" name="テキスト ボックス 140"/>
          <p:cNvSpPr txBox="1"/>
          <p:nvPr/>
        </p:nvSpPr>
        <p:spPr>
          <a:xfrm>
            <a:off x="3927563" y="3563886"/>
            <a:ext cx="461557" cy="369332"/>
          </a:xfrm>
          <a:prstGeom prst="rect">
            <a:avLst/>
          </a:prstGeom>
          <a:noFill/>
        </p:spPr>
        <p:txBody>
          <a:bodyPr wrap="square" rtlCol="0">
            <a:spAutoFit/>
          </a:bodyPr>
          <a:lstStyle/>
          <a:p>
            <a:r>
              <a:rPr lang="en-US" altLang="ja-JP" dirty="0" smtClean="0">
                <a:effectLst>
                  <a:glow rad="127000">
                    <a:schemeClr val="bg1"/>
                  </a:glow>
                </a:effectLst>
              </a:rPr>
              <a:t>LO</a:t>
            </a:r>
            <a:endParaRPr lang="ja-JP" altLang="en-US" dirty="0">
              <a:effectLst>
                <a:glow rad="127000">
                  <a:schemeClr val="bg1"/>
                </a:glow>
              </a:effectLst>
            </a:endParaRPr>
          </a:p>
        </p:txBody>
      </p:sp>
      <p:sp>
        <p:nvSpPr>
          <p:cNvPr id="86" name="右矢印 85"/>
          <p:cNvSpPr/>
          <p:nvPr/>
        </p:nvSpPr>
        <p:spPr>
          <a:xfrm>
            <a:off x="4256050" y="2594783"/>
            <a:ext cx="424204" cy="2948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cxnSp>
        <p:nvCxnSpPr>
          <p:cNvPr id="152" name="直線コネクタ 151"/>
          <p:cNvCxnSpPr/>
          <p:nvPr/>
        </p:nvCxnSpPr>
        <p:spPr>
          <a:xfrm flipV="1">
            <a:off x="3489779" y="3384347"/>
            <a:ext cx="0" cy="453801"/>
          </a:xfrm>
          <a:prstGeom prst="line">
            <a:avLst/>
          </a:prstGeom>
          <a:ln w="38100" cmpd="sng">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48" name="グループ化 147"/>
          <p:cNvGrpSpPr/>
          <p:nvPr/>
        </p:nvGrpSpPr>
        <p:grpSpPr>
          <a:xfrm>
            <a:off x="3195103" y="3832261"/>
            <a:ext cx="565864" cy="565864"/>
            <a:chOff x="3242810" y="5335054"/>
            <a:chExt cx="946477" cy="946477"/>
          </a:xfrm>
        </p:grpSpPr>
        <p:sp>
          <p:nvSpPr>
            <p:cNvPr id="139" name="円/楕円 138"/>
            <p:cNvSpPr/>
            <p:nvPr/>
          </p:nvSpPr>
          <p:spPr>
            <a:xfrm>
              <a:off x="3242810" y="5335054"/>
              <a:ext cx="946477" cy="94647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フリーフォーム 139"/>
            <p:cNvSpPr/>
            <p:nvPr/>
          </p:nvSpPr>
          <p:spPr>
            <a:xfrm>
              <a:off x="3339576" y="5529897"/>
              <a:ext cx="772957" cy="591548"/>
            </a:xfrm>
            <a:custGeom>
              <a:avLst/>
              <a:gdLst>
                <a:gd name="connsiteX0" fmla="*/ 0 w 2887980"/>
                <a:gd name="connsiteY0" fmla="*/ 745953 h 1514230"/>
                <a:gd name="connsiteX1" fmla="*/ 685800 w 2887980"/>
                <a:gd name="connsiteY1" fmla="*/ 22053 h 1514230"/>
                <a:gd name="connsiteX2" fmla="*/ 2141220 w 2887980"/>
                <a:gd name="connsiteY2" fmla="*/ 1492713 h 1514230"/>
                <a:gd name="connsiteX3" fmla="*/ 2887980 w 2887980"/>
                <a:gd name="connsiteY3" fmla="*/ 761193 h 1514230"/>
              </a:gdLst>
              <a:ahLst/>
              <a:cxnLst>
                <a:cxn ang="0">
                  <a:pos x="connsiteX0" y="connsiteY0"/>
                </a:cxn>
                <a:cxn ang="0">
                  <a:pos x="connsiteX1" y="connsiteY1"/>
                </a:cxn>
                <a:cxn ang="0">
                  <a:pos x="connsiteX2" y="connsiteY2"/>
                </a:cxn>
                <a:cxn ang="0">
                  <a:pos x="connsiteX3" y="connsiteY3"/>
                </a:cxn>
              </a:cxnLst>
              <a:rect l="l" t="t" r="r" b="b"/>
              <a:pathLst>
                <a:path w="2887980" h="1514230">
                  <a:moveTo>
                    <a:pt x="0" y="745953"/>
                  </a:moveTo>
                  <a:cubicBezTo>
                    <a:pt x="164465" y="321773"/>
                    <a:pt x="328930" y="-102407"/>
                    <a:pt x="685800" y="22053"/>
                  </a:cubicBezTo>
                  <a:cubicBezTo>
                    <a:pt x="1042670" y="146513"/>
                    <a:pt x="1774190" y="1369523"/>
                    <a:pt x="2141220" y="1492713"/>
                  </a:cubicBezTo>
                  <a:cubicBezTo>
                    <a:pt x="2508250" y="1615903"/>
                    <a:pt x="2698115" y="1188548"/>
                    <a:pt x="2887980" y="76119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59" name="カギ線コネクタ 158"/>
          <p:cNvCxnSpPr/>
          <p:nvPr/>
        </p:nvCxnSpPr>
        <p:spPr>
          <a:xfrm flipV="1">
            <a:off x="3980132" y="3422893"/>
            <a:ext cx="1319622" cy="685634"/>
          </a:xfrm>
          <a:prstGeom prst="bentConnector2">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1" name="テキスト ボックス 160"/>
          <p:cNvSpPr txBox="1"/>
          <p:nvPr/>
        </p:nvSpPr>
        <p:spPr>
          <a:xfrm>
            <a:off x="5287618" y="3876141"/>
            <a:ext cx="851443" cy="369332"/>
          </a:xfrm>
          <a:prstGeom prst="rect">
            <a:avLst/>
          </a:prstGeom>
          <a:noFill/>
        </p:spPr>
        <p:txBody>
          <a:bodyPr wrap="square" rtlCol="0">
            <a:spAutoFit/>
          </a:bodyPr>
          <a:lstStyle/>
          <a:p>
            <a:pPr algn="ctr"/>
            <a:r>
              <a:rPr lang="en-US" altLang="ja-JP" dirty="0" smtClean="0">
                <a:solidFill>
                  <a:srgbClr val="FF0000"/>
                </a:solidFill>
                <a:effectLst>
                  <a:glow rad="127000">
                    <a:schemeClr val="bg1"/>
                  </a:glow>
                </a:effectLst>
              </a:rPr>
              <a:t>10MHz</a:t>
            </a:r>
            <a:endParaRPr lang="ja-JP" altLang="en-US" dirty="0">
              <a:solidFill>
                <a:srgbClr val="FF0000"/>
              </a:solidFill>
              <a:effectLst>
                <a:glow rad="127000">
                  <a:schemeClr val="bg1"/>
                </a:glow>
              </a:effectLst>
            </a:endParaRPr>
          </a:p>
        </p:txBody>
      </p:sp>
      <p:sp>
        <p:nvSpPr>
          <p:cNvPr id="162" name="テキスト ボックス 161"/>
          <p:cNvSpPr txBox="1"/>
          <p:nvPr/>
        </p:nvSpPr>
        <p:spPr>
          <a:xfrm>
            <a:off x="4449796" y="3740377"/>
            <a:ext cx="851443" cy="369332"/>
          </a:xfrm>
          <a:prstGeom prst="rect">
            <a:avLst/>
          </a:prstGeom>
          <a:noFill/>
        </p:spPr>
        <p:txBody>
          <a:bodyPr wrap="square" rtlCol="0">
            <a:spAutoFit/>
          </a:bodyPr>
          <a:lstStyle/>
          <a:p>
            <a:pPr algn="ctr"/>
            <a:r>
              <a:rPr lang="en-US" altLang="ja-JP" dirty="0" smtClean="0">
                <a:solidFill>
                  <a:srgbClr val="FF0000"/>
                </a:solidFill>
                <a:effectLst>
                  <a:glow rad="127000">
                    <a:schemeClr val="bg1"/>
                  </a:glow>
                </a:effectLst>
              </a:rPr>
              <a:t>10MHz</a:t>
            </a:r>
            <a:endParaRPr lang="ja-JP" altLang="en-US" dirty="0">
              <a:solidFill>
                <a:srgbClr val="FF0000"/>
              </a:solidFill>
              <a:effectLst>
                <a:glow rad="127000">
                  <a:schemeClr val="bg1"/>
                </a:glow>
              </a:effectLst>
            </a:endParaRPr>
          </a:p>
        </p:txBody>
      </p:sp>
      <p:cxnSp>
        <p:nvCxnSpPr>
          <p:cNvPr id="166" name="直線コネクタ 165"/>
          <p:cNvCxnSpPr/>
          <p:nvPr/>
        </p:nvCxnSpPr>
        <p:spPr>
          <a:xfrm>
            <a:off x="5065802" y="2092090"/>
            <a:ext cx="6791" cy="770810"/>
          </a:xfrm>
          <a:prstGeom prst="line">
            <a:avLst/>
          </a:prstGeom>
          <a:ln w="38100" cmpd="sng">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7" name="テキスト ボックス 166"/>
          <p:cNvSpPr txBox="1"/>
          <p:nvPr/>
        </p:nvSpPr>
        <p:spPr>
          <a:xfrm>
            <a:off x="5085406" y="2225750"/>
            <a:ext cx="762191" cy="369332"/>
          </a:xfrm>
          <a:prstGeom prst="rect">
            <a:avLst/>
          </a:prstGeom>
          <a:noFill/>
        </p:spPr>
        <p:txBody>
          <a:bodyPr wrap="square" rtlCol="0">
            <a:spAutoFit/>
          </a:bodyPr>
          <a:lstStyle/>
          <a:p>
            <a:pPr algn="ctr"/>
            <a:r>
              <a:rPr lang="en-US" altLang="ja-JP" dirty="0" smtClean="0">
                <a:solidFill>
                  <a:srgbClr val="0070C0"/>
                </a:solidFill>
                <a:effectLst>
                  <a:glow rad="127000">
                    <a:schemeClr val="bg1"/>
                  </a:glow>
                </a:effectLst>
              </a:rPr>
              <a:t>1PPS</a:t>
            </a:r>
            <a:endParaRPr lang="ja-JP" altLang="en-US" dirty="0">
              <a:solidFill>
                <a:srgbClr val="0070C0"/>
              </a:solidFill>
              <a:effectLst>
                <a:glow rad="127000">
                  <a:schemeClr val="bg1"/>
                </a:glow>
              </a:effectLst>
            </a:endParaRPr>
          </a:p>
        </p:txBody>
      </p:sp>
      <p:pic>
        <p:nvPicPr>
          <p:cNvPr id="125" name="Picture 2" descr="「K5/VSSP32」の画像検索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897" y="4719994"/>
            <a:ext cx="1080390" cy="831394"/>
          </a:xfrm>
          <a:prstGeom prst="rect">
            <a:avLst/>
          </a:prstGeom>
          <a:noFill/>
          <a:extLst>
            <a:ext uri="{909E8E84-426E-40DD-AFC4-6F175D3DCCD1}">
              <a14:hiddenFill xmlns:a14="http://schemas.microsoft.com/office/drawing/2010/main">
                <a:solidFill>
                  <a:srgbClr val="FFFFFF"/>
                </a:solidFill>
              </a14:hiddenFill>
            </a:ext>
          </a:extLst>
        </p:spPr>
      </p:pic>
      <p:sp>
        <p:nvSpPr>
          <p:cNvPr id="176" name="テキスト ボックス 175"/>
          <p:cNvSpPr txBox="1"/>
          <p:nvPr/>
        </p:nvSpPr>
        <p:spPr>
          <a:xfrm>
            <a:off x="5105512" y="3258385"/>
            <a:ext cx="1600651" cy="369332"/>
          </a:xfrm>
          <a:prstGeom prst="rect">
            <a:avLst/>
          </a:prstGeom>
          <a:noFill/>
        </p:spPr>
        <p:txBody>
          <a:bodyPr wrap="square" rtlCol="0">
            <a:spAutoFit/>
          </a:bodyPr>
          <a:lstStyle/>
          <a:p>
            <a:pPr algn="ctr"/>
            <a:r>
              <a:rPr lang="en-US" altLang="ja-JP" dirty="0" smtClean="0">
                <a:effectLst>
                  <a:glow rad="127000">
                    <a:schemeClr val="bg1"/>
                  </a:glow>
                </a:effectLst>
              </a:rPr>
              <a:t>To PC</a:t>
            </a:r>
            <a:endParaRPr lang="ja-JP" altLang="en-US" dirty="0">
              <a:effectLst>
                <a:glow rad="127000">
                  <a:schemeClr val="bg1"/>
                </a:glow>
              </a:effectLst>
            </a:endParaRPr>
          </a:p>
        </p:txBody>
      </p:sp>
      <p:sp>
        <p:nvSpPr>
          <p:cNvPr id="181" name="テキスト ボックス 180"/>
          <p:cNvSpPr txBox="1"/>
          <p:nvPr/>
        </p:nvSpPr>
        <p:spPr>
          <a:xfrm>
            <a:off x="5426527" y="4768937"/>
            <a:ext cx="1175656" cy="369332"/>
          </a:xfrm>
          <a:prstGeom prst="rect">
            <a:avLst/>
          </a:prstGeom>
          <a:noFill/>
        </p:spPr>
        <p:txBody>
          <a:bodyPr wrap="square" rtlCol="0">
            <a:spAutoFit/>
          </a:bodyPr>
          <a:lstStyle/>
          <a:p>
            <a:pPr algn="ctr"/>
            <a:r>
              <a:rPr lang="en-US" altLang="ja-JP" dirty="0" smtClean="0">
                <a:effectLst>
                  <a:glow rad="127000">
                    <a:schemeClr val="bg1"/>
                  </a:glow>
                </a:effectLst>
              </a:rPr>
              <a:t>Sampler</a:t>
            </a:r>
            <a:r>
              <a:rPr lang="ja-JP" altLang="en-US" dirty="0">
                <a:effectLst>
                  <a:glow rad="127000">
                    <a:schemeClr val="bg1"/>
                  </a:glow>
                </a:effectLst>
              </a:rPr>
              <a:t>②</a:t>
            </a:r>
          </a:p>
        </p:txBody>
      </p:sp>
      <p:pic>
        <p:nvPicPr>
          <p:cNvPr id="1026" name="Picture 2" descr="「つくば32m」の画像検索結果"/>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972754" y="726621"/>
            <a:ext cx="3290882" cy="1851479"/>
          </a:xfrm>
          <a:prstGeom prst="rect">
            <a:avLst/>
          </a:prstGeom>
          <a:noFill/>
          <a:extLst>
            <a:ext uri="{909E8E84-426E-40DD-AFC4-6F175D3DCCD1}">
              <a14:hiddenFill xmlns:a14="http://schemas.microsoft.com/office/drawing/2010/main">
                <a:solidFill>
                  <a:srgbClr val="FFFFFF"/>
                </a:solidFill>
              </a14:hiddenFill>
            </a:ext>
          </a:extLst>
        </p:spPr>
      </p:pic>
      <p:sp>
        <p:nvSpPr>
          <p:cNvPr id="189" name="円弧 188"/>
          <p:cNvSpPr/>
          <p:nvPr/>
        </p:nvSpPr>
        <p:spPr>
          <a:xfrm rot="10800000">
            <a:off x="6014878" y="-1864014"/>
            <a:ext cx="6138406" cy="5238490"/>
          </a:xfrm>
          <a:prstGeom prst="arc">
            <a:avLst>
              <a:gd name="adj1" fmla="val 16137079"/>
              <a:gd name="adj2" fmla="val 0"/>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1" name="テキスト ボックス 190"/>
          <p:cNvSpPr txBox="1"/>
          <p:nvPr/>
        </p:nvSpPr>
        <p:spPr>
          <a:xfrm>
            <a:off x="7569050" y="2477381"/>
            <a:ext cx="1731501" cy="707886"/>
          </a:xfrm>
          <a:prstGeom prst="rect">
            <a:avLst/>
          </a:prstGeom>
          <a:noFill/>
        </p:spPr>
        <p:txBody>
          <a:bodyPr wrap="square" rtlCol="0">
            <a:spAutoFit/>
          </a:bodyPr>
          <a:lstStyle/>
          <a:p>
            <a:pPr algn="ctr"/>
            <a:r>
              <a:rPr lang="ja-JP" altLang="en-US" sz="2000" dirty="0" smtClean="0">
                <a:effectLst>
                  <a:glow rad="127000">
                    <a:schemeClr val="bg1"/>
                  </a:glow>
                </a:effectLst>
              </a:rPr>
              <a:t>つくば</a:t>
            </a:r>
            <a:r>
              <a:rPr lang="en-US" altLang="ja-JP" sz="2000" dirty="0" smtClean="0">
                <a:effectLst>
                  <a:glow rad="127000">
                    <a:schemeClr val="bg1"/>
                  </a:glow>
                </a:effectLst>
              </a:rPr>
              <a:t> 32 m</a:t>
            </a:r>
          </a:p>
          <a:p>
            <a:pPr algn="ctr"/>
            <a:r>
              <a:rPr lang="ja-JP" altLang="en-US" sz="2000" dirty="0">
                <a:effectLst>
                  <a:glow rad="127000">
                    <a:schemeClr val="bg1"/>
                  </a:glow>
                </a:effectLst>
              </a:rPr>
              <a:t>電波</a:t>
            </a:r>
            <a:r>
              <a:rPr lang="ja-JP" altLang="en-US" sz="2000" dirty="0" smtClean="0">
                <a:effectLst>
                  <a:glow rad="127000">
                    <a:schemeClr val="bg1"/>
                  </a:glow>
                </a:effectLst>
              </a:rPr>
              <a:t>望遠鏡</a:t>
            </a:r>
            <a:endParaRPr lang="ja-JP" altLang="en-US" sz="2000" dirty="0">
              <a:effectLst>
                <a:glow rad="127000">
                  <a:schemeClr val="bg1"/>
                </a:glow>
              </a:effectLst>
            </a:endParaRPr>
          </a:p>
        </p:txBody>
      </p:sp>
      <p:cxnSp>
        <p:nvCxnSpPr>
          <p:cNvPr id="68" name="直線コネクタ 67"/>
          <p:cNvCxnSpPr/>
          <p:nvPr/>
        </p:nvCxnSpPr>
        <p:spPr>
          <a:xfrm>
            <a:off x="2576454" y="2920247"/>
            <a:ext cx="311109" cy="15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rot="16200000">
            <a:off x="1725342" y="3780139"/>
            <a:ext cx="1729740" cy="488"/>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グループ化 69"/>
          <p:cNvGrpSpPr/>
          <p:nvPr/>
        </p:nvGrpSpPr>
        <p:grpSpPr>
          <a:xfrm>
            <a:off x="2397316" y="4643563"/>
            <a:ext cx="396602" cy="396602"/>
            <a:chOff x="623455" y="1226127"/>
            <a:chExt cx="914400" cy="914400"/>
          </a:xfrm>
        </p:grpSpPr>
        <p:sp>
          <p:nvSpPr>
            <p:cNvPr id="71" name="正方形/長方形 70"/>
            <p:cNvSpPr/>
            <p:nvPr/>
          </p:nvSpPr>
          <p:spPr>
            <a:xfrm>
              <a:off x="623455" y="1226127"/>
              <a:ext cx="914400" cy="914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2" name="直線コネクタ 71"/>
            <p:cNvCxnSpPr/>
            <p:nvPr/>
          </p:nvCxnSpPr>
          <p:spPr>
            <a:xfrm flipV="1">
              <a:off x="707111" y="1414342"/>
              <a:ext cx="182893" cy="5024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a:off x="865909" y="1427169"/>
              <a:ext cx="429491"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1275142" y="1421270"/>
              <a:ext cx="182893" cy="5024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6" name="グループ化 75"/>
          <p:cNvGrpSpPr/>
          <p:nvPr/>
        </p:nvGrpSpPr>
        <p:grpSpPr>
          <a:xfrm>
            <a:off x="3380627" y="4747810"/>
            <a:ext cx="1327868" cy="923330"/>
            <a:chOff x="2814760" y="3084662"/>
            <a:chExt cx="1327868" cy="923330"/>
          </a:xfrm>
        </p:grpSpPr>
        <p:sp>
          <p:nvSpPr>
            <p:cNvPr id="77" name="正方形/長方形 76"/>
            <p:cNvSpPr/>
            <p:nvPr/>
          </p:nvSpPr>
          <p:spPr>
            <a:xfrm>
              <a:off x="2886319" y="3116912"/>
              <a:ext cx="1200650" cy="86669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p:cNvSpPr txBox="1"/>
            <p:nvPr/>
          </p:nvSpPr>
          <p:spPr>
            <a:xfrm>
              <a:off x="2814760" y="3084662"/>
              <a:ext cx="1327868" cy="923330"/>
            </a:xfrm>
            <a:prstGeom prst="rect">
              <a:avLst/>
            </a:prstGeom>
            <a:noFill/>
          </p:spPr>
          <p:txBody>
            <a:bodyPr wrap="square" rtlCol="0">
              <a:spAutoFit/>
            </a:bodyPr>
            <a:lstStyle/>
            <a:p>
              <a:pPr algn="ctr"/>
              <a:r>
                <a:rPr lang="en-US" altLang="ja-JP" dirty="0" smtClean="0">
                  <a:effectLst>
                    <a:glow rad="127000">
                      <a:schemeClr val="bg1"/>
                    </a:glow>
                  </a:effectLst>
                </a:rPr>
                <a:t>VLBI </a:t>
              </a:r>
            </a:p>
            <a:p>
              <a:pPr algn="ctr"/>
              <a:r>
                <a:rPr lang="en-US" altLang="ja-JP" dirty="0" smtClean="0">
                  <a:effectLst>
                    <a:glow rad="127000">
                      <a:schemeClr val="bg1"/>
                    </a:glow>
                  </a:effectLst>
                </a:rPr>
                <a:t>Sampler</a:t>
              </a:r>
            </a:p>
            <a:p>
              <a:pPr algn="ctr"/>
              <a:r>
                <a:rPr lang="en-US" altLang="ja-JP" dirty="0" smtClean="0">
                  <a:effectLst>
                    <a:glow rad="127000">
                      <a:schemeClr val="bg1"/>
                    </a:glow>
                  </a:effectLst>
                </a:rPr>
                <a:t>Interface</a:t>
              </a:r>
              <a:endParaRPr lang="ja-JP" altLang="en-US" dirty="0">
                <a:effectLst>
                  <a:glow rad="127000">
                    <a:schemeClr val="bg1"/>
                  </a:glow>
                </a:effectLst>
              </a:endParaRPr>
            </a:p>
          </p:txBody>
        </p:sp>
      </p:grpSp>
      <p:cxnSp>
        <p:nvCxnSpPr>
          <p:cNvPr id="85" name="直線コネクタ 84"/>
          <p:cNvCxnSpPr/>
          <p:nvPr/>
        </p:nvCxnSpPr>
        <p:spPr>
          <a:xfrm rot="16200000">
            <a:off x="2458075" y="5196817"/>
            <a:ext cx="282826" cy="44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a:off x="2609828" y="5322865"/>
            <a:ext cx="824256"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右矢印 101"/>
          <p:cNvSpPr/>
          <p:nvPr/>
        </p:nvSpPr>
        <p:spPr>
          <a:xfrm>
            <a:off x="2971744" y="5393793"/>
            <a:ext cx="424204" cy="2948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11" name="テキスト ボックス 110"/>
          <p:cNvSpPr txBox="1"/>
          <p:nvPr/>
        </p:nvSpPr>
        <p:spPr>
          <a:xfrm>
            <a:off x="2672964" y="5614212"/>
            <a:ext cx="1008491" cy="646331"/>
          </a:xfrm>
          <a:prstGeom prst="rect">
            <a:avLst/>
          </a:prstGeom>
          <a:noFill/>
        </p:spPr>
        <p:txBody>
          <a:bodyPr wrap="square" rtlCol="0">
            <a:spAutoFit/>
          </a:bodyPr>
          <a:lstStyle/>
          <a:p>
            <a:pPr algn="ctr"/>
            <a:r>
              <a:rPr lang="en-US" altLang="ja-JP" dirty="0" smtClean="0">
                <a:effectLst>
                  <a:glow rad="127000">
                    <a:schemeClr val="bg1"/>
                  </a:glow>
                </a:effectLst>
              </a:rPr>
              <a:t>512-900MHz</a:t>
            </a:r>
            <a:endParaRPr lang="ja-JP" altLang="en-US" dirty="0">
              <a:effectLst>
                <a:glow rad="127000">
                  <a:schemeClr val="bg1"/>
                </a:glow>
              </a:effectLst>
            </a:endParaRPr>
          </a:p>
        </p:txBody>
      </p:sp>
      <p:sp>
        <p:nvSpPr>
          <p:cNvPr id="120" name="正方形/長方形 119"/>
          <p:cNvSpPr/>
          <p:nvPr/>
        </p:nvSpPr>
        <p:spPr>
          <a:xfrm>
            <a:off x="3016820" y="3768919"/>
            <a:ext cx="960153" cy="69308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1" name="カギ線コネクタ 120"/>
          <p:cNvCxnSpPr/>
          <p:nvPr/>
        </p:nvCxnSpPr>
        <p:spPr>
          <a:xfrm>
            <a:off x="3981588" y="4203447"/>
            <a:ext cx="1796439" cy="685634"/>
          </a:xfrm>
          <a:prstGeom prst="bentConnector2">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a:off x="3640853" y="4452731"/>
            <a:ext cx="0" cy="320755"/>
          </a:xfrm>
          <a:prstGeom prst="line">
            <a:avLst/>
          </a:prstGeom>
          <a:ln w="38100" cmpd="sng">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3" name="カギ線コネクタ 122"/>
          <p:cNvCxnSpPr/>
          <p:nvPr/>
        </p:nvCxnSpPr>
        <p:spPr>
          <a:xfrm flipV="1">
            <a:off x="1837090" y="4317558"/>
            <a:ext cx="1174236" cy="998905"/>
          </a:xfrm>
          <a:prstGeom prst="bentConnector3">
            <a:avLst>
              <a:gd name="adj1" fmla="val 846"/>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09" name="図 108"/>
          <p:cNvPicPr>
            <a:picLocks noChangeAspect="1"/>
          </p:cNvPicPr>
          <p:nvPr/>
        </p:nvPicPr>
        <p:blipFill rotWithShape="1">
          <a:blip r:embed="rId7" cstate="print">
            <a:extLst>
              <a:ext uri="{28A0092B-C50C-407E-A947-70E740481C1C}">
                <a14:useLocalDpi xmlns:a14="http://schemas.microsoft.com/office/drawing/2010/main" val="0"/>
              </a:ext>
            </a:extLst>
          </a:blip>
          <a:srcRect r="22587"/>
          <a:stretch/>
        </p:blipFill>
        <p:spPr>
          <a:xfrm>
            <a:off x="1035100" y="4969565"/>
            <a:ext cx="1096420" cy="1888435"/>
          </a:xfrm>
          <a:prstGeom prst="rect">
            <a:avLst/>
          </a:prstGeom>
        </p:spPr>
      </p:pic>
      <p:sp>
        <p:nvSpPr>
          <p:cNvPr id="110" name="テキスト ボックス 109"/>
          <p:cNvSpPr txBox="1"/>
          <p:nvPr/>
        </p:nvSpPr>
        <p:spPr>
          <a:xfrm>
            <a:off x="611977" y="6488668"/>
            <a:ext cx="2360373" cy="369332"/>
          </a:xfrm>
          <a:prstGeom prst="rect">
            <a:avLst/>
          </a:prstGeom>
          <a:noFill/>
        </p:spPr>
        <p:txBody>
          <a:bodyPr wrap="square" rtlCol="0">
            <a:spAutoFit/>
          </a:bodyPr>
          <a:lstStyle/>
          <a:p>
            <a:pPr algn="ctr"/>
            <a:r>
              <a:rPr lang="ja-JP" altLang="en-US" dirty="0" smtClean="0">
                <a:effectLst>
                  <a:glow rad="127000">
                    <a:schemeClr val="bg1"/>
                  </a:glow>
                </a:effectLst>
              </a:rPr>
              <a:t>水素メーザー</a:t>
            </a:r>
            <a:endParaRPr lang="ja-JP" altLang="en-US" dirty="0">
              <a:effectLst>
                <a:glow rad="127000">
                  <a:schemeClr val="bg1"/>
                </a:glow>
              </a:effectLst>
            </a:endParaRPr>
          </a:p>
        </p:txBody>
      </p:sp>
      <p:sp>
        <p:nvSpPr>
          <p:cNvPr id="126" name="右矢印 125"/>
          <p:cNvSpPr/>
          <p:nvPr/>
        </p:nvSpPr>
        <p:spPr>
          <a:xfrm>
            <a:off x="2424429" y="2556502"/>
            <a:ext cx="424204" cy="2948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27" name="テキスト ボックス 126"/>
          <p:cNvSpPr txBox="1"/>
          <p:nvPr/>
        </p:nvSpPr>
        <p:spPr>
          <a:xfrm>
            <a:off x="1926395" y="2131281"/>
            <a:ext cx="1507689" cy="369332"/>
          </a:xfrm>
          <a:prstGeom prst="rect">
            <a:avLst/>
          </a:prstGeom>
          <a:noFill/>
        </p:spPr>
        <p:txBody>
          <a:bodyPr wrap="square" rtlCol="0">
            <a:spAutoFit/>
          </a:bodyPr>
          <a:lstStyle/>
          <a:p>
            <a:pPr algn="ctr"/>
            <a:r>
              <a:rPr lang="en-US" altLang="ja-JP" dirty="0" smtClean="0">
                <a:effectLst>
                  <a:glow rad="127000">
                    <a:schemeClr val="bg1"/>
                  </a:glow>
                </a:effectLst>
              </a:rPr>
              <a:t>100-900MHz</a:t>
            </a:r>
            <a:endParaRPr lang="ja-JP" altLang="en-US" dirty="0">
              <a:effectLst>
                <a:glow rad="127000">
                  <a:schemeClr val="bg1"/>
                </a:glow>
              </a:effectLst>
            </a:endParaRPr>
          </a:p>
        </p:txBody>
      </p:sp>
      <p:sp>
        <p:nvSpPr>
          <p:cNvPr id="93" name="タイトル 1"/>
          <p:cNvSpPr txBox="1">
            <a:spLocks/>
          </p:cNvSpPr>
          <p:nvPr/>
        </p:nvSpPr>
        <p:spPr>
          <a:xfrm>
            <a:off x="228540" y="818201"/>
            <a:ext cx="1894458" cy="422202"/>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400" dirty="0" smtClean="0">
                <a:latin typeface="ＭＳ ゴシック" panose="020B0609070205080204" pitchFamily="49" charset="-128"/>
                <a:ea typeface="ＭＳ ゴシック" panose="020B0609070205080204" pitchFamily="49" charset="-128"/>
              </a:rPr>
              <a:t>観測</a:t>
            </a:r>
            <a:r>
              <a:rPr lang="en-US" altLang="ja-JP" sz="2400" dirty="0" smtClean="0">
                <a:latin typeface="ＭＳ ゴシック" panose="020B0609070205080204" pitchFamily="49" charset="-128"/>
                <a:ea typeface="ＭＳ ゴシック" panose="020B0609070205080204" pitchFamily="49" charset="-128"/>
              </a:rPr>
              <a:t>2,3</a:t>
            </a:r>
            <a:r>
              <a:rPr lang="ja-JP" altLang="en-US" sz="2400" dirty="0" smtClean="0">
                <a:latin typeface="ＭＳ ゴシック" panose="020B0609070205080204" pitchFamily="49" charset="-128"/>
                <a:ea typeface="ＭＳ ゴシック" panose="020B0609070205080204" pitchFamily="49" charset="-128"/>
              </a:rPr>
              <a:t>回目</a:t>
            </a:r>
            <a:endParaRPr lang="ja-JP" altLang="en-US" sz="2400" dirty="0">
              <a:latin typeface="ＭＳ ゴシック" panose="020B0609070205080204" pitchFamily="49" charset="-128"/>
              <a:ea typeface="ＭＳ ゴシック" panose="020B0609070205080204" pitchFamily="49" charset="-128"/>
            </a:endParaRPr>
          </a:p>
        </p:txBody>
      </p:sp>
      <p:cxnSp>
        <p:nvCxnSpPr>
          <p:cNvPr id="94" name="カギ線コネクタ 93"/>
          <p:cNvCxnSpPr/>
          <p:nvPr/>
        </p:nvCxnSpPr>
        <p:spPr>
          <a:xfrm rot="16200000" flipV="1">
            <a:off x="-644980" y="3976005"/>
            <a:ext cx="2960916" cy="919847"/>
          </a:xfrm>
          <a:prstGeom prst="bentConnector3">
            <a:avLst>
              <a:gd name="adj1" fmla="val 919"/>
            </a:avLst>
          </a:prstGeom>
          <a:ln w="381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9" name="テキスト ボックス 98"/>
          <p:cNvSpPr txBox="1"/>
          <p:nvPr/>
        </p:nvSpPr>
        <p:spPr>
          <a:xfrm>
            <a:off x="-650629" y="6007558"/>
            <a:ext cx="2360373" cy="646331"/>
          </a:xfrm>
          <a:prstGeom prst="rect">
            <a:avLst/>
          </a:prstGeom>
          <a:noFill/>
          <a:ln>
            <a:noFill/>
          </a:ln>
        </p:spPr>
        <p:txBody>
          <a:bodyPr wrap="square" rtlCol="0">
            <a:spAutoFit/>
          </a:bodyPr>
          <a:lstStyle/>
          <a:p>
            <a:pPr algn="ctr"/>
            <a:r>
              <a:rPr lang="en-US" altLang="ja-JP" dirty="0" smtClean="0">
                <a:solidFill>
                  <a:srgbClr val="00B050"/>
                </a:solidFill>
                <a:effectLst>
                  <a:glow rad="127000">
                    <a:schemeClr val="bg1"/>
                  </a:glow>
                </a:effectLst>
              </a:rPr>
              <a:t>To D/C</a:t>
            </a:r>
          </a:p>
          <a:p>
            <a:pPr algn="ctr"/>
            <a:r>
              <a:rPr lang="en-US" altLang="ja-JP" dirty="0" smtClean="0">
                <a:solidFill>
                  <a:srgbClr val="00B050"/>
                </a:solidFill>
                <a:effectLst>
                  <a:glow rad="127000">
                    <a:schemeClr val="bg1"/>
                  </a:glow>
                </a:effectLst>
              </a:rPr>
              <a:t>5MHz</a:t>
            </a:r>
            <a:endParaRPr lang="ja-JP" altLang="en-US" dirty="0">
              <a:solidFill>
                <a:srgbClr val="00B050"/>
              </a:solidFill>
              <a:effectLst>
                <a:glow rad="127000">
                  <a:schemeClr val="bg1"/>
                </a:glow>
              </a:effectLst>
            </a:endParaRPr>
          </a:p>
        </p:txBody>
      </p:sp>
    </p:spTree>
    <p:extLst>
      <p:ext uri="{BB962C8B-B14F-4D97-AF65-F5344CB8AC3E}">
        <p14:creationId xmlns:p14="http://schemas.microsoft.com/office/powerpoint/2010/main" val="30038827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723900"/>
          </a:xfrm>
        </p:spPr>
        <p:txBody>
          <a:bodyPr>
            <a:normAutofit/>
          </a:bodyPr>
          <a:lstStyle/>
          <a:p>
            <a:pPr algn="ctr"/>
            <a:r>
              <a:rPr lang="en-US" altLang="ja-JP" sz="3600" dirty="0">
                <a:latin typeface="ＭＳ ゴシック" panose="020B0609070205080204" pitchFamily="49" charset="-128"/>
                <a:ea typeface="ＭＳ ゴシック" panose="020B0609070205080204" pitchFamily="49" charset="-128"/>
              </a:rPr>
              <a:t>O</a:t>
            </a:r>
            <a:r>
              <a:rPr kumimoji="1" lang="en-US" altLang="ja-JP" sz="3600" dirty="0" smtClean="0">
                <a:latin typeface="ＭＳ ゴシック" panose="020B0609070205080204" pitchFamily="49" charset="-128"/>
                <a:ea typeface="ＭＳ ゴシック" panose="020B0609070205080204" pitchFamily="49" charset="-128"/>
              </a:rPr>
              <a:t>utline</a:t>
            </a:r>
            <a:endParaRPr kumimoji="1" lang="ja-JP" altLang="en-US" sz="3600" dirty="0">
              <a:latin typeface="ＭＳ ゴシック" panose="020B0609070205080204" pitchFamily="49" charset="-128"/>
              <a:ea typeface="ＭＳ ゴシック" panose="020B0609070205080204" pitchFamily="49" charset="-128"/>
            </a:endParaRPr>
          </a:p>
        </p:txBody>
      </p:sp>
      <p:grpSp>
        <p:nvGrpSpPr>
          <p:cNvPr id="5" name="グループ化 4"/>
          <p:cNvGrpSpPr/>
          <p:nvPr/>
        </p:nvGrpSpPr>
        <p:grpSpPr>
          <a:xfrm>
            <a:off x="-238991" y="945573"/>
            <a:ext cx="9767455" cy="6172200"/>
            <a:chOff x="-238991" y="945573"/>
            <a:chExt cx="9767455" cy="6172200"/>
          </a:xfrm>
        </p:grpSpPr>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945573"/>
              <a:ext cx="9144000" cy="6096001"/>
            </a:xfrm>
            <a:prstGeom prst="rect">
              <a:avLst/>
            </a:prstGeom>
            <a:effectLst>
              <a:glow rad="127000">
                <a:schemeClr val="bg1"/>
              </a:glow>
              <a:softEdge rad="317500"/>
            </a:effectLst>
          </p:spPr>
        </p:pic>
        <p:sp>
          <p:nvSpPr>
            <p:cNvPr id="15" name="正方形/長方形 14"/>
            <p:cNvSpPr/>
            <p:nvPr/>
          </p:nvSpPr>
          <p:spPr>
            <a:xfrm>
              <a:off x="-238991" y="1018309"/>
              <a:ext cx="9767455" cy="6099464"/>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コンテンツ プレースホルダー 3"/>
          <p:cNvSpPr>
            <a:spLocks noGrp="1"/>
          </p:cNvSpPr>
          <p:nvPr>
            <p:ph idx="1"/>
          </p:nvPr>
        </p:nvSpPr>
        <p:spPr>
          <a:xfrm>
            <a:off x="344341" y="1203217"/>
            <a:ext cx="8569138" cy="5512627"/>
          </a:xfrm>
        </p:spPr>
        <p:txBody>
          <a:bodyPr>
            <a:normAutofit/>
          </a:bodyPr>
          <a:lstStyle/>
          <a:p>
            <a:r>
              <a:rPr lang="en-US" altLang="ja-JP" dirty="0" smtClean="0">
                <a:solidFill>
                  <a:schemeClr val="tx1">
                    <a:alpha val="15000"/>
                  </a:schemeClr>
                </a:solidFill>
                <a:effectLst>
                  <a:glow rad="127000">
                    <a:schemeClr val="bg1">
                      <a:alpha val="15000"/>
                    </a:schemeClr>
                  </a:glow>
                </a:effectLst>
                <a:latin typeface="+mn-ea"/>
              </a:rPr>
              <a:t>3.8m </a:t>
            </a:r>
            <a:r>
              <a:rPr lang="ja-JP" altLang="en-US" dirty="0" smtClean="0">
                <a:solidFill>
                  <a:schemeClr val="tx1">
                    <a:alpha val="15000"/>
                  </a:schemeClr>
                </a:solidFill>
                <a:effectLst>
                  <a:glow rad="127000">
                    <a:schemeClr val="bg1">
                      <a:alpha val="15000"/>
                    </a:schemeClr>
                  </a:glow>
                </a:effectLst>
                <a:latin typeface="+mn-ea"/>
              </a:rPr>
              <a:t>電波望遠鏡</a:t>
            </a:r>
            <a:endParaRPr lang="en-US" altLang="ja-JP" dirty="0">
              <a:solidFill>
                <a:schemeClr val="tx1">
                  <a:alpha val="15000"/>
                </a:schemeClr>
              </a:solidFill>
              <a:effectLst>
                <a:glow rad="127000">
                  <a:schemeClr val="bg1">
                    <a:alpha val="15000"/>
                  </a:schemeClr>
                </a:glow>
              </a:effectLst>
              <a:latin typeface="+mn-ea"/>
            </a:endParaRPr>
          </a:p>
          <a:p>
            <a:pPr marL="0" indent="0">
              <a:buNone/>
            </a:pPr>
            <a:r>
              <a:rPr lang="ja-JP" altLang="en-US" dirty="0" smtClean="0">
                <a:effectLst>
                  <a:glow rad="127000">
                    <a:schemeClr val="bg1"/>
                  </a:glow>
                </a:effectLst>
                <a:latin typeface="+mn-ea"/>
              </a:rPr>
              <a:t>　</a:t>
            </a:r>
            <a:endParaRPr lang="en-US" altLang="ja-JP" sz="2400" dirty="0" smtClean="0">
              <a:effectLst>
                <a:glow rad="127000">
                  <a:schemeClr val="bg1"/>
                </a:glow>
              </a:effectLst>
              <a:latin typeface="HGS明朝E" panose="02020900000000000000" pitchFamily="18" charset="-128"/>
              <a:ea typeface="HGS明朝E" panose="02020900000000000000" pitchFamily="18" charset="-128"/>
            </a:endParaRPr>
          </a:p>
          <a:p>
            <a:r>
              <a:rPr lang="ja-JP" altLang="en-US" dirty="0" smtClean="0">
                <a:solidFill>
                  <a:schemeClr val="tx1">
                    <a:alpha val="15000"/>
                  </a:schemeClr>
                </a:solidFill>
                <a:effectLst>
                  <a:glow rad="127000">
                    <a:schemeClr val="bg1">
                      <a:alpha val="15000"/>
                    </a:schemeClr>
                  </a:glow>
                </a:effectLst>
                <a:latin typeface="+mn-ea"/>
              </a:rPr>
              <a:t>日立 </a:t>
            </a:r>
            <a:r>
              <a:rPr lang="en-US" altLang="ja-JP" dirty="0" smtClean="0">
                <a:solidFill>
                  <a:schemeClr val="tx1">
                    <a:alpha val="15000"/>
                  </a:schemeClr>
                </a:solidFill>
                <a:effectLst>
                  <a:glow rad="127000">
                    <a:schemeClr val="bg1">
                      <a:alpha val="15000"/>
                    </a:schemeClr>
                  </a:glow>
                </a:effectLst>
                <a:latin typeface="+mn-ea"/>
              </a:rPr>
              <a:t>32 m</a:t>
            </a:r>
            <a:r>
              <a:rPr lang="ja-JP" altLang="en-US" dirty="0" err="1" smtClean="0">
                <a:solidFill>
                  <a:schemeClr val="tx1">
                    <a:alpha val="15000"/>
                  </a:schemeClr>
                </a:solidFill>
                <a:effectLst>
                  <a:glow rad="127000">
                    <a:schemeClr val="bg1">
                      <a:alpha val="15000"/>
                    </a:schemeClr>
                  </a:glow>
                </a:effectLst>
                <a:latin typeface="+mn-ea"/>
              </a:rPr>
              <a:t>、</a:t>
            </a:r>
            <a:r>
              <a:rPr lang="ja-JP" altLang="en-US" dirty="0" smtClean="0">
                <a:solidFill>
                  <a:schemeClr val="tx1">
                    <a:alpha val="15000"/>
                  </a:schemeClr>
                </a:solidFill>
                <a:effectLst>
                  <a:glow rad="127000">
                    <a:schemeClr val="bg1">
                      <a:alpha val="15000"/>
                    </a:schemeClr>
                  </a:glow>
                </a:effectLst>
                <a:latin typeface="+mn-ea"/>
              </a:rPr>
              <a:t>高萩 </a:t>
            </a:r>
            <a:r>
              <a:rPr lang="en-US" altLang="ja-JP" dirty="0" smtClean="0">
                <a:solidFill>
                  <a:schemeClr val="tx1">
                    <a:alpha val="15000"/>
                  </a:schemeClr>
                </a:solidFill>
                <a:effectLst>
                  <a:glow rad="127000">
                    <a:schemeClr val="bg1">
                      <a:alpha val="15000"/>
                    </a:schemeClr>
                  </a:glow>
                </a:effectLst>
                <a:latin typeface="+mn-ea"/>
              </a:rPr>
              <a:t>32 m</a:t>
            </a:r>
            <a:r>
              <a:rPr lang="ja-JP" altLang="en-US" dirty="0" smtClean="0">
                <a:solidFill>
                  <a:schemeClr val="tx1">
                    <a:alpha val="15000"/>
                  </a:schemeClr>
                </a:solidFill>
                <a:effectLst>
                  <a:glow rad="127000">
                    <a:schemeClr val="bg1">
                      <a:alpha val="15000"/>
                    </a:schemeClr>
                  </a:glow>
                </a:effectLst>
                <a:latin typeface="+mn-ea"/>
              </a:rPr>
              <a:t>との </a:t>
            </a:r>
            <a:r>
              <a:rPr lang="en-US" altLang="ja-JP" dirty="0" smtClean="0">
                <a:solidFill>
                  <a:schemeClr val="tx1">
                    <a:alpha val="15000"/>
                  </a:schemeClr>
                </a:solidFill>
                <a:effectLst>
                  <a:glow rad="127000">
                    <a:schemeClr val="bg1">
                      <a:alpha val="15000"/>
                    </a:schemeClr>
                  </a:glow>
                </a:effectLst>
                <a:latin typeface="+mn-ea"/>
              </a:rPr>
              <a:t>VLBI </a:t>
            </a:r>
            <a:r>
              <a:rPr lang="ja-JP" altLang="en-US" dirty="0" smtClean="0">
                <a:solidFill>
                  <a:schemeClr val="tx1">
                    <a:alpha val="15000"/>
                  </a:schemeClr>
                </a:solidFill>
                <a:effectLst>
                  <a:glow rad="127000">
                    <a:schemeClr val="bg1">
                      <a:alpha val="15000"/>
                    </a:schemeClr>
                  </a:glow>
                </a:effectLst>
                <a:latin typeface="+mn-ea"/>
              </a:rPr>
              <a:t>観測実験</a:t>
            </a:r>
            <a:endParaRPr lang="en-US" altLang="ja-JP" dirty="0" smtClean="0">
              <a:solidFill>
                <a:schemeClr val="tx1">
                  <a:alpha val="15000"/>
                </a:schemeClr>
              </a:solidFill>
              <a:effectLst>
                <a:glow rad="127000">
                  <a:schemeClr val="bg1">
                    <a:alpha val="15000"/>
                  </a:schemeClr>
                </a:glow>
              </a:effectLst>
              <a:latin typeface="+mn-ea"/>
            </a:endParaRPr>
          </a:p>
          <a:p>
            <a:endParaRPr lang="en-US" altLang="ja-JP" dirty="0">
              <a:solidFill>
                <a:schemeClr val="tx1">
                  <a:alpha val="15000"/>
                </a:schemeClr>
              </a:solidFill>
              <a:effectLst>
                <a:glow rad="127000">
                  <a:schemeClr val="bg1">
                    <a:alpha val="15000"/>
                  </a:schemeClr>
                </a:glow>
              </a:effectLst>
              <a:latin typeface="+mn-ea"/>
            </a:endParaRPr>
          </a:p>
          <a:p>
            <a:r>
              <a:rPr lang="ja-JP" altLang="en-US" dirty="0" smtClean="0">
                <a:solidFill>
                  <a:schemeClr val="tx1">
                    <a:alpha val="15000"/>
                  </a:schemeClr>
                </a:solidFill>
                <a:effectLst>
                  <a:glow rad="127000">
                    <a:schemeClr val="bg1">
                      <a:alpha val="15000"/>
                    </a:schemeClr>
                  </a:glow>
                </a:effectLst>
                <a:latin typeface="+mn-ea"/>
              </a:rPr>
              <a:t>つくば </a:t>
            </a:r>
            <a:r>
              <a:rPr lang="en-US" altLang="ja-JP" dirty="0" smtClean="0">
                <a:solidFill>
                  <a:schemeClr val="tx1">
                    <a:alpha val="15000"/>
                  </a:schemeClr>
                </a:solidFill>
                <a:effectLst>
                  <a:glow rad="127000">
                    <a:schemeClr val="bg1">
                      <a:alpha val="15000"/>
                    </a:schemeClr>
                  </a:glow>
                </a:effectLst>
                <a:latin typeface="+mn-ea"/>
              </a:rPr>
              <a:t>32 m</a:t>
            </a:r>
            <a:r>
              <a:rPr lang="ja-JP" altLang="en-US" dirty="0" smtClean="0">
                <a:solidFill>
                  <a:schemeClr val="tx1">
                    <a:alpha val="15000"/>
                  </a:schemeClr>
                </a:solidFill>
                <a:effectLst>
                  <a:glow rad="127000">
                    <a:schemeClr val="bg1">
                      <a:alpha val="15000"/>
                    </a:schemeClr>
                  </a:glow>
                </a:effectLst>
                <a:latin typeface="+mn-ea"/>
              </a:rPr>
              <a:t>との測地 </a:t>
            </a:r>
            <a:r>
              <a:rPr lang="en-US" altLang="ja-JP" dirty="0" smtClean="0">
                <a:solidFill>
                  <a:schemeClr val="tx1">
                    <a:alpha val="15000"/>
                  </a:schemeClr>
                </a:solidFill>
                <a:effectLst>
                  <a:glow rad="127000">
                    <a:schemeClr val="bg1">
                      <a:alpha val="15000"/>
                    </a:schemeClr>
                  </a:glow>
                </a:effectLst>
                <a:latin typeface="+mn-ea"/>
              </a:rPr>
              <a:t>VLBI </a:t>
            </a:r>
            <a:r>
              <a:rPr lang="ja-JP" altLang="en-US" dirty="0">
                <a:solidFill>
                  <a:schemeClr val="tx1">
                    <a:alpha val="15000"/>
                  </a:schemeClr>
                </a:solidFill>
                <a:effectLst>
                  <a:glow rad="127000">
                    <a:schemeClr val="bg1">
                      <a:alpha val="15000"/>
                    </a:schemeClr>
                  </a:glow>
                </a:effectLst>
                <a:latin typeface="+mn-ea"/>
              </a:rPr>
              <a:t>観測</a:t>
            </a:r>
            <a:r>
              <a:rPr lang="ja-JP" altLang="en-US" dirty="0" smtClean="0">
                <a:solidFill>
                  <a:schemeClr val="tx1">
                    <a:alpha val="15000"/>
                  </a:schemeClr>
                </a:solidFill>
                <a:effectLst>
                  <a:glow rad="127000">
                    <a:schemeClr val="bg1">
                      <a:alpha val="15000"/>
                    </a:schemeClr>
                  </a:glow>
                </a:effectLst>
                <a:latin typeface="+mn-ea"/>
              </a:rPr>
              <a:t>用フリンジテスト</a:t>
            </a:r>
            <a:endParaRPr lang="en-US" altLang="ja-JP" dirty="0" smtClean="0">
              <a:solidFill>
                <a:schemeClr val="tx1">
                  <a:alpha val="15000"/>
                </a:schemeClr>
              </a:solidFill>
              <a:effectLst>
                <a:glow rad="127000">
                  <a:schemeClr val="bg1">
                    <a:alpha val="15000"/>
                  </a:schemeClr>
                </a:glow>
              </a:effectLst>
              <a:latin typeface="+mn-ea"/>
            </a:endParaRPr>
          </a:p>
          <a:p>
            <a:endParaRPr lang="en-US" altLang="ja-JP" dirty="0">
              <a:solidFill>
                <a:schemeClr val="tx1">
                  <a:alpha val="15000"/>
                </a:schemeClr>
              </a:solidFill>
              <a:effectLst>
                <a:glow rad="127000">
                  <a:schemeClr val="bg1">
                    <a:alpha val="15000"/>
                  </a:schemeClr>
                </a:glow>
              </a:effectLst>
              <a:latin typeface="+mn-ea"/>
            </a:endParaRPr>
          </a:p>
          <a:p>
            <a:r>
              <a:rPr lang="ja-JP" altLang="en-US" dirty="0" smtClean="0">
                <a:solidFill>
                  <a:schemeClr val="tx1">
                    <a:alpha val="15000"/>
                  </a:schemeClr>
                </a:solidFill>
                <a:effectLst>
                  <a:glow rad="127000">
                    <a:schemeClr val="bg1">
                      <a:alpha val="15000"/>
                    </a:schemeClr>
                  </a:glow>
                </a:effectLst>
                <a:latin typeface="+mn-ea"/>
              </a:rPr>
              <a:t>つくば </a:t>
            </a:r>
            <a:r>
              <a:rPr lang="en-US" altLang="ja-JP" dirty="0" smtClean="0">
                <a:solidFill>
                  <a:schemeClr val="tx1">
                    <a:alpha val="15000"/>
                  </a:schemeClr>
                </a:solidFill>
                <a:effectLst>
                  <a:glow rad="127000">
                    <a:schemeClr val="bg1">
                      <a:alpha val="15000"/>
                    </a:schemeClr>
                  </a:glow>
                </a:effectLst>
                <a:latin typeface="+mn-ea"/>
              </a:rPr>
              <a:t>32 m</a:t>
            </a:r>
            <a:r>
              <a:rPr lang="ja-JP" altLang="en-US" dirty="0" smtClean="0">
                <a:solidFill>
                  <a:schemeClr val="tx1">
                    <a:alpha val="15000"/>
                  </a:schemeClr>
                </a:solidFill>
                <a:effectLst>
                  <a:glow rad="127000">
                    <a:schemeClr val="bg1">
                      <a:alpha val="15000"/>
                    </a:schemeClr>
                  </a:glow>
                </a:effectLst>
                <a:latin typeface="+mn-ea"/>
              </a:rPr>
              <a:t>との測地 </a:t>
            </a:r>
            <a:r>
              <a:rPr lang="en-US" altLang="ja-JP" dirty="0" smtClean="0">
                <a:solidFill>
                  <a:schemeClr val="tx1">
                    <a:alpha val="15000"/>
                  </a:schemeClr>
                </a:solidFill>
                <a:effectLst>
                  <a:glow rad="127000">
                    <a:schemeClr val="bg1">
                      <a:alpha val="15000"/>
                    </a:schemeClr>
                  </a:glow>
                </a:effectLst>
                <a:latin typeface="+mn-ea"/>
              </a:rPr>
              <a:t>VLBI </a:t>
            </a:r>
            <a:r>
              <a:rPr lang="ja-JP" altLang="en-US" dirty="0" smtClean="0">
                <a:solidFill>
                  <a:schemeClr val="tx1">
                    <a:alpha val="15000"/>
                  </a:schemeClr>
                </a:solidFill>
                <a:effectLst>
                  <a:glow rad="127000">
                    <a:schemeClr val="bg1">
                      <a:alpha val="15000"/>
                    </a:schemeClr>
                  </a:glow>
                </a:effectLst>
                <a:latin typeface="+mn-ea"/>
              </a:rPr>
              <a:t>観測</a:t>
            </a:r>
            <a:r>
              <a:rPr lang="en-US" altLang="ja-JP" dirty="0" smtClean="0">
                <a:solidFill>
                  <a:schemeClr val="tx1">
                    <a:alpha val="15000"/>
                  </a:schemeClr>
                </a:solidFill>
                <a:effectLst>
                  <a:glow rad="127000">
                    <a:schemeClr val="bg1">
                      <a:alpha val="15000"/>
                    </a:schemeClr>
                  </a:glow>
                </a:effectLst>
                <a:latin typeface="+mn-ea"/>
              </a:rPr>
              <a:t>  </a:t>
            </a:r>
            <a:endParaRPr lang="en-US" altLang="ja-JP" dirty="0">
              <a:solidFill>
                <a:schemeClr val="tx1">
                  <a:alpha val="15000"/>
                </a:schemeClr>
              </a:solidFill>
              <a:effectLst>
                <a:glow rad="127000">
                  <a:schemeClr val="bg1">
                    <a:alpha val="15000"/>
                  </a:schemeClr>
                </a:glow>
              </a:effectLst>
              <a:latin typeface="+mn-ea"/>
            </a:endParaRPr>
          </a:p>
          <a:p>
            <a:pPr marL="0" indent="0">
              <a:buNone/>
            </a:pPr>
            <a:endParaRPr lang="en-US" altLang="ja-JP" sz="2400" dirty="0">
              <a:solidFill>
                <a:schemeClr val="tx1">
                  <a:alpha val="15000"/>
                </a:schemeClr>
              </a:solidFill>
              <a:effectLst>
                <a:glow rad="127000">
                  <a:schemeClr val="bg1">
                    <a:alpha val="15000"/>
                  </a:schemeClr>
                </a:glow>
              </a:effectLst>
              <a:latin typeface="HGS明朝E" panose="02020900000000000000" pitchFamily="18" charset="-128"/>
              <a:ea typeface="HGS明朝E" panose="02020900000000000000" pitchFamily="18" charset="-128"/>
            </a:endParaRPr>
          </a:p>
          <a:p>
            <a:r>
              <a:rPr lang="ja-JP" altLang="en-US" dirty="0" smtClean="0">
                <a:effectLst>
                  <a:glow rad="127000">
                    <a:schemeClr val="bg1"/>
                  </a:glow>
                </a:effectLst>
                <a:latin typeface="+mn-ea"/>
              </a:rPr>
              <a:t>まとめ・今後</a:t>
            </a:r>
            <a:endParaRPr lang="en-US" altLang="ja-JP" dirty="0" smtClean="0">
              <a:effectLst>
                <a:glow rad="127000">
                  <a:schemeClr val="bg1"/>
                </a:glow>
              </a:effectLst>
              <a:latin typeface="+mn-ea"/>
            </a:endParaRPr>
          </a:p>
          <a:p>
            <a:endParaRPr lang="en-US" altLang="ja-JP" dirty="0">
              <a:effectLst>
                <a:glow rad="127000">
                  <a:schemeClr val="bg1"/>
                </a:glow>
              </a:effectLst>
              <a:latin typeface="+mn-ea"/>
            </a:endParaRPr>
          </a:p>
          <a:p>
            <a:endParaRPr lang="en-US" altLang="ja-JP" dirty="0">
              <a:effectLst>
                <a:glow rad="127000">
                  <a:schemeClr val="bg1"/>
                </a:glow>
              </a:effectLst>
              <a:latin typeface="+mn-ea"/>
            </a:endParaRPr>
          </a:p>
        </p:txBody>
      </p:sp>
      <p:cxnSp>
        <p:nvCxnSpPr>
          <p:cNvPr id="8" name="直線コネクタ 7"/>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8026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723900"/>
          </a:xfrm>
        </p:spPr>
        <p:txBody>
          <a:bodyPr>
            <a:normAutofit/>
          </a:bodyPr>
          <a:lstStyle/>
          <a:p>
            <a:pPr algn="ctr"/>
            <a:r>
              <a:rPr lang="ja-JP" altLang="en-US" sz="3600" dirty="0" smtClean="0">
                <a:latin typeface="ＭＳ ゴシック" panose="020B0609070205080204" pitchFamily="49" charset="-128"/>
                <a:ea typeface="ＭＳ ゴシック" panose="020B0609070205080204" pitchFamily="49" charset="-128"/>
              </a:rPr>
              <a:t>まとめ・今後</a:t>
            </a:r>
            <a:endParaRPr kumimoji="1" lang="ja-JP" altLang="en-US" sz="3600" dirty="0">
              <a:latin typeface="ＭＳ ゴシック" panose="020B0609070205080204" pitchFamily="49" charset="-128"/>
              <a:ea typeface="ＭＳ ゴシック" panose="020B0609070205080204" pitchFamily="49" charset="-128"/>
            </a:endParaRPr>
          </a:p>
        </p:txBody>
      </p:sp>
      <p:cxnSp>
        <p:nvCxnSpPr>
          <p:cNvPr id="4" name="直線コネクタ 3"/>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コンテンツ プレースホルダー 2"/>
          <p:cNvSpPr>
            <a:spLocks noGrp="1"/>
          </p:cNvSpPr>
          <p:nvPr>
            <p:ph idx="1"/>
          </p:nvPr>
        </p:nvSpPr>
        <p:spPr>
          <a:xfrm>
            <a:off x="222636" y="1692707"/>
            <a:ext cx="8599170" cy="5165293"/>
          </a:xfrm>
        </p:spPr>
        <p:txBody>
          <a:bodyPr>
            <a:noAutofit/>
          </a:bodyPr>
          <a:lstStyle/>
          <a:p>
            <a:r>
              <a:rPr lang="ja-JP" altLang="en-US" sz="2400" dirty="0" smtClean="0">
                <a:latin typeface="ＭＳ ゴシック" panose="020B0609070205080204" pitchFamily="49" charset="-128"/>
                <a:ea typeface="ＭＳ ゴシック" panose="020B0609070205080204" pitchFamily="49" charset="-128"/>
              </a:rPr>
              <a:t>高萩</a:t>
            </a:r>
            <a:r>
              <a:rPr lang="en-US" altLang="ja-JP" sz="2400" dirty="0" smtClean="0">
                <a:latin typeface="ＭＳ ゴシック" panose="020B0609070205080204" pitchFamily="49" charset="-128"/>
                <a:ea typeface="ＭＳ ゴシック" panose="020B0609070205080204" pitchFamily="49" charset="-128"/>
              </a:rPr>
              <a:t>32m</a:t>
            </a:r>
            <a:r>
              <a:rPr lang="ja-JP" altLang="en-US" sz="2400" dirty="0" smtClean="0">
                <a:latin typeface="ＭＳ ゴシック" panose="020B0609070205080204" pitchFamily="49" charset="-128"/>
                <a:ea typeface="ＭＳ ゴシック" panose="020B0609070205080204" pitchFamily="49" charset="-128"/>
              </a:rPr>
              <a:t>との</a:t>
            </a:r>
            <a:r>
              <a:rPr lang="en-US" altLang="ja-JP" sz="2400" dirty="0" smtClean="0">
                <a:latin typeface="ＭＳ ゴシック" panose="020B0609070205080204" pitchFamily="49" charset="-128"/>
                <a:ea typeface="ＭＳ ゴシック" panose="020B0609070205080204" pitchFamily="49" charset="-128"/>
              </a:rPr>
              <a:t>VLBI</a:t>
            </a:r>
            <a:r>
              <a:rPr lang="ja-JP" altLang="en-US" sz="2400" dirty="0" smtClean="0">
                <a:latin typeface="ＭＳ ゴシック" panose="020B0609070205080204" pitchFamily="49" charset="-128"/>
                <a:ea typeface="ＭＳ ゴシック" panose="020B0609070205080204" pitchFamily="49" charset="-128"/>
              </a:rPr>
              <a:t>観測にて、大阪で初のフリンジを検出した</a:t>
            </a:r>
            <a:r>
              <a:rPr lang="en-US" altLang="ja-JP" sz="2400" dirty="0" smtClean="0">
                <a:latin typeface="ＭＳ ゴシック" panose="020B0609070205080204" pitchFamily="49" charset="-128"/>
                <a:ea typeface="ＭＳ ゴシック" panose="020B0609070205080204" pitchFamily="49" charset="-128"/>
              </a:rPr>
              <a:t/>
            </a:r>
            <a:br>
              <a:rPr lang="en-US" altLang="ja-JP" sz="2400" dirty="0" smtClean="0">
                <a:latin typeface="ＭＳ ゴシック" panose="020B0609070205080204" pitchFamily="49" charset="-128"/>
                <a:ea typeface="ＭＳ ゴシック" panose="020B0609070205080204" pitchFamily="49" charset="-128"/>
              </a:rPr>
            </a:br>
            <a:endParaRPr lang="en-US" altLang="ja-JP" sz="2400" dirty="0" smtClean="0">
              <a:latin typeface="ＭＳ ゴシック" panose="020B0609070205080204" pitchFamily="49" charset="-128"/>
              <a:ea typeface="ＭＳ ゴシック" panose="020B0609070205080204" pitchFamily="49" charset="-128"/>
            </a:endParaRPr>
          </a:p>
          <a:p>
            <a:r>
              <a:rPr lang="ja-JP" altLang="en-US" sz="2400" dirty="0" smtClean="0">
                <a:latin typeface="ＭＳ ゴシック" panose="020B0609070205080204" pitchFamily="49" charset="-128"/>
                <a:ea typeface="ＭＳ ゴシック" panose="020B0609070205080204" pitchFamily="49" charset="-128"/>
              </a:rPr>
              <a:t>つくば</a:t>
            </a:r>
            <a:r>
              <a:rPr lang="en-US" altLang="ja-JP" sz="2400" dirty="0" smtClean="0">
                <a:latin typeface="ＭＳ ゴシック" panose="020B0609070205080204" pitchFamily="49" charset="-128"/>
                <a:ea typeface="ＭＳ ゴシック" panose="020B0609070205080204" pitchFamily="49" charset="-128"/>
              </a:rPr>
              <a:t>32m</a:t>
            </a:r>
            <a:r>
              <a:rPr lang="ja-JP" altLang="en-US" sz="2400" dirty="0" smtClean="0">
                <a:latin typeface="ＭＳ ゴシック" panose="020B0609070205080204" pitchFamily="49" charset="-128"/>
                <a:ea typeface="ＭＳ ゴシック" panose="020B0609070205080204" pitchFamily="49" charset="-128"/>
              </a:rPr>
              <a:t>とフリンジテストを行った後、測地</a:t>
            </a:r>
            <a:r>
              <a:rPr lang="ja-JP" altLang="en-US" sz="2400" dirty="0">
                <a:latin typeface="ＭＳ ゴシック" panose="020B0609070205080204" pitchFamily="49" charset="-128"/>
                <a:ea typeface="ＭＳ ゴシック" panose="020B0609070205080204" pitchFamily="49" charset="-128"/>
              </a:rPr>
              <a:t>観測</a:t>
            </a:r>
            <a:r>
              <a:rPr lang="ja-JP" altLang="en-US" sz="2400" dirty="0" smtClean="0">
                <a:latin typeface="ＭＳ ゴシック" panose="020B0609070205080204" pitchFamily="49" charset="-128"/>
                <a:ea typeface="ＭＳ ゴシック" panose="020B0609070205080204" pitchFamily="49" charset="-128"/>
              </a:rPr>
              <a:t>のため</a:t>
            </a:r>
            <a:r>
              <a:rPr lang="en-US" altLang="ja-JP" sz="2400" dirty="0" smtClean="0">
                <a:latin typeface="ＭＳ ゴシック" panose="020B0609070205080204" pitchFamily="49" charset="-128"/>
                <a:ea typeface="ＭＳ ゴシック" panose="020B0609070205080204" pitchFamily="49" charset="-128"/>
              </a:rPr>
              <a:t/>
            </a:r>
            <a:br>
              <a:rPr lang="en-US" altLang="ja-JP" sz="2400" dirty="0" smtClean="0">
                <a:latin typeface="ＭＳ ゴシック" panose="020B0609070205080204" pitchFamily="49" charset="-128"/>
                <a:ea typeface="ＭＳ ゴシック" panose="020B0609070205080204" pitchFamily="49" charset="-128"/>
              </a:rPr>
            </a:br>
            <a:r>
              <a:rPr lang="en-US" altLang="ja-JP" sz="2400" dirty="0" smtClean="0">
                <a:latin typeface="ＭＳ ゴシック" panose="020B0609070205080204" pitchFamily="49" charset="-128"/>
                <a:ea typeface="ＭＳ ゴシック" panose="020B0609070205080204" pitchFamily="49" charset="-128"/>
              </a:rPr>
              <a:t>X-band</a:t>
            </a:r>
            <a:r>
              <a:rPr lang="ja-JP" altLang="en-US" sz="2400" dirty="0" smtClean="0">
                <a:latin typeface="ＭＳ ゴシック" panose="020B0609070205080204" pitchFamily="49" charset="-128"/>
                <a:ea typeface="ＭＳ ゴシック" panose="020B0609070205080204" pitchFamily="49" charset="-128"/>
              </a:rPr>
              <a:t>で</a:t>
            </a:r>
            <a:r>
              <a:rPr lang="en-US" altLang="ja-JP" sz="2400" dirty="0" smtClean="0">
                <a:latin typeface="ＭＳ ゴシック" panose="020B0609070205080204" pitchFamily="49" charset="-128"/>
                <a:ea typeface="ＭＳ ゴシック" panose="020B0609070205080204" pitchFamily="49" charset="-128"/>
              </a:rPr>
              <a:t>24</a:t>
            </a:r>
            <a:r>
              <a:rPr lang="ja-JP" altLang="en-US" sz="2400" dirty="0" smtClean="0">
                <a:latin typeface="ＭＳ ゴシック" panose="020B0609070205080204" pitchFamily="49" charset="-128"/>
                <a:ea typeface="ＭＳ ゴシック" panose="020B0609070205080204" pitchFamily="49" charset="-128"/>
              </a:rPr>
              <a:t>時間観測を</a:t>
            </a:r>
            <a:r>
              <a:rPr lang="en-US" altLang="ja-JP" sz="2400" dirty="0" smtClean="0">
                <a:latin typeface="ＭＳ ゴシック" panose="020B0609070205080204" pitchFamily="49" charset="-128"/>
                <a:ea typeface="ＭＳ ゴシック" panose="020B0609070205080204" pitchFamily="49" charset="-128"/>
              </a:rPr>
              <a:t>3</a:t>
            </a:r>
            <a:r>
              <a:rPr lang="ja-JP" altLang="en-US" sz="2400" dirty="0" smtClean="0">
                <a:latin typeface="ＭＳ ゴシック" panose="020B0609070205080204" pitchFamily="49" charset="-128"/>
                <a:ea typeface="ＭＳ ゴシック" panose="020B0609070205080204" pitchFamily="49" charset="-128"/>
              </a:rPr>
              <a:t>度行った</a:t>
            </a:r>
            <a:r>
              <a:rPr lang="en-US" altLang="ja-JP" sz="2400" dirty="0" smtClean="0">
                <a:latin typeface="ＭＳ ゴシック" panose="020B0609070205080204" pitchFamily="49" charset="-128"/>
                <a:ea typeface="ＭＳ ゴシック" panose="020B0609070205080204" pitchFamily="49" charset="-128"/>
              </a:rPr>
              <a:t/>
            </a:r>
            <a:br>
              <a:rPr lang="en-US" altLang="ja-JP" sz="2400" dirty="0" smtClean="0">
                <a:latin typeface="ＭＳ ゴシック" panose="020B0609070205080204" pitchFamily="49" charset="-128"/>
                <a:ea typeface="ＭＳ ゴシック" panose="020B0609070205080204" pitchFamily="49" charset="-128"/>
              </a:rPr>
            </a:br>
            <a:r>
              <a:rPr lang="en-US" altLang="ja-JP" sz="2400" dirty="0" smtClean="0">
                <a:latin typeface="ＭＳ ゴシック" panose="020B0609070205080204" pitchFamily="49" charset="-128"/>
                <a:ea typeface="ＭＳ ゴシック" panose="020B0609070205080204" pitchFamily="49" charset="-128"/>
              </a:rPr>
              <a:t/>
            </a:r>
            <a:br>
              <a:rPr lang="en-US" altLang="ja-JP" sz="2400" dirty="0" smtClean="0">
                <a:latin typeface="ＭＳ ゴシック" panose="020B0609070205080204" pitchFamily="49" charset="-128"/>
                <a:ea typeface="ＭＳ ゴシック" panose="020B0609070205080204" pitchFamily="49" charset="-128"/>
              </a:rPr>
            </a:br>
            <a:endParaRPr lang="en-US" altLang="ja-JP" sz="2400" dirty="0" smtClean="0">
              <a:latin typeface="ＭＳ ゴシック" panose="020B0609070205080204" pitchFamily="49" charset="-128"/>
              <a:ea typeface="ＭＳ ゴシック" panose="020B0609070205080204" pitchFamily="49" charset="-128"/>
            </a:endParaRPr>
          </a:p>
          <a:p>
            <a:pPr marL="0" indent="0">
              <a:buNone/>
            </a:pPr>
            <a:endParaRPr lang="en-US" altLang="ja-JP" sz="2400" dirty="0" smtClean="0">
              <a:latin typeface="ＭＳ ゴシック" panose="020B0609070205080204" pitchFamily="49" charset="-128"/>
              <a:ea typeface="ＭＳ ゴシック" panose="020B0609070205080204" pitchFamily="49" charset="-128"/>
            </a:endParaRPr>
          </a:p>
          <a:p>
            <a:r>
              <a:rPr lang="ja-JP" altLang="en-US" sz="2400" dirty="0" smtClean="0">
                <a:latin typeface="ＭＳ ゴシック" panose="020B0609070205080204" pitchFamily="49" charset="-128"/>
                <a:ea typeface="ＭＳ ゴシック" panose="020B0609070205080204" pitchFamily="49" charset="-128"/>
              </a:rPr>
              <a:t>受信システム全体の広帯域化</a:t>
            </a:r>
            <a:endParaRPr lang="en-US" altLang="ja-JP" sz="2400" dirty="0">
              <a:latin typeface="ＭＳ ゴシック" panose="020B0609070205080204" pitchFamily="49" charset="-128"/>
              <a:ea typeface="ＭＳ ゴシック" panose="020B0609070205080204" pitchFamily="49" charset="-128"/>
            </a:endParaRPr>
          </a:p>
          <a:p>
            <a:endParaRPr lang="en-US" altLang="ja-JP" sz="2400" dirty="0" smtClean="0">
              <a:latin typeface="ＭＳ ゴシック" panose="020B0609070205080204" pitchFamily="49" charset="-128"/>
              <a:ea typeface="ＭＳ ゴシック" panose="020B0609070205080204" pitchFamily="49" charset="-128"/>
            </a:endParaRPr>
          </a:p>
          <a:p>
            <a:pPr marL="0" indent="0">
              <a:buNone/>
            </a:pPr>
            <a:r>
              <a:rPr lang="en-US" altLang="ja-JP" sz="2400" dirty="0">
                <a:latin typeface="ＭＳ ゴシック" panose="020B0609070205080204" pitchFamily="49" charset="-128"/>
                <a:ea typeface="ＭＳ ゴシック" panose="020B0609070205080204" pitchFamily="49" charset="-128"/>
              </a:rPr>
              <a:t>	</a:t>
            </a:r>
            <a:endParaRPr lang="en-US" altLang="ja-JP" sz="2400" dirty="0" smtClean="0">
              <a:latin typeface="ＭＳ ゴシック" panose="020B0609070205080204" pitchFamily="49" charset="-128"/>
              <a:ea typeface="ＭＳ ゴシック" panose="020B0609070205080204" pitchFamily="49" charset="-128"/>
            </a:endParaRPr>
          </a:p>
          <a:p>
            <a:pPr marL="0" indent="0">
              <a:buNone/>
            </a:pPr>
            <a:r>
              <a:rPr lang="ja-JP" altLang="en-US" sz="2400" dirty="0" smtClean="0">
                <a:latin typeface="ＭＳ ゴシック" panose="020B0609070205080204" pitchFamily="49" charset="-128"/>
                <a:ea typeface="ＭＳ ゴシック" panose="020B0609070205080204" pitchFamily="49" charset="-128"/>
              </a:rPr>
              <a:t>鏡面精度、広帯域フィードの開発</a:t>
            </a:r>
            <a:endParaRPr lang="en-US" altLang="ja-JP" sz="2400" dirty="0">
              <a:latin typeface="ＭＳ ゴシック" panose="020B0609070205080204" pitchFamily="49" charset="-128"/>
              <a:ea typeface="ＭＳ ゴシック" panose="020B0609070205080204" pitchFamily="49" charset="-128"/>
            </a:endParaRPr>
          </a:p>
        </p:txBody>
      </p:sp>
      <p:sp>
        <p:nvSpPr>
          <p:cNvPr id="10" name="タイトル 1"/>
          <p:cNvSpPr txBox="1">
            <a:spLocks/>
          </p:cNvSpPr>
          <p:nvPr/>
        </p:nvSpPr>
        <p:spPr>
          <a:xfrm>
            <a:off x="222636" y="950181"/>
            <a:ext cx="2124324" cy="602974"/>
          </a:xfrm>
          <a:prstGeom prst="roundRect">
            <a:avLst/>
          </a:prstGeom>
          <a:ln w="38100">
            <a:solidFill>
              <a:srgbClr val="00B0F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800" dirty="0" smtClean="0">
                <a:latin typeface="ＭＳ ゴシック" panose="020B0609070205080204" pitchFamily="49" charset="-128"/>
                <a:ea typeface="ＭＳ ゴシック" panose="020B0609070205080204" pitchFamily="49" charset="-128"/>
              </a:rPr>
              <a:t>まと</a:t>
            </a:r>
            <a:r>
              <a:rPr lang="ja-JP" altLang="en-US" sz="2800" dirty="0">
                <a:latin typeface="ＭＳ ゴシック" panose="020B0609070205080204" pitchFamily="49" charset="-128"/>
                <a:ea typeface="ＭＳ ゴシック" panose="020B0609070205080204" pitchFamily="49" charset="-128"/>
              </a:rPr>
              <a:t>め</a:t>
            </a:r>
          </a:p>
        </p:txBody>
      </p:sp>
      <p:sp>
        <p:nvSpPr>
          <p:cNvPr id="11" name="タイトル 1"/>
          <p:cNvSpPr txBox="1">
            <a:spLocks/>
          </p:cNvSpPr>
          <p:nvPr/>
        </p:nvSpPr>
        <p:spPr>
          <a:xfrm>
            <a:off x="222636" y="3571000"/>
            <a:ext cx="2124324" cy="602974"/>
          </a:xfrm>
          <a:prstGeom prst="roundRect">
            <a:avLst/>
          </a:prstGeom>
          <a:ln w="38100">
            <a:solidFill>
              <a:srgbClr val="FF00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800" dirty="0">
                <a:latin typeface="ＭＳ ゴシック" panose="020B0609070205080204" pitchFamily="49" charset="-128"/>
                <a:ea typeface="ＭＳ ゴシック" panose="020B0609070205080204" pitchFamily="49" charset="-128"/>
              </a:rPr>
              <a:t>今後</a:t>
            </a:r>
          </a:p>
        </p:txBody>
      </p:sp>
      <p:sp>
        <p:nvSpPr>
          <p:cNvPr id="12" name="タイトル 1"/>
          <p:cNvSpPr txBox="1">
            <a:spLocks/>
          </p:cNvSpPr>
          <p:nvPr/>
        </p:nvSpPr>
        <p:spPr>
          <a:xfrm>
            <a:off x="222636" y="4958733"/>
            <a:ext cx="2124324" cy="602974"/>
          </a:xfrm>
          <a:prstGeom prst="roundRect">
            <a:avLst/>
          </a:prstGeom>
          <a:ln w="38100">
            <a:solidFill>
              <a:srgbClr val="FF00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800" dirty="0">
                <a:latin typeface="ＭＳ ゴシック" panose="020B0609070205080204" pitchFamily="49" charset="-128"/>
                <a:ea typeface="ＭＳ ゴシック" panose="020B0609070205080204" pitchFamily="49" charset="-128"/>
              </a:rPr>
              <a:t>課題</a:t>
            </a:r>
          </a:p>
        </p:txBody>
      </p:sp>
    </p:spTree>
    <p:extLst>
      <p:ext uri="{BB962C8B-B14F-4D97-AF65-F5344CB8AC3E}">
        <p14:creationId xmlns:p14="http://schemas.microsoft.com/office/powerpoint/2010/main" val="1315120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softEdge rad="0"/>
          </a:effectLst>
        </p:spPr>
      </p:pic>
      <p:sp>
        <p:nvSpPr>
          <p:cNvPr id="6" name="コンテンツ プレースホルダー 2"/>
          <p:cNvSpPr txBox="1">
            <a:spLocks/>
          </p:cNvSpPr>
          <p:nvPr/>
        </p:nvSpPr>
        <p:spPr>
          <a:xfrm>
            <a:off x="0" y="5775960"/>
            <a:ext cx="9144000" cy="1082040"/>
          </a:xfrm>
          <a:prstGeom prst="rect">
            <a:avLst/>
          </a:prstGeom>
          <a:solidFill>
            <a:schemeClr val="bg1"/>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4000" dirty="0" smtClean="0">
                <a:effectLst>
                  <a:glow rad="101600">
                    <a:schemeClr val="bg1">
                      <a:alpha val="60000"/>
                    </a:schemeClr>
                  </a:glow>
                </a:effectLst>
              </a:rPr>
              <a:t>ご清聴ありがとうございました</a:t>
            </a:r>
            <a:endParaRPr lang="en-US" altLang="ja-JP" sz="4000" dirty="0" smtClean="0">
              <a:effectLst>
                <a:glow rad="101600">
                  <a:schemeClr val="bg1">
                    <a:alpha val="60000"/>
                  </a:schemeClr>
                </a:glow>
              </a:effectLst>
            </a:endParaRPr>
          </a:p>
        </p:txBody>
      </p:sp>
    </p:spTree>
    <p:extLst>
      <p:ext uri="{BB962C8B-B14F-4D97-AF65-F5344CB8AC3E}">
        <p14:creationId xmlns:p14="http://schemas.microsoft.com/office/powerpoint/2010/main" val="27657159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723900"/>
          </a:xfrm>
        </p:spPr>
        <p:txBody>
          <a:bodyPr>
            <a:normAutofit/>
          </a:bodyPr>
          <a:lstStyle/>
          <a:p>
            <a:pPr algn="ctr"/>
            <a:r>
              <a:rPr lang="en-US" altLang="ja-JP" sz="3600" dirty="0" smtClean="0">
                <a:latin typeface="ＭＳ ゴシック" panose="020B0609070205080204" pitchFamily="49" charset="-128"/>
                <a:ea typeface="ＭＳ ゴシック" panose="020B0609070205080204" pitchFamily="49" charset="-128"/>
              </a:rPr>
              <a:t>3.8 m </a:t>
            </a:r>
            <a:r>
              <a:rPr lang="ja-JP" altLang="en-US" sz="3600" dirty="0" smtClean="0">
                <a:latin typeface="ＭＳ ゴシック" panose="020B0609070205080204" pitchFamily="49" charset="-128"/>
                <a:ea typeface="ＭＳ ゴシック" panose="020B0609070205080204" pitchFamily="49" charset="-128"/>
              </a:rPr>
              <a:t>電波望遠鏡</a:t>
            </a:r>
            <a:endParaRPr kumimoji="1" lang="ja-JP" altLang="en-US" sz="3600" dirty="0">
              <a:latin typeface="ＭＳ ゴシック" panose="020B0609070205080204" pitchFamily="49" charset="-128"/>
              <a:ea typeface="ＭＳ ゴシック" panose="020B0609070205080204" pitchFamily="49" charset="-128"/>
            </a:endParaRPr>
          </a:p>
        </p:txBody>
      </p:sp>
      <p:pic>
        <p:nvPicPr>
          <p:cNvPr id="21" name="図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49" y="814836"/>
            <a:ext cx="3846806" cy="2564537"/>
          </a:xfrm>
          <a:prstGeom prst="rect">
            <a:avLst/>
          </a:prstGeom>
        </p:spPr>
      </p:pic>
      <p:sp>
        <p:nvSpPr>
          <p:cNvPr id="25" name="テキスト ボックス 24"/>
          <p:cNvSpPr txBox="1"/>
          <p:nvPr/>
        </p:nvSpPr>
        <p:spPr>
          <a:xfrm>
            <a:off x="126462" y="3022262"/>
            <a:ext cx="2157618" cy="400110"/>
          </a:xfrm>
          <a:prstGeom prst="rect">
            <a:avLst/>
          </a:prstGeom>
          <a:noFill/>
        </p:spPr>
        <p:txBody>
          <a:bodyPr wrap="square" rtlCol="0">
            <a:spAutoFit/>
          </a:bodyPr>
          <a:lstStyle/>
          <a:p>
            <a:r>
              <a:rPr lang="en-US" altLang="ja-JP" sz="2000" dirty="0">
                <a:effectLst>
                  <a:glow rad="127000">
                    <a:schemeClr val="bg1"/>
                  </a:glow>
                </a:effectLst>
                <a:latin typeface="+mj-ea"/>
                <a:ea typeface="+mj-ea"/>
              </a:rPr>
              <a:t>@</a:t>
            </a:r>
            <a:r>
              <a:rPr lang="ja-JP" altLang="en-US" sz="2000" dirty="0">
                <a:effectLst>
                  <a:glow rad="127000">
                    <a:schemeClr val="bg1"/>
                  </a:glow>
                </a:effectLst>
                <a:latin typeface="+mj-ea"/>
                <a:ea typeface="+mj-ea"/>
              </a:rPr>
              <a:t>北海道新十津川</a:t>
            </a:r>
          </a:p>
        </p:txBody>
      </p:sp>
      <p:sp>
        <p:nvSpPr>
          <p:cNvPr id="26" name="曲折矢印 25"/>
          <p:cNvSpPr/>
          <p:nvPr/>
        </p:nvSpPr>
        <p:spPr>
          <a:xfrm rot="5400000">
            <a:off x="4083668" y="1790702"/>
            <a:ext cx="1357705" cy="1433904"/>
          </a:xfrm>
          <a:prstGeom prst="bentArrow">
            <a:avLst/>
          </a:prstGeom>
          <a:solidFill>
            <a:schemeClr val="accent1">
              <a:lumMod val="40000"/>
              <a:lumOff val="6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33" name="図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9969" y="3195324"/>
            <a:ext cx="4883567" cy="3662676"/>
          </a:xfrm>
          <a:prstGeom prst="rect">
            <a:avLst/>
          </a:prstGeom>
        </p:spPr>
      </p:pic>
      <p:sp>
        <p:nvSpPr>
          <p:cNvPr id="24" name="テキスト ボックス 23"/>
          <p:cNvSpPr txBox="1"/>
          <p:nvPr/>
        </p:nvSpPr>
        <p:spPr>
          <a:xfrm>
            <a:off x="5993963" y="6457890"/>
            <a:ext cx="3113239" cy="400110"/>
          </a:xfrm>
          <a:prstGeom prst="rect">
            <a:avLst/>
          </a:prstGeom>
          <a:noFill/>
        </p:spPr>
        <p:txBody>
          <a:bodyPr wrap="square" rtlCol="0">
            <a:spAutoFit/>
          </a:bodyPr>
          <a:lstStyle/>
          <a:p>
            <a:r>
              <a:rPr lang="en-US" altLang="ja-JP" sz="2000" dirty="0">
                <a:effectLst>
                  <a:glow rad="127000">
                    <a:schemeClr val="bg1"/>
                  </a:glow>
                </a:effectLst>
              </a:rPr>
              <a:t>@</a:t>
            </a:r>
            <a:r>
              <a:rPr lang="ja-JP" altLang="en-US" sz="2000" dirty="0">
                <a:effectLst>
                  <a:glow rad="127000">
                    <a:schemeClr val="bg1"/>
                  </a:glow>
                </a:effectLst>
              </a:rPr>
              <a:t>大阪府立</a:t>
            </a:r>
            <a:r>
              <a:rPr lang="ja-JP" altLang="en-US" sz="2000" dirty="0" smtClean="0">
                <a:effectLst>
                  <a:glow rad="127000">
                    <a:schemeClr val="bg1"/>
                  </a:glow>
                </a:effectLst>
              </a:rPr>
              <a:t>大</a:t>
            </a:r>
            <a:r>
              <a:rPr lang="en-US" altLang="ja-JP" sz="2000" dirty="0" smtClean="0">
                <a:effectLst>
                  <a:glow rad="127000">
                    <a:schemeClr val="bg1"/>
                  </a:glow>
                </a:effectLst>
              </a:rPr>
              <a:t>A13</a:t>
            </a:r>
            <a:r>
              <a:rPr lang="ja-JP" altLang="en-US" sz="2000" dirty="0">
                <a:effectLst>
                  <a:glow rad="127000">
                    <a:schemeClr val="bg1"/>
                  </a:glow>
                </a:effectLst>
              </a:rPr>
              <a:t>棟屋上</a:t>
            </a:r>
          </a:p>
        </p:txBody>
      </p:sp>
      <p:sp>
        <p:nvSpPr>
          <p:cNvPr id="34" name="テキスト ボックス 33"/>
          <p:cNvSpPr txBox="1"/>
          <p:nvPr/>
        </p:nvSpPr>
        <p:spPr>
          <a:xfrm>
            <a:off x="4762667" y="3327524"/>
            <a:ext cx="2055147" cy="400110"/>
          </a:xfrm>
          <a:prstGeom prst="rect">
            <a:avLst/>
          </a:prstGeom>
          <a:noFill/>
        </p:spPr>
        <p:txBody>
          <a:bodyPr wrap="square" rtlCol="0">
            <a:spAutoFit/>
          </a:bodyPr>
          <a:lstStyle/>
          <a:p>
            <a:r>
              <a:rPr lang="en-US" altLang="ja-JP" sz="2000" dirty="0" smtClean="0">
                <a:effectLst>
                  <a:glow rad="127000">
                    <a:schemeClr val="bg1"/>
                  </a:glow>
                </a:effectLst>
              </a:rPr>
              <a:t>3.8m </a:t>
            </a:r>
            <a:r>
              <a:rPr lang="ja-JP" altLang="en-US" sz="2000" dirty="0" smtClean="0">
                <a:effectLst>
                  <a:glow rad="127000">
                    <a:schemeClr val="bg1"/>
                  </a:glow>
                </a:effectLst>
              </a:rPr>
              <a:t>電波望遠鏡</a:t>
            </a:r>
            <a:endParaRPr lang="ja-JP" altLang="en-US" sz="2000" dirty="0">
              <a:effectLst>
                <a:glow rad="127000">
                  <a:schemeClr val="bg1"/>
                </a:glow>
              </a:effectLst>
            </a:endParaRPr>
          </a:p>
        </p:txBody>
      </p:sp>
      <p:cxnSp>
        <p:nvCxnSpPr>
          <p:cNvPr id="7" name="カギ線コネクタ 6"/>
          <p:cNvCxnSpPr/>
          <p:nvPr/>
        </p:nvCxnSpPr>
        <p:spPr>
          <a:xfrm>
            <a:off x="5555923" y="3700138"/>
            <a:ext cx="731520" cy="426720"/>
          </a:xfrm>
          <a:prstGeom prst="bentConnector3">
            <a:avLst>
              <a:gd name="adj1" fmla="val 0"/>
            </a:avLst>
          </a:prstGeom>
          <a:ln w="38100">
            <a:solidFill>
              <a:schemeClr val="tx1"/>
            </a:solidFill>
            <a:tailEnd type="triangle"/>
          </a:ln>
          <a:effectLst>
            <a:glow rad="63500">
              <a:schemeClr val="bg1"/>
            </a:glow>
          </a:effectLst>
        </p:spPr>
        <p:style>
          <a:lnRef idx="1">
            <a:schemeClr val="accent1"/>
          </a:lnRef>
          <a:fillRef idx="0">
            <a:schemeClr val="accent1"/>
          </a:fillRef>
          <a:effectRef idx="0">
            <a:schemeClr val="accent1"/>
          </a:effectRef>
          <a:fontRef idx="minor">
            <a:schemeClr val="tx1"/>
          </a:fontRef>
        </p:style>
      </p:cxnSp>
      <p:sp>
        <p:nvSpPr>
          <p:cNvPr id="35" name="コンテンツ プレースホルダー 2"/>
          <p:cNvSpPr txBox="1">
            <a:spLocks/>
          </p:cNvSpPr>
          <p:nvPr/>
        </p:nvSpPr>
        <p:spPr>
          <a:xfrm>
            <a:off x="5226704" y="1780418"/>
            <a:ext cx="2745924" cy="812973"/>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400" dirty="0" smtClean="0">
                <a:effectLst>
                  <a:glow rad="101600">
                    <a:schemeClr val="bg1">
                      <a:alpha val="60000"/>
                    </a:schemeClr>
                  </a:glow>
                </a:effectLst>
                <a:latin typeface="ＭＳ ゴシック" panose="020B0609070205080204" pitchFamily="49" charset="-128"/>
                <a:ea typeface="ＭＳ ゴシック" panose="020B0609070205080204" pitchFamily="49" charset="-128"/>
              </a:rPr>
              <a:t>2014</a:t>
            </a:r>
            <a:r>
              <a:rPr lang="ja-JP" altLang="en-US" sz="2400" dirty="0" smtClean="0">
                <a:effectLst>
                  <a:glow rad="101600">
                    <a:schemeClr val="bg1">
                      <a:alpha val="60000"/>
                    </a:schemeClr>
                  </a:glow>
                </a:effectLst>
                <a:latin typeface="ＭＳ ゴシック" panose="020B0609070205080204" pitchFamily="49" charset="-128"/>
                <a:ea typeface="ＭＳ ゴシック" panose="020B0609070205080204" pitchFamily="49" charset="-128"/>
              </a:rPr>
              <a:t>年</a:t>
            </a:r>
            <a:r>
              <a:rPr lang="en-US" altLang="ja-JP" sz="2400" dirty="0" smtClean="0">
                <a:effectLst>
                  <a:glow rad="101600">
                    <a:schemeClr val="bg1">
                      <a:alpha val="60000"/>
                    </a:schemeClr>
                  </a:glow>
                </a:effectLst>
                <a:latin typeface="ＭＳ ゴシック" panose="020B0609070205080204" pitchFamily="49" charset="-128"/>
                <a:ea typeface="ＭＳ ゴシック" panose="020B0609070205080204" pitchFamily="49" charset="-128"/>
              </a:rPr>
              <a:t>11</a:t>
            </a:r>
            <a:r>
              <a:rPr lang="ja-JP" altLang="en-US" sz="2400" dirty="0" smtClean="0">
                <a:effectLst>
                  <a:glow rad="101600">
                    <a:schemeClr val="bg1">
                      <a:alpha val="60000"/>
                    </a:schemeClr>
                  </a:glow>
                </a:effectLst>
                <a:latin typeface="ＭＳ ゴシック" panose="020B0609070205080204" pitchFamily="49" charset="-128"/>
                <a:ea typeface="ＭＳ ゴシック" panose="020B0609070205080204" pitchFamily="49" charset="-128"/>
              </a:rPr>
              <a:t>月に移設</a:t>
            </a:r>
            <a:endParaRPr lang="en-US" altLang="ja-JP" sz="2400" dirty="0" smtClean="0">
              <a:effectLst>
                <a:glow rad="101600">
                  <a:schemeClr val="bg1">
                    <a:alpha val="60000"/>
                  </a:schemeClr>
                </a:glow>
              </a:effectLst>
              <a:latin typeface="ＭＳ ゴシック" panose="020B0609070205080204" pitchFamily="49" charset="-128"/>
              <a:ea typeface="ＭＳ ゴシック" panose="020B0609070205080204" pitchFamily="49" charset="-128"/>
            </a:endParaRPr>
          </a:p>
        </p:txBody>
      </p:sp>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5892" y="3595256"/>
            <a:ext cx="2447058" cy="3262744"/>
          </a:xfrm>
          <a:prstGeom prst="rect">
            <a:avLst/>
          </a:prstGeom>
        </p:spPr>
      </p:pic>
      <p:sp>
        <p:nvSpPr>
          <p:cNvPr id="15" name="テキスト ボックス 14"/>
          <p:cNvSpPr txBox="1"/>
          <p:nvPr/>
        </p:nvSpPr>
        <p:spPr>
          <a:xfrm>
            <a:off x="2670631" y="6457890"/>
            <a:ext cx="2055147" cy="400110"/>
          </a:xfrm>
          <a:prstGeom prst="rect">
            <a:avLst/>
          </a:prstGeom>
          <a:noFill/>
        </p:spPr>
        <p:txBody>
          <a:bodyPr wrap="square" rtlCol="0">
            <a:spAutoFit/>
          </a:bodyPr>
          <a:lstStyle/>
          <a:p>
            <a:r>
              <a:rPr lang="ja-JP" altLang="en-US" sz="2000" dirty="0" smtClean="0">
                <a:effectLst>
                  <a:glow rad="127000">
                    <a:schemeClr val="bg1"/>
                  </a:glow>
                </a:effectLst>
              </a:rPr>
              <a:t>観測機器建屋</a:t>
            </a:r>
            <a:endParaRPr lang="ja-JP" altLang="en-US" sz="2000" dirty="0">
              <a:effectLst>
                <a:glow rad="127000">
                  <a:schemeClr val="bg1"/>
                </a:glow>
              </a:effectLst>
            </a:endParaRPr>
          </a:p>
        </p:txBody>
      </p:sp>
      <p:cxnSp>
        <p:nvCxnSpPr>
          <p:cNvPr id="14" name="直線コネクタ 13"/>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0439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723900"/>
          </a:xfrm>
        </p:spPr>
        <p:txBody>
          <a:bodyPr>
            <a:normAutofit/>
          </a:bodyPr>
          <a:lstStyle/>
          <a:p>
            <a:pPr algn="ctr"/>
            <a:r>
              <a:rPr lang="en-US" altLang="ja-JP" sz="3600" dirty="0" smtClean="0">
                <a:latin typeface="ＭＳ ゴシック" panose="020B0609070205080204" pitchFamily="49" charset="-128"/>
                <a:ea typeface="ＭＳ ゴシック" panose="020B0609070205080204" pitchFamily="49" charset="-128"/>
              </a:rPr>
              <a:t>3.8 m </a:t>
            </a:r>
            <a:r>
              <a:rPr lang="ja-JP" altLang="en-US" sz="3600" dirty="0" smtClean="0">
                <a:latin typeface="ＭＳ ゴシック" panose="020B0609070205080204" pitchFamily="49" charset="-128"/>
                <a:ea typeface="ＭＳ ゴシック" panose="020B0609070205080204" pitchFamily="49" charset="-128"/>
              </a:rPr>
              <a:t>電波望遠鏡</a:t>
            </a:r>
            <a:endParaRPr kumimoji="1" lang="ja-JP" altLang="en-US" sz="3600" dirty="0">
              <a:latin typeface="ＭＳ ゴシック" panose="020B0609070205080204" pitchFamily="49" charset="-128"/>
              <a:ea typeface="ＭＳ ゴシック" panose="020B0609070205080204" pitchFamily="49" charset="-128"/>
            </a:endParaRPr>
          </a:p>
        </p:txBody>
      </p:sp>
      <p:sp>
        <p:nvSpPr>
          <p:cNvPr id="117" name="コンテンツ プレースホルダー 2"/>
          <p:cNvSpPr>
            <a:spLocks noGrp="1"/>
          </p:cNvSpPr>
          <p:nvPr>
            <p:ph idx="1"/>
          </p:nvPr>
        </p:nvSpPr>
        <p:spPr>
          <a:xfrm>
            <a:off x="138080" y="886084"/>
            <a:ext cx="8804912" cy="5894424"/>
          </a:xfrm>
          <a:noFill/>
        </p:spPr>
        <p:txBody>
          <a:bodyPr>
            <a:normAutofit/>
          </a:bodyPr>
          <a:lstStyle/>
          <a:p>
            <a:pPr marL="0" indent="0">
              <a:buNone/>
            </a:pPr>
            <a:r>
              <a:rPr lang="ja-JP" altLang="en-US" sz="2400" dirty="0" smtClean="0">
                <a:effectLst>
                  <a:glow rad="101600">
                    <a:schemeClr val="bg1">
                      <a:alpha val="60000"/>
                    </a:schemeClr>
                  </a:glow>
                </a:effectLst>
                <a:latin typeface="ＭＳ ゴシック" panose="020B0609070205080204" pitchFamily="49" charset="-128"/>
                <a:ea typeface="ＭＳ ゴシック" panose="020B0609070205080204" pitchFamily="49" charset="-128"/>
              </a:rPr>
              <a:t>・観測周波数： </a:t>
            </a:r>
            <a:r>
              <a:rPr lang="en-US" altLang="ja-JP" sz="2400" dirty="0" smtClean="0">
                <a:effectLst>
                  <a:glow rad="101600">
                    <a:schemeClr val="bg1">
                      <a:alpha val="60000"/>
                    </a:schemeClr>
                  </a:glow>
                </a:effectLst>
                <a:latin typeface="ＭＳ ゴシック" panose="020B0609070205080204" pitchFamily="49" charset="-128"/>
                <a:ea typeface="ＭＳ ゴシック" panose="020B0609070205080204" pitchFamily="49" charset="-128"/>
              </a:rPr>
              <a:t>- S</a:t>
            </a:r>
            <a:r>
              <a:rPr lang="ja-JP" altLang="en-US" sz="2400" dirty="0" smtClean="0">
                <a:effectLst>
                  <a:glow rad="101600">
                    <a:schemeClr val="bg1">
                      <a:alpha val="60000"/>
                    </a:schemeClr>
                  </a:glow>
                </a:effectLst>
                <a:latin typeface="ＭＳ ゴシック" panose="020B0609070205080204" pitchFamily="49" charset="-128"/>
                <a:ea typeface="ＭＳ ゴシック" panose="020B0609070205080204" pitchFamily="49" charset="-128"/>
              </a:rPr>
              <a:t>バンド</a:t>
            </a:r>
            <a:r>
              <a:rPr lang="en-US" altLang="ja-JP" sz="2400" dirty="0" smtClean="0">
                <a:effectLst>
                  <a:glow rad="101600">
                    <a:schemeClr val="bg1">
                      <a:alpha val="60000"/>
                    </a:schemeClr>
                  </a:glow>
                </a:effectLst>
                <a:latin typeface="ＭＳ ゴシック" panose="020B0609070205080204" pitchFamily="49" charset="-128"/>
                <a:ea typeface="ＭＳ ゴシック" panose="020B0609070205080204" pitchFamily="49" charset="-128"/>
              </a:rPr>
              <a:t>(2210-2450 MHz) </a:t>
            </a:r>
          </a:p>
          <a:p>
            <a:pPr marL="0" indent="0">
              <a:buNone/>
            </a:pPr>
            <a:r>
              <a:rPr lang="en-US" altLang="ja-JP" sz="2400" dirty="0" smtClean="0">
                <a:effectLst>
                  <a:glow rad="101600">
                    <a:schemeClr val="bg1">
                      <a:alpha val="60000"/>
                    </a:schemeClr>
                  </a:glow>
                </a:effectLst>
                <a:latin typeface="ＭＳ ゴシック" panose="020B0609070205080204" pitchFamily="49" charset="-128"/>
                <a:ea typeface="ＭＳ ゴシック" panose="020B0609070205080204" pitchFamily="49" charset="-128"/>
              </a:rPr>
              <a:t>   </a:t>
            </a:r>
            <a:r>
              <a:rPr lang="ja-JP" altLang="en-US" sz="2400" dirty="0" smtClean="0">
                <a:effectLst>
                  <a:glow rad="101600">
                    <a:schemeClr val="bg1">
                      <a:alpha val="60000"/>
                    </a:schemeClr>
                  </a:glow>
                </a:effectLst>
                <a:latin typeface="ＭＳ ゴシック" panose="020B0609070205080204" pitchFamily="49" charset="-128"/>
                <a:ea typeface="ＭＳ ゴシック" panose="020B0609070205080204" pitchFamily="49" charset="-128"/>
              </a:rPr>
              <a:t>　　　　　  </a:t>
            </a:r>
            <a:r>
              <a:rPr lang="en-US" altLang="ja-JP" sz="2400" dirty="0" smtClean="0">
                <a:effectLst>
                  <a:glow rad="101600">
                    <a:schemeClr val="bg1">
                      <a:alpha val="60000"/>
                    </a:schemeClr>
                  </a:glow>
                </a:effectLst>
                <a:latin typeface="ＭＳ ゴシック" panose="020B0609070205080204" pitchFamily="49" charset="-128"/>
                <a:ea typeface="ＭＳ ゴシック" panose="020B0609070205080204" pitchFamily="49" charset="-128"/>
              </a:rPr>
              <a:t>- X</a:t>
            </a:r>
            <a:r>
              <a:rPr lang="ja-JP" altLang="en-US" sz="2400" dirty="0">
                <a:effectLst>
                  <a:glow rad="101600">
                    <a:schemeClr val="bg1">
                      <a:alpha val="60000"/>
                    </a:schemeClr>
                  </a:glow>
                </a:effectLst>
                <a:latin typeface="ＭＳ ゴシック" panose="020B0609070205080204" pitchFamily="49" charset="-128"/>
                <a:ea typeface="ＭＳ ゴシック" panose="020B0609070205080204" pitchFamily="49" charset="-128"/>
              </a:rPr>
              <a:t>バンド</a:t>
            </a:r>
            <a:r>
              <a:rPr lang="en-US" altLang="ja-JP" sz="2400" dirty="0">
                <a:effectLst>
                  <a:glow rad="101600">
                    <a:schemeClr val="bg1">
                      <a:alpha val="60000"/>
                    </a:schemeClr>
                  </a:glow>
                </a:effectLst>
                <a:latin typeface="ＭＳ ゴシック" panose="020B0609070205080204" pitchFamily="49" charset="-128"/>
                <a:ea typeface="ＭＳ ゴシック" panose="020B0609070205080204" pitchFamily="49" charset="-128"/>
              </a:rPr>
              <a:t>(</a:t>
            </a:r>
            <a:r>
              <a:rPr lang="en-US" altLang="ja-JP" sz="2400" dirty="0" smtClean="0">
                <a:effectLst>
                  <a:glow rad="101600">
                    <a:schemeClr val="bg1">
                      <a:alpha val="60000"/>
                    </a:schemeClr>
                  </a:glow>
                </a:effectLst>
                <a:latin typeface="ＭＳ ゴシック" panose="020B0609070205080204" pitchFamily="49" charset="-128"/>
                <a:ea typeface="ＭＳ ゴシック" panose="020B0609070205080204" pitchFamily="49" charset="-128"/>
              </a:rPr>
              <a:t>8180-8980 MHz)</a:t>
            </a:r>
          </a:p>
          <a:p>
            <a:pPr marL="0" indent="0">
              <a:buNone/>
            </a:pPr>
            <a:r>
              <a:rPr lang="ja-JP" altLang="en-US" sz="2400" dirty="0">
                <a:effectLst>
                  <a:glow rad="101600">
                    <a:schemeClr val="bg1">
                      <a:alpha val="60000"/>
                    </a:schemeClr>
                  </a:glow>
                </a:effectLst>
                <a:latin typeface="ＭＳ ゴシック" panose="020B0609070205080204" pitchFamily="49" charset="-128"/>
                <a:ea typeface="ＭＳ ゴシック" panose="020B0609070205080204" pitchFamily="49" charset="-128"/>
              </a:rPr>
              <a:t>　</a:t>
            </a:r>
            <a:r>
              <a:rPr lang="ja-JP" altLang="en-US" sz="2400" dirty="0" smtClean="0">
                <a:effectLst>
                  <a:glow rad="101600">
                    <a:schemeClr val="bg1">
                      <a:alpha val="60000"/>
                    </a:schemeClr>
                  </a:glow>
                </a:effectLst>
                <a:latin typeface="ＭＳ ゴシック" panose="020B0609070205080204" pitchFamily="49" charset="-128"/>
                <a:ea typeface="ＭＳ ゴシック" panose="020B0609070205080204" pitchFamily="49" charset="-128"/>
              </a:rPr>
              <a:t>→</a:t>
            </a:r>
            <a:r>
              <a:rPr lang="en-US" altLang="ja-JP" sz="2400" dirty="0" smtClean="0">
                <a:effectLst>
                  <a:glow rad="101600">
                    <a:schemeClr val="bg1">
                      <a:alpha val="60000"/>
                    </a:schemeClr>
                  </a:glow>
                </a:effectLst>
                <a:latin typeface="ＭＳ ゴシック" panose="020B0609070205080204" pitchFamily="49" charset="-128"/>
                <a:ea typeface="ＭＳ ゴシック" panose="020B0609070205080204" pitchFamily="49" charset="-128"/>
              </a:rPr>
              <a:t>S</a:t>
            </a:r>
            <a:r>
              <a:rPr lang="ja-JP" altLang="en-US" sz="2400" dirty="0" smtClean="0">
                <a:effectLst>
                  <a:glow rad="101600">
                    <a:schemeClr val="bg1">
                      <a:alpha val="60000"/>
                    </a:schemeClr>
                  </a:glow>
                </a:effectLst>
                <a:latin typeface="ＭＳ ゴシック" panose="020B0609070205080204" pitchFamily="49" charset="-128"/>
                <a:ea typeface="ＭＳ ゴシック" panose="020B0609070205080204" pitchFamily="49" charset="-128"/>
              </a:rPr>
              <a:t>バンドは周囲の人工電波による雑音の影響を</a:t>
            </a:r>
            <a:endParaRPr lang="en-US" altLang="ja-JP" sz="2400" dirty="0" smtClean="0">
              <a:effectLst>
                <a:glow rad="101600">
                  <a:schemeClr val="bg1">
                    <a:alpha val="60000"/>
                  </a:schemeClr>
                </a:glow>
              </a:effectLst>
              <a:latin typeface="ＭＳ ゴシック" panose="020B0609070205080204" pitchFamily="49" charset="-128"/>
              <a:ea typeface="ＭＳ ゴシック" panose="020B0609070205080204" pitchFamily="49" charset="-128"/>
            </a:endParaRPr>
          </a:p>
          <a:p>
            <a:pPr marL="0" indent="0">
              <a:buNone/>
            </a:pPr>
            <a:r>
              <a:rPr lang="ja-JP" altLang="en-US" sz="2400" dirty="0">
                <a:effectLst>
                  <a:glow rad="101600">
                    <a:schemeClr val="bg1">
                      <a:alpha val="60000"/>
                    </a:schemeClr>
                  </a:glow>
                </a:effectLst>
                <a:latin typeface="ＭＳ ゴシック" panose="020B0609070205080204" pitchFamily="49" charset="-128"/>
                <a:ea typeface="ＭＳ ゴシック" panose="020B0609070205080204" pitchFamily="49" charset="-128"/>
              </a:rPr>
              <a:t>　</a:t>
            </a:r>
            <a:r>
              <a:rPr lang="ja-JP" altLang="en-US" sz="2400" dirty="0" smtClean="0">
                <a:effectLst>
                  <a:glow rad="101600">
                    <a:schemeClr val="bg1">
                      <a:alpha val="60000"/>
                    </a:schemeClr>
                  </a:glow>
                </a:effectLst>
                <a:latin typeface="ＭＳ ゴシック" panose="020B0609070205080204" pitchFamily="49" charset="-128"/>
                <a:ea typeface="ＭＳ ゴシック" panose="020B0609070205080204" pitchFamily="49" charset="-128"/>
              </a:rPr>
              <a:t>　受ける</a:t>
            </a:r>
            <a:r>
              <a:rPr lang="ja-JP" altLang="en-US" sz="2400" dirty="0">
                <a:effectLst>
                  <a:glow rad="101600">
                    <a:schemeClr val="bg1">
                      <a:alpha val="60000"/>
                    </a:schemeClr>
                  </a:glow>
                </a:effectLst>
                <a:latin typeface="ＭＳ ゴシック" panose="020B0609070205080204" pitchFamily="49" charset="-128"/>
                <a:ea typeface="ＭＳ ゴシック" panose="020B0609070205080204" pitchFamily="49" charset="-128"/>
              </a:rPr>
              <a:t>た</a:t>
            </a:r>
            <a:r>
              <a:rPr lang="ja-JP" altLang="en-US" sz="2400" dirty="0" smtClean="0">
                <a:effectLst>
                  <a:glow rad="101600">
                    <a:schemeClr val="bg1">
                      <a:alpha val="60000"/>
                    </a:schemeClr>
                  </a:glow>
                </a:effectLst>
                <a:latin typeface="ＭＳ ゴシック" panose="020B0609070205080204" pitchFamily="49" charset="-128"/>
                <a:ea typeface="ＭＳ ゴシック" panose="020B0609070205080204" pitchFamily="49" charset="-128"/>
              </a:rPr>
              <a:t>め、</a:t>
            </a:r>
            <a:r>
              <a:rPr lang="en-US" altLang="ja-JP" sz="2400" dirty="0" smtClean="0">
                <a:effectLst>
                  <a:glow rad="101600">
                    <a:schemeClr val="bg1">
                      <a:alpha val="60000"/>
                    </a:schemeClr>
                  </a:glow>
                </a:effectLst>
                <a:latin typeface="ＭＳ ゴシック" panose="020B0609070205080204" pitchFamily="49" charset="-128"/>
                <a:ea typeface="ＭＳ ゴシック" panose="020B0609070205080204" pitchFamily="49" charset="-128"/>
              </a:rPr>
              <a:t>X</a:t>
            </a:r>
            <a:r>
              <a:rPr lang="ja-JP" altLang="en-US" sz="2400" dirty="0" smtClean="0">
                <a:effectLst>
                  <a:glow rad="101600">
                    <a:schemeClr val="bg1">
                      <a:alpha val="60000"/>
                    </a:schemeClr>
                  </a:glow>
                </a:effectLst>
                <a:latin typeface="ＭＳ ゴシック" panose="020B0609070205080204" pitchFamily="49" charset="-128"/>
                <a:ea typeface="ＭＳ ゴシック" panose="020B0609070205080204" pitchFamily="49" charset="-128"/>
              </a:rPr>
              <a:t>バンドのみでの観測</a:t>
            </a:r>
            <a:endParaRPr lang="en-US" altLang="ja-JP" sz="2400" dirty="0" smtClean="0">
              <a:effectLst>
                <a:glow rad="101600">
                  <a:schemeClr val="bg1">
                    <a:alpha val="60000"/>
                  </a:schemeClr>
                </a:glow>
              </a:effectLst>
              <a:latin typeface="ＭＳ ゴシック" panose="020B0609070205080204" pitchFamily="49" charset="-128"/>
              <a:ea typeface="ＭＳ ゴシック" panose="020B0609070205080204" pitchFamily="49" charset="-128"/>
            </a:endParaRPr>
          </a:p>
          <a:p>
            <a:pPr marL="0" indent="0">
              <a:buNone/>
            </a:pPr>
            <a:endParaRPr lang="en-US" altLang="ja-JP" sz="2400" dirty="0">
              <a:effectLst>
                <a:glow rad="101600">
                  <a:schemeClr val="bg1">
                    <a:alpha val="60000"/>
                  </a:schemeClr>
                </a:glow>
              </a:effectLst>
              <a:latin typeface="ＭＳ ゴシック" panose="020B0609070205080204" pitchFamily="49" charset="-128"/>
              <a:ea typeface="ＭＳ ゴシック" panose="020B0609070205080204" pitchFamily="49" charset="-128"/>
            </a:endParaRPr>
          </a:p>
          <a:p>
            <a:pPr marL="0" indent="0">
              <a:buNone/>
            </a:pPr>
            <a:endParaRPr lang="en-US" altLang="ja-JP" sz="2400" dirty="0" smtClean="0">
              <a:effectLst>
                <a:glow rad="101600">
                  <a:schemeClr val="bg1">
                    <a:alpha val="60000"/>
                  </a:schemeClr>
                </a:glow>
              </a:effectLst>
              <a:latin typeface="ＭＳ ゴシック" panose="020B0609070205080204" pitchFamily="49" charset="-128"/>
              <a:ea typeface="ＭＳ ゴシック" panose="020B0609070205080204" pitchFamily="49" charset="-128"/>
            </a:endParaRPr>
          </a:p>
          <a:p>
            <a:pPr marL="0" indent="0">
              <a:buNone/>
            </a:pPr>
            <a:endParaRPr lang="en-US" altLang="ja-JP" sz="2400" dirty="0" smtClean="0">
              <a:effectLst>
                <a:glow rad="101600">
                  <a:schemeClr val="bg1">
                    <a:alpha val="60000"/>
                  </a:schemeClr>
                </a:glow>
              </a:effectLst>
              <a:latin typeface="ＭＳ ゴシック" panose="020B0609070205080204" pitchFamily="49" charset="-128"/>
              <a:ea typeface="ＭＳ ゴシック" panose="020B0609070205080204" pitchFamily="49" charset="-128"/>
            </a:endParaRPr>
          </a:p>
          <a:p>
            <a:pPr marL="0" indent="0">
              <a:buNone/>
            </a:pPr>
            <a:endParaRPr lang="en-US" altLang="ja-JP" sz="2400" dirty="0" smtClean="0">
              <a:effectLst>
                <a:glow rad="101600">
                  <a:schemeClr val="bg1">
                    <a:alpha val="60000"/>
                  </a:schemeClr>
                </a:glow>
              </a:effectLst>
              <a:latin typeface="ＭＳ ゴシック" panose="020B0609070205080204" pitchFamily="49" charset="-128"/>
              <a:ea typeface="ＭＳ ゴシック" panose="020B0609070205080204" pitchFamily="49" charset="-128"/>
            </a:endParaRPr>
          </a:p>
        </p:txBody>
      </p:sp>
      <p:grpSp>
        <p:nvGrpSpPr>
          <p:cNvPr id="3" name="グループ化 2"/>
          <p:cNvGrpSpPr/>
          <p:nvPr/>
        </p:nvGrpSpPr>
        <p:grpSpPr>
          <a:xfrm>
            <a:off x="0" y="3200104"/>
            <a:ext cx="4395628" cy="3657895"/>
            <a:chOff x="103262" y="3491050"/>
            <a:chExt cx="3987139" cy="3317964"/>
          </a:xfrm>
        </p:grpSpPr>
        <p:pic>
          <p:nvPicPr>
            <p:cNvPr id="27" name="図 26"/>
            <p:cNvPicPr>
              <a:picLocks noChangeAspect="1"/>
            </p:cNvPicPr>
            <p:nvPr/>
          </p:nvPicPr>
          <p:blipFill rotWithShape="1">
            <a:blip r:embed="rId3">
              <a:extLst>
                <a:ext uri="{28A0092B-C50C-407E-A947-70E740481C1C}">
                  <a14:useLocalDpi xmlns:a14="http://schemas.microsoft.com/office/drawing/2010/main" val="0"/>
                </a:ext>
              </a:extLst>
            </a:blip>
            <a:srcRect t="5548" r="19749" b="5184"/>
            <a:stretch/>
          </p:blipFill>
          <p:spPr>
            <a:xfrm>
              <a:off x="191588" y="3491050"/>
              <a:ext cx="3898813" cy="3252651"/>
            </a:xfrm>
            <a:prstGeom prst="rect">
              <a:avLst/>
            </a:prstGeom>
          </p:spPr>
        </p:pic>
        <p:sp>
          <p:nvSpPr>
            <p:cNvPr id="35" name="テキスト ボックス 34"/>
            <p:cNvSpPr txBox="1"/>
            <p:nvPr/>
          </p:nvSpPr>
          <p:spPr>
            <a:xfrm>
              <a:off x="1071155" y="5949044"/>
              <a:ext cx="2473234" cy="369332"/>
            </a:xfrm>
            <a:prstGeom prst="rect">
              <a:avLst/>
            </a:prstGeom>
            <a:noFill/>
          </p:spPr>
          <p:txBody>
            <a:bodyPr wrap="square" rtlCol="0">
              <a:spAutoFit/>
            </a:bodyPr>
            <a:lstStyle/>
            <a:p>
              <a:pPr algn="ctr"/>
              <a:r>
                <a:rPr lang="en-US" altLang="ja-JP" dirty="0">
                  <a:effectLst>
                    <a:glow rad="127000">
                      <a:schemeClr val="bg1"/>
                    </a:glow>
                  </a:effectLst>
                </a:rPr>
                <a:t>X</a:t>
              </a:r>
              <a:r>
                <a:rPr kumimoji="1" lang="ja-JP" altLang="en-US" dirty="0" smtClean="0">
                  <a:effectLst>
                    <a:glow rad="127000">
                      <a:schemeClr val="bg1"/>
                    </a:glow>
                  </a:effectLst>
                </a:rPr>
                <a:t>バンド </a:t>
              </a:r>
              <a:r>
                <a:rPr kumimoji="1" lang="en-US" altLang="ja-JP" dirty="0" smtClean="0">
                  <a:effectLst>
                    <a:glow rad="127000">
                      <a:schemeClr val="bg1"/>
                    </a:glow>
                  </a:effectLst>
                </a:rPr>
                <a:t>IF </a:t>
              </a:r>
              <a:r>
                <a:rPr kumimoji="1" lang="ja-JP" altLang="en-US" dirty="0" smtClean="0">
                  <a:effectLst>
                    <a:glow rad="127000">
                      <a:schemeClr val="bg1"/>
                    </a:glow>
                  </a:effectLst>
                </a:rPr>
                <a:t>出力</a:t>
              </a:r>
              <a:endParaRPr kumimoji="1" lang="ja-JP" altLang="en-US" dirty="0">
                <a:effectLst>
                  <a:glow rad="127000">
                    <a:schemeClr val="bg1"/>
                  </a:glow>
                </a:effectLst>
              </a:endParaRPr>
            </a:p>
          </p:txBody>
        </p:sp>
        <p:cxnSp>
          <p:nvCxnSpPr>
            <p:cNvPr id="13" name="直線矢印コネクタ 12"/>
            <p:cNvCxnSpPr/>
            <p:nvPr/>
          </p:nvCxnSpPr>
          <p:spPr>
            <a:xfrm flipV="1">
              <a:off x="565614" y="3510642"/>
              <a:ext cx="0" cy="289138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561049" y="6405629"/>
              <a:ext cx="3518638"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1820637" y="6439682"/>
              <a:ext cx="940526" cy="369332"/>
            </a:xfrm>
            <a:prstGeom prst="rect">
              <a:avLst/>
            </a:prstGeom>
            <a:solidFill>
              <a:schemeClr val="bg1"/>
            </a:solidFill>
          </p:spPr>
          <p:txBody>
            <a:bodyPr wrap="square" rtlCol="0">
              <a:spAutoFit/>
            </a:bodyPr>
            <a:lstStyle/>
            <a:p>
              <a:pPr algn="ctr"/>
              <a:r>
                <a:rPr kumimoji="1" lang="ja-JP" altLang="en-US" dirty="0" smtClean="0">
                  <a:effectLst>
                    <a:glow rad="127000">
                      <a:schemeClr val="bg1"/>
                    </a:glow>
                  </a:effectLst>
                </a:rPr>
                <a:t>周波数</a:t>
              </a:r>
              <a:endParaRPr kumimoji="1" lang="ja-JP" altLang="en-US" dirty="0">
                <a:effectLst>
                  <a:glow rad="127000">
                    <a:schemeClr val="bg1"/>
                  </a:glow>
                </a:effectLst>
              </a:endParaRPr>
            </a:p>
          </p:txBody>
        </p:sp>
        <p:sp>
          <p:nvSpPr>
            <p:cNvPr id="22" name="テキスト ボックス 21"/>
            <p:cNvSpPr txBox="1"/>
            <p:nvPr/>
          </p:nvSpPr>
          <p:spPr>
            <a:xfrm rot="16200000">
              <a:off x="-61699" y="4810440"/>
              <a:ext cx="699254" cy="369332"/>
            </a:xfrm>
            <a:prstGeom prst="rect">
              <a:avLst/>
            </a:prstGeom>
            <a:solidFill>
              <a:schemeClr val="bg1"/>
            </a:solidFill>
          </p:spPr>
          <p:txBody>
            <a:bodyPr wrap="square" rtlCol="0">
              <a:spAutoFit/>
            </a:bodyPr>
            <a:lstStyle/>
            <a:p>
              <a:pPr algn="ctr"/>
              <a:r>
                <a:rPr lang="ja-JP" altLang="en-US" dirty="0">
                  <a:effectLst>
                    <a:glow rad="127000">
                      <a:schemeClr val="bg1"/>
                    </a:glow>
                  </a:effectLst>
                </a:rPr>
                <a:t>強度</a:t>
              </a:r>
              <a:endParaRPr kumimoji="1" lang="ja-JP" altLang="en-US" dirty="0">
                <a:effectLst>
                  <a:glow rad="127000">
                    <a:schemeClr val="bg1"/>
                  </a:glow>
                </a:effectLst>
              </a:endParaRPr>
            </a:p>
          </p:txBody>
        </p:sp>
      </p:grpSp>
      <p:grpSp>
        <p:nvGrpSpPr>
          <p:cNvPr id="6" name="グループ化 5"/>
          <p:cNvGrpSpPr/>
          <p:nvPr/>
        </p:nvGrpSpPr>
        <p:grpSpPr>
          <a:xfrm>
            <a:off x="4434539" y="3209291"/>
            <a:ext cx="4345962" cy="3711053"/>
            <a:chOff x="4656212" y="3479456"/>
            <a:chExt cx="3956565" cy="3378544"/>
          </a:xfrm>
        </p:grpSpPr>
        <p:pic>
          <p:nvPicPr>
            <p:cNvPr id="28" name="図 27"/>
            <p:cNvPicPr>
              <a:picLocks noChangeAspect="1"/>
            </p:cNvPicPr>
            <p:nvPr/>
          </p:nvPicPr>
          <p:blipFill rotWithShape="1">
            <a:blip r:embed="rId4">
              <a:extLst>
                <a:ext uri="{28A0092B-C50C-407E-A947-70E740481C1C}">
                  <a14:useLocalDpi xmlns:a14="http://schemas.microsoft.com/office/drawing/2010/main" val="0"/>
                </a:ext>
              </a:extLst>
            </a:blip>
            <a:srcRect t="5095" r="19571" b="5381"/>
            <a:stretch/>
          </p:blipFill>
          <p:spPr>
            <a:xfrm>
              <a:off x="4702628" y="3479456"/>
              <a:ext cx="3910149" cy="3264245"/>
            </a:xfrm>
            <a:prstGeom prst="rect">
              <a:avLst/>
            </a:prstGeom>
          </p:spPr>
        </p:pic>
        <p:sp>
          <p:nvSpPr>
            <p:cNvPr id="4" name="テキスト ボックス 3"/>
            <p:cNvSpPr txBox="1"/>
            <p:nvPr/>
          </p:nvSpPr>
          <p:spPr>
            <a:xfrm>
              <a:off x="5605599" y="5939246"/>
              <a:ext cx="2473234" cy="369332"/>
            </a:xfrm>
            <a:prstGeom prst="rect">
              <a:avLst/>
            </a:prstGeom>
            <a:noFill/>
          </p:spPr>
          <p:txBody>
            <a:bodyPr wrap="square" rtlCol="0">
              <a:spAutoFit/>
            </a:bodyPr>
            <a:lstStyle/>
            <a:p>
              <a:pPr algn="ctr"/>
              <a:r>
                <a:rPr kumimoji="1" lang="en-US" altLang="ja-JP" dirty="0" smtClean="0">
                  <a:effectLst>
                    <a:glow rad="127000">
                      <a:schemeClr val="bg1"/>
                    </a:glow>
                  </a:effectLst>
                </a:rPr>
                <a:t>S</a:t>
              </a:r>
              <a:r>
                <a:rPr kumimoji="1" lang="ja-JP" altLang="en-US" dirty="0" smtClean="0">
                  <a:effectLst>
                    <a:glow rad="127000">
                      <a:schemeClr val="bg1"/>
                    </a:glow>
                  </a:effectLst>
                </a:rPr>
                <a:t>バンド </a:t>
              </a:r>
              <a:r>
                <a:rPr kumimoji="1" lang="en-US" altLang="ja-JP" dirty="0" smtClean="0">
                  <a:effectLst>
                    <a:glow rad="127000">
                      <a:schemeClr val="bg1"/>
                    </a:glow>
                  </a:effectLst>
                </a:rPr>
                <a:t>IF </a:t>
              </a:r>
              <a:r>
                <a:rPr kumimoji="1" lang="ja-JP" altLang="en-US" dirty="0" smtClean="0">
                  <a:effectLst>
                    <a:glow rad="127000">
                      <a:schemeClr val="bg1"/>
                    </a:glow>
                  </a:effectLst>
                </a:rPr>
                <a:t>出力</a:t>
              </a:r>
              <a:endParaRPr kumimoji="1" lang="ja-JP" altLang="en-US" dirty="0">
                <a:effectLst>
                  <a:glow rad="127000">
                    <a:schemeClr val="bg1"/>
                  </a:glow>
                </a:effectLst>
              </a:endParaRPr>
            </a:p>
          </p:txBody>
        </p:sp>
        <p:sp>
          <p:nvSpPr>
            <p:cNvPr id="5" name="円/楕円 4"/>
            <p:cNvSpPr/>
            <p:nvPr/>
          </p:nvSpPr>
          <p:spPr>
            <a:xfrm>
              <a:off x="7103742" y="3658941"/>
              <a:ext cx="915782" cy="833596"/>
            </a:xfrm>
            <a:prstGeom prst="ellipse">
              <a:avLst/>
            </a:prstGeom>
            <a:noFill/>
            <a:ln w="38100">
              <a:solidFill>
                <a:srgbClr val="FF0000"/>
              </a:solid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p:cNvCxnSpPr>
              <a:stCxn id="21" idx="0"/>
              <a:endCxn id="5" idx="4"/>
            </p:cNvCxnSpPr>
            <p:nvPr/>
          </p:nvCxnSpPr>
          <p:spPr>
            <a:xfrm flipV="1">
              <a:off x="7115758" y="4492538"/>
              <a:ext cx="445875" cy="727162"/>
            </a:xfrm>
            <a:prstGeom prst="straightConnector1">
              <a:avLst/>
            </a:prstGeom>
            <a:ln w="38100">
              <a:solidFill>
                <a:srgbClr val="FF0000"/>
              </a:solidFill>
              <a:tailEnd type="triangle"/>
            </a:ln>
            <a:effectLst>
              <a:glow rad="63500">
                <a:schemeClr val="bg1"/>
              </a:glow>
            </a:effectLst>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6036748" y="5219700"/>
              <a:ext cx="2158020" cy="336240"/>
            </a:xfrm>
            <a:prstGeom prst="rect">
              <a:avLst/>
            </a:prstGeom>
            <a:noFill/>
            <a:ln>
              <a:noFill/>
            </a:ln>
          </p:spPr>
          <p:txBody>
            <a:bodyPr wrap="square" rtlCol="0">
              <a:spAutoFit/>
            </a:bodyPr>
            <a:lstStyle/>
            <a:p>
              <a:r>
                <a:rPr lang="ja-JP" altLang="en-US" dirty="0" smtClean="0">
                  <a:solidFill>
                    <a:srgbClr val="FF0000"/>
                  </a:solidFill>
                  <a:effectLst>
                    <a:glow rad="127000">
                      <a:schemeClr val="bg1"/>
                    </a:glow>
                  </a:effectLst>
                </a:rPr>
                <a:t>人</a:t>
              </a:r>
              <a:r>
                <a:rPr lang="ja-JP" altLang="en-US" dirty="0">
                  <a:solidFill>
                    <a:srgbClr val="FF0000"/>
                  </a:solidFill>
                  <a:effectLst>
                    <a:glow rad="127000">
                      <a:schemeClr val="bg1"/>
                    </a:glow>
                  </a:effectLst>
                </a:rPr>
                <a:t>工</a:t>
              </a:r>
              <a:r>
                <a:rPr lang="ja-JP" altLang="en-US" dirty="0" smtClean="0">
                  <a:solidFill>
                    <a:srgbClr val="FF0000"/>
                  </a:solidFill>
                  <a:effectLst>
                    <a:glow rad="127000">
                      <a:schemeClr val="bg1"/>
                    </a:glow>
                  </a:effectLst>
                </a:rPr>
                <a:t>電波による雑音</a:t>
              </a:r>
              <a:endParaRPr kumimoji="1" lang="ja-JP" altLang="en-US" dirty="0">
                <a:solidFill>
                  <a:srgbClr val="FF0000"/>
                </a:solidFill>
                <a:effectLst>
                  <a:glow rad="127000">
                    <a:schemeClr val="bg1"/>
                  </a:glow>
                </a:effectLst>
              </a:endParaRPr>
            </a:p>
          </p:txBody>
        </p:sp>
        <p:cxnSp>
          <p:nvCxnSpPr>
            <p:cNvPr id="14" name="直線矢印コネクタ 13"/>
            <p:cNvCxnSpPr/>
            <p:nvPr/>
          </p:nvCxnSpPr>
          <p:spPr>
            <a:xfrm flipV="1">
              <a:off x="5098021" y="3532415"/>
              <a:ext cx="0" cy="289138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5078355" y="6436795"/>
              <a:ext cx="3518638"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6406245" y="6488668"/>
              <a:ext cx="940526" cy="369332"/>
            </a:xfrm>
            <a:prstGeom prst="rect">
              <a:avLst/>
            </a:prstGeom>
            <a:solidFill>
              <a:schemeClr val="bg1"/>
            </a:solidFill>
          </p:spPr>
          <p:txBody>
            <a:bodyPr wrap="square" rtlCol="0">
              <a:spAutoFit/>
            </a:bodyPr>
            <a:lstStyle/>
            <a:p>
              <a:pPr algn="ctr"/>
              <a:r>
                <a:rPr kumimoji="1" lang="ja-JP" altLang="en-US" dirty="0" smtClean="0">
                  <a:effectLst>
                    <a:glow rad="127000">
                      <a:schemeClr val="bg1"/>
                    </a:glow>
                  </a:effectLst>
                </a:rPr>
                <a:t>周波数</a:t>
              </a:r>
              <a:endParaRPr kumimoji="1" lang="ja-JP" altLang="en-US" dirty="0">
                <a:effectLst>
                  <a:glow rad="127000">
                    <a:schemeClr val="bg1"/>
                  </a:glow>
                </a:effectLst>
              </a:endParaRPr>
            </a:p>
          </p:txBody>
        </p:sp>
        <p:sp>
          <p:nvSpPr>
            <p:cNvPr id="23" name="テキスト ボックス 22"/>
            <p:cNvSpPr txBox="1"/>
            <p:nvPr/>
          </p:nvSpPr>
          <p:spPr>
            <a:xfrm rot="16200000">
              <a:off x="4491251" y="4824047"/>
              <a:ext cx="699254" cy="369332"/>
            </a:xfrm>
            <a:prstGeom prst="rect">
              <a:avLst/>
            </a:prstGeom>
            <a:solidFill>
              <a:schemeClr val="bg1"/>
            </a:solidFill>
          </p:spPr>
          <p:txBody>
            <a:bodyPr wrap="square" rtlCol="0">
              <a:spAutoFit/>
            </a:bodyPr>
            <a:lstStyle/>
            <a:p>
              <a:pPr algn="ctr"/>
              <a:r>
                <a:rPr lang="ja-JP" altLang="en-US" dirty="0">
                  <a:effectLst>
                    <a:glow rad="127000">
                      <a:schemeClr val="bg1"/>
                    </a:glow>
                  </a:effectLst>
                </a:rPr>
                <a:t>強度</a:t>
              </a:r>
              <a:endParaRPr kumimoji="1" lang="ja-JP" altLang="en-US" dirty="0">
                <a:effectLst>
                  <a:glow rad="127000">
                    <a:schemeClr val="bg1"/>
                  </a:glow>
                </a:effectLst>
              </a:endParaRPr>
            </a:p>
          </p:txBody>
        </p:sp>
      </p:grpSp>
      <p:cxnSp>
        <p:nvCxnSpPr>
          <p:cNvPr id="24" name="直線コネクタ 23"/>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7573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723900"/>
          </a:xfrm>
        </p:spPr>
        <p:txBody>
          <a:bodyPr>
            <a:normAutofit/>
          </a:bodyPr>
          <a:lstStyle/>
          <a:p>
            <a:pPr algn="ctr"/>
            <a:r>
              <a:rPr kumimoji="1" lang="en-US" altLang="ja-JP" sz="3600" dirty="0" smtClean="0">
                <a:latin typeface="ＭＳ ゴシック" panose="020B0609070205080204" pitchFamily="49" charset="-128"/>
                <a:ea typeface="ＭＳ ゴシック" panose="020B0609070205080204" pitchFamily="49" charset="-128"/>
              </a:rPr>
              <a:t>3.8 m </a:t>
            </a:r>
            <a:r>
              <a:rPr kumimoji="1" lang="ja-JP" altLang="en-US" sz="3600" dirty="0" smtClean="0">
                <a:latin typeface="ＭＳ ゴシック" panose="020B0609070205080204" pitchFamily="49" charset="-128"/>
                <a:ea typeface="ＭＳ ゴシック" panose="020B0609070205080204" pitchFamily="49" charset="-128"/>
              </a:rPr>
              <a:t>電波望遠鏡</a:t>
            </a:r>
            <a:endParaRPr kumimoji="1" lang="ja-JP" altLang="en-US" sz="3600" dirty="0">
              <a:latin typeface="ＭＳ ゴシック" panose="020B0609070205080204" pitchFamily="49" charset="-128"/>
              <a:ea typeface="ＭＳ ゴシック" panose="020B0609070205080204" pitchFamily="49" charset="-128"/>
            </a:endParaRPr>
          </a:p>
        </p:txBody>
      </p:sp>
      <p:sp>
        <p:nvSpPr>
          <p:cNvPr id="6" name="コンテンツ プレースホルダー 2"/>
          <p:cNvSpPr>
            <a:spLocks noGrp="1"/>
          </p:cNvSpPr>
          <p:nvPr>
            <p:ph idx="1"/>
          </p:nvPr>
        </p:nvSpPr>
        <p:spPr>
          <a:xfrm>
            <a:off x="276438" y="1537033"/>
            <a:ext cx="8154640" cy="831272"/>
          </a:xfrm>
        </p:spPr>
        <p:txBody>
          <a:bodyPr>
            <a:noAutofit/>
          </a:bodyPr>
          <a:lstStyle/>
          <a:p>
            <a:pPr marL="0" indent="0">
              <a:buNone/>
            </a:pPr>
            <a:r>
              <a:rPr lang="ja-JP" altLang="en-US" sz="2400" dirty="0" smtClean="0">
                <a:latin typeface="ＭＳ ゴシック" panose="020B0609070205080204" pitchFamily="49" charset="-128"/>
                <a:ea typeface="ＭＳ ゴシック" panose="020B0609070205080204" pitchFamily="49" charset="-128"/>
              </a:rPr>
              <a:t>電波を用いた十字スキャン観測</a:t>
            </a:r>
            <a:endParaRPr lang="en-US" altLang="ja-JP" sz="2400" dirty="0" smtClean="0">
              <a:latin typeface="ＭＳ ゴシック" panose="020B0609070205080204" pitchFamily="49" charset="-128"/>
              <a:ea typeface="ＭＳ ゴシック" panose="020B0609070205080204" pitchFamily="49" charset="-128"/>
            </a:endParaRPr>
          </a:p>
          <a:p>
            <a:pPr marL="0" indent="0">
              <a:buNone/>
            </a:pPr>
            <a:r>
              <a:rPr lang="en-US" altLang="ja-JP" sz="2400" dirty="0" err="1" smtClean="0">
                <a:latin typeface="ＭＳ ゴシック" panose="020B0609070205080204" pitchFamily="49" charset="-128"/>
                <a:ea typeface="ＭＳ ゴシック" panose="020B0609070205080204" pitchFamily="49" charset="-128"/>
              </a:rPr>
              <a:t>Az,El</a:t>
            </a:r>
            <a:r>
              <a:rPr lang="ja-JP" altLang="en-US" sz="2400" dirty="0" smtClean="0">
                <a:latin typeface="ＭＳ ゴシック" panose="020B0609070205080204" pitchFamily="49" charset="-128"/>
                <a:ea typeface="ＭＳ ゴシック" panose="020B0609070205080204" pitchFamily="49" charset="-128"/>
              </a:rPr>
              <a:t>各方向に約</a:t>
            </a:r>
            <a:r>
              <a:rPr lang="en-US" altLang="ja-JP" sz="2400" dirty="0" smtClean="0">
                <a:latin typeface="ＭＳ ゴシック" panose="020B0609070205080204" pitchFamily="49" charset="-128"/>
                <a:ea typeface="ＭＳ ゴシック" panose="020B0609070205080204" pitchFamily="49" charset="-128"/>
              </a:rPr>
              <a:t>0.25°</a:t>
            </a:r>
            <a:r>
              <a:rPr lang="ja-JP" altLang="en-US" sz="2400" dirty="0" smtClean="0">
                <a:latin typeface="ＭＳ ゴシック" panose="020B0609070205080204" pitchFamily="49" charset="-128"/>
                <a:ea typeface="ＭＳ ゴシック" panose="020B0609070205080204" pitchFamily="49" charset="-128"/>
              </a:rPr>
              <a:t>間隔で</a:t>
            </a:r>
            <a:r>
              <a:rPr lang="en-US" altLang="ja-JP" sz="2400" dirty="0" smtClean="0">
                <a:latin typeface="ＭＳ ゴシック" panose="020B0609070205080204" pitchFamily="49" charset="-128"/>
                <a:ea typeface="ＭＳ ゴシック" panose="020B0609070205080204" pitchFamily="49" charset="-128"/>
              </a:rPr>
              <a:t>7</a:t>
            </a:r>
            <a:r>
              <a:rPr lang="ja-JP" altLang="en-US" sz="2400" dirty="0" smtClean="0">
                <a:latin typeface="ＭＳ ゴシック" panose="020B0609070205080204" pitchFamily="49" charset="-128"/>
                <a:ea typeface="ＭＳ ゴシック" panose="020B0609070205080204" pitchFamily="49" charset="-128"/>
              </a:rPr>
              <a:t>点を観測</a:t>
            </a:r>
            <a:endParaRPr lang="en-US" altLang="ja-JP" sz="2400" dirty="0" smtClean="0">
              <a:latin typeface="ＭＳ ゴシック" panose="020B0609070205080204" pitchFamily="49" charset="-128"/>
              <a:ea typeface="ＭＳ ゴシック" panose="020B0609070205080204" pitchFamily="49" charset="-128"/>
            </a:endParaRPr>
          </a:p>
        </p:txBody>
      </p:sp>
      <p:sp>
        <p:nvSpPr>
          <p:cNvPr id="15" name="テキスト ボックス 14"/>
          <p:cNvSpPr txBox="1"/>
          <p:nvPr/>
        </p:nvSpPr>
        <p:spPr>
          <a:xfrm>
            <a:off x="238345" y="927315"/>
            <a:ext cx="2286355" cy="461665"/>
          </a:xfrm>
          <a:prstGeom prst="rect">
            <a:avLst/>
          </a:prstGeom>
          <a:noFill/>
          <a:ln w="28575">
            <a:solidFill>
              <a:srgbClr val="FF0000"/>
            </a:solidFill>
          </a:ln>
        </p:spPr>
        <p:txBody>
          <a:bodyPr wrap="square" rtlCol="0">
            <a:spAutoFit/>
          </a:bodyPr>
          <a:lstStyle/>
          <a:p>
            <a:pPr algn="ctr"/>
            <a:r>
              <a:rPr kumimoji="1" lang="en-US" altLang="ja-JP" sz="2400" dirty="0" smtClean="0">
                <a:latin typeface="ＭＳ ゴシック" panose="020B0609070205080204" pitchFamily="49" charset="-128"/>
                <a:ea typeface="ＭＳ ゴシック" panose="020B0609070205080204" pitchFamily="49" charset="-128"/>
              </a:rPr>
              <a:t>Pointing </a:t>
            </a:r>
            <a:r>
              <a:rPr lang="ja-JP" altLang="en-US" sz="2400" dirty="0">
                <a:latin typeface="ＭＳ ゴシック" panose="020B0609070205080204" pitchFamily="49" charset="-128"/>
                <a:ea typeface="ＭＳ ゴシック" panose="020B0609070205080204" pitchFamily="49" charset="-128"/>
              </a:rPr>
              <a:t>観測</a:t>
            </a:r>
            <a:endParaRPr kumimoji="1" lang="ja-JP" altLang="en-US" sz="2400" dirty="0">
              <a:latin typeface="ＭＳ ゴシック" panose="020B0609070205080204" pitchFamily="49" charset="-128"/>
              <a:ea typeface="ＭＳ ゴシック" panose="020B0609070205080204" pitchFamily="49" charset="-128"/>
            </a:endParaRPr>
          </a:p>
        </p:txBody>
      </p:sp>
      <p:pic>
        <p:nvPicPr>
          <p:cNvPr id="10" name="図 9"/>
          <p:cNvPicPr>
            <a:picLocks noChangeAspect="1"/>
          </p:cNvPicPr>
          <p:nvPr/>
        </p:nvPicPr>
        <p:blipFill>
          <a:blip r:embed="rId3"/>
          <a:stretch>
            <a:fillRect/>
          </a:stretch>
        </p:blipFill>
        <p:spPr>
          <a:xfrm>
            <a:off x="100739" y="3411782"/>
            <a:ext cx="3308743" cy="3283485"/>
          </a:xfrm>
          <a:prstGeom prst="rect">
            <a:avLst/>
          </a:prstGeom>
        </p:spPr>
      </p:pic>
      <p:sp>
        <p:nvSpPr>
          <p:cNvPr id="19" name="テキスト ボックス 18"/>
          <p:cNvSpPr txBox="1"/>
          <p:nvPr/>
        </p:nvSpPr>
        <p:spPr>
          <a:xfrm>
            <a:off x="788509" y="3272344"/>
            <a:ext cx="682586" cy="369332"/>
          </a:xfrm>
          <a:prstGeom prst="rect">
            <a:avLst/>
          </a:prstGeom>
          <a:noFill/>
        </p:spPr>
        <p:txBody>
          <a:bodyPr wrap="square" rtlCol="0">
            <a:spAutoFit/>
          </a:bodyPr>
          <a:lstStyle/>
          <a:p>
            <a:r>
              <a:rPr kumimoji="1" lang="ja-JP" altLang="en-US" dirty="0" smtClean="0"/>
              <a:t>天体</a:t>
            </a:r>
            <a:endParaRPr kumimoji="1" lang="ja-JP" altLang="en-US" dirty="0"/>
          </a:p>
        </p:txBody>
      </p:sp>
      <p:pic>
        <p:nvPicPr>
          <p:cNvPr id="22" name="図 21"/>
          <p:cNvPicPr>
            <a:picLocks noChangeAspect="1"/>
          </p:cNvPicPr>
          <p:nvPr/>
        </p:nvPicPr>
        <p:blipFill rotWithShape="1">
          <a:blip r:embed="rId4" cstate="print">
            <a:clrChange>
              <a:clrFrom>
                <a:srgbClr val="554E4E"/>
              </a:clrFrom>
              <a:clrTo>
                <a:srgbClr val="554E4E">
                  <a:alpha val="0"/>
                </a:srgbClr>
              </a:clrTo>
            </a:clrChange>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50482" t="9545" r="11446" b="20103"/>
          <a:stretch/>
        </p:blipFill>
        <p:spPr>
          <a:xfrm>
            <a:off x="5464243" y="3534490"/>
            <a:ext cx="2336707" cy="3025140"/>
          </a:xfrm>
          <a:prstGeom prst="rect">
            <a:avLst/>
          </a:prstGeom>
        </p:spPr>
      </p:pic>
      <p:graphicFrame>
        <p:nvGraphicFramePr>
          <p:cNvPr id="21" name="グラフ 20"/>
          <p:cNvGraphicFramePr>
            <a:graphicFrameLocks/>
          </p:cNvGraphicFramePr>
          <p:nvPr>
            <p:extLst/>
          </p:nvPr>
        </p:nvGraphicFramePr>
        <p:xfrm>
          <a:off x="5103075" y="3196573"/>
          <a:ext cx="3619500" cy="3886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5" name="グラフ 24"/>
          <p:cNvGraphicFramePr>
            <a:graphicFrameLocks/>
          </p:cNvGraphicFramePr>
          <p:nvPr>
            <p:extLst/>
          </p:nvPr>
        </p:nvGraphicFramePr>
        <p:xfrm>
          <a:off x="5310198" y="3005095"/>
          <a:ext cx="3619500" cy="3829050"/>
        </p:xfrm>
        <a:graphic>
          <a:graphicData uri="http://schemas.openxmlformats.org/drawingml/2006/chart">
            <c:chart xmlns:c="http://schemas.openxmlformats.org/drawingml/2006/chart" xmlns:r="http://schemas.openxmlformats.org/officeDocument/2006/relationships" r:id="rId7"/>
          </a:graphicData>
        </a:graphic>
      </p:graphicFrame>
      <p:cxnSp>
        <p:nvCxnSpPr>
          <p:cNvPr id="40" name="直線矢印コネクタ 39"/>
          <p:cNvCxnSpPr/>
          <p:nvPr/>
        </p:nvCxnSpPr>
        <p:spPr>
          <a:xfrm flipV="1">
            <a:off x="6798027" y="3840821"/>
            <a:ext cx="675" cy="270673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右矢印 35"/>
          <p:cNvSpPr/>
          <p:nvPr/>
        </p:nvSpPr>
        <p:spPr>
          <a:xfrm>
            <a:off x="3963896" y="4571864"/>
            <a:ext cx="523631" cy="5783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3846840" y="3177962"/>
            <a:ext cx="2189750" cy="369332"/>
          </a:xfrm>
          <a:prstGeom prst="rect">
            <a:avLst/>
          </a:prstGeom>
          <a:noFill/>
        </p:spPr>
        <p:txBody>
          <a:bodyPr wrap="square" rtlCol="0">
            <a:spAutoFit/>
          </a:bodyPr>
          <a:lstStyle/>
          <a:p>
            <a:r>
              <a:rPr lang="ja-JP" altLang="en-US" dirty="0" smtClean="0"/>
              <a:t>方位角 </a:t>
            </a:r>
            <a:r>
              <a:rPr lang="en-US" altLang="ja-JP" dirty="0" smtClean="0"/>
              <a:t>or </a:t>
            </a:r>
            <a:r>
              <a:rPr lang="ja-JP" altLang="en-US" dirty="0" smtClean="0"/>
              <a:t>仰角方向</a:t>
            </a:r>
            <a:endParaRPr kumimoji="1" lang="ja-JP" altLang="en-US" dirty="0"/>
          </a:p>
        </p:txBody>
      </p:sp>
      <p:sp>
        <p:nvSpPr>
          <p:cNvPr id="39" name="テキスト ボックス 38"/>
          <p:cNvSpPr txBox="1"/>
          <p:nvPr/>
        </p:nvSpPr>
        <p:spPr>
          <a:xfrm>
            <a:off x="5790869" y="2830165"/>
            <a:ext cx="1610924" cy="369332"/>
          </a:xfrm>
          <a:prstGeom prst="rect">
            <a:avLst/>
          </a:prstGeom>
          <a:noFill/>
        </p:spPr>
        <p:txBody>
          <a:bodyPr wrap="square" rtlCol="0">
            <a:spAutoFit/>
          </a:bodyPr>
          <a:lstStyle/>
          <a:p>
            <a:r>
              <a:rPr kumimoji="1" lang="ja-JP" altLang="en-US" dirty="0" smtClean="0"/>
              <a:t>理想中心位置</a:t>
            </a:r>
            <a:endParaRPr kumimoji="1" lang="ja-JP" altLang="en-US" dirty="0"/>
          </a:p>
        </p:txBody>
      </p:sp>
      <p:cxnSp>
        <p:nvCxnSpPr>
          <p:cNvPr id="53" name="直線矢印コネクタ 52"/>
          <p:cNvCxnSpPr/>
          <p:nvPr/>
        </p:nvCxnSpPr>
        <p:spPr>
          <a:xfrm flipV="1">
            <a:off x="6799352" y="3841815"/>
            <a:ext cx="675" cy="2706736"/>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6596331" y="3324594"/>
            <a:ext cx="0" cy="3231572"/>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5667270" y="6546247"/>
            <a:ext cx="2250831" cy="338554"/>
          </a:xfrm>
          <a:prstGeom prst="rect">
            <a:avLst/>
          </a:prstGeom>
          <a:solidFill>
            <a:schemeClr val="bg1"/>
          </a:solidFill>
        </p:spPr>
        <p:txBody>
          <a:bodyPr wrap="square" rtlCol="0">
            <a:spAutoFit/>
          </a:bodyPr>
          <a:lstStyle/>
          <a:p>
            <a:r>
              <a:rPr kumimoji="1" lang="ja-JP" altLang="en-US" sz="1600" dirty="0" smtClean="0"/>
              <a:t>オフセット量（補正値）</a:t>
            </a:r>
            <a:endParaRPr kumimoji="1" lang="ja-JP" altLang="en-US" sz="1600" dirty="0"/>
          </a:p>
        </p:txBody>
      </p:sp>
      <p:cxnSp>
        <p:nvCxnSpPr>
          <p:cNvPr id="32" name="直線矢印コネクタ 31"/>
          <p:cNvCxnSpPr/>
          <p:nvPr/>
        </p:nvCxnSpPr>
        <p:spPr>
          <a:xfrm flipH="1">
            <a:off x="6574336" y="6496137"/>
            <a:ext cx="254387"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flipH="1">
            <a:off x="6562267" y="4430311"/>
            <a:ext cx="23024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flipH="1">
            <a:off x="6570912" y="5336730"/>
            <a:ext cx="23024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1332059" y="3628027"/>
            <a:ext cx="1509168" cy="400110"/>
          </a:xfrm>
          <a:prstGeom prst="rect">
            <a:avLst/>
          </a:prstGeom>
          <a:noFill/>
        </p:spPr>
        <p:txBody>
          <a:bodyPr wrap="square" rtlCol="0">
            <a:spAutoFit/>
          </a:bodyPr>
          <a:lstStyle/>
          <a:p>
            <a:r>
              <a:rPr lang="ja-JP" altLang="en-US" sz="2000" dirty="0" smtClean="0"/>
              <a:t>方位角方向</a:t>
            </a:r>
            <a:endParaRPr kumimoji="1" lang="ja-JP" altLang="en-US" sz="2000" dirty="0"/>
          </a:p>
        </p:txBody>
      </p:sp>
      <p:sp>
        <p:nvSpPr>
          <p:cNvPr id="29" name="テキスト ボックス 28"/>
          <p:cNvSpPr txBox="1"/>
          <p:nvPr/>
        </p:nvSpPr>
        <p:spPr>
          <a:xfrm>
            <a:off x="108639" y="2640600"/>
            <a:ext cx="1359740" cy="400110"/>
          </a:xfrm>
          <a:prstGeom prst="rect">
            <a:avLst/>
          </a:prstGeom>
          <a:noFill/>
        </p:spPr>
        <p:txBody>
          <a:bodyPr wrap="square" rtlCol="0">
            <a:spAutoFit/>
          </a:bodyPr>
          <a:lstStyle/>
          <a:p>
            <a:r>
              <a:rPr lang="ja-JP" altLang="en-US" sz="2000" dirty="0" smtClean="0"/>
              <a:t>仰角方向</a:t>
            </a:r>
            <a:endParaRPr kumimoji="1" lang="ja-JP" altLang="en-US" sz="2000" dirty="0"/>
          </a:p>
        </p:txBody>
      </p:sp>
      <p:cxnSp>
        <p:nvCxnSpPr>
          <p:cNvPr id="4" name="直線矢印コネクタ 3"/>
          <p:cNvCxnSpPr/>
          <p:nvPr/>
        </p:nvCxnSpPr>
        <p:spPr>
          <a:xfrm>
            <a:off x="1011741" y="3828082"/>
            <a:ext cx="35211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rot="16200000">
            <a:off x="365978" y="3252062"/>
            <a:ext cx="35211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887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par>
                          <p:cTn id="39" fill="hold">
                            <p:stCondLst>
                              <p:cond delay="0"/>
                            </p:stCondLst>
                            <p:childTnLst>
                              <p:par>
                                <p:cTn id="40" presetID="42" presetClass="path" presetSubtype="0" accel="50000" decel="50000" fill="hold" nodeType="afterEffect">
                                  <p:stCondLst>
                                    <p:cond delay="0"/>
                                  </p:stCondLst>
                                  <p:childTnLst>
                                    <p:animMotion origin="layout" path="M -2.77778E-6 4.07407E-6 L -0.02257 0.00115 " pathEditMode="relative" rAng="0" ptsTypes="AA">
                                      <p:cBhvr>
                                        <p:cTn id="41" dur="2000" fill="hold"/>
                                        <p:tgtEl>
                                          <p:spTgt spid="40"/>
                                        </p:tgtEl>
                                        <p:attrNameLst>
                                          <p:attrName>ppt_x</p:attrName>
                                          <p:attrName>ppt_y</p:attrName>
                                        </p:attrNameLst>
                                      </p:cBhvr>
                                      <p:rCtr x="-1128" y="46"/>
                                    </p:animMotion>
                                  </p:childTnLst>
                                </p:cTn>
                              </p:par>
                              <p:par>
                                <p:cTn id="42" presetID="10" presetClass="entr" presetSubtype="0" fill="hold" nodeType="withEffect">
                                  <p:stCondLst>
                                    <p:cond delay="150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500"/>
                                        <p:tgtEl>
                                          <p:spTgt spid="53"/>
                                        </p:tgtEl>
                                      </p:cBhvr>
                                    </p:animEffect>
                                  </p:childTnLst>
                                </p:cTn>
                              </p:par>
                            </p:childTnLst>
                          </p:cTn>
                        </p:par>
                        <p:par>
                          <p:cTn id="45" fill="hold">
                            <p:stCondLst>
                              <p:cond delay="2000"/>
                            </p:stCondLst>
                            <p:childTnLst>
                              <p:par>
                                <p:cTn id="46" presetID="1" presetClass="entr" presetSubtype="0"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childTnLst>
                                </p:cTn>
                              </p:par>
                            </p:childTnLst>
                          </p:cTn>
                        </p:par>
                        <p:par>
                          <p:cTn id="48" fill="hold">
                            <p:stCondLst>
                              <p:cond delay="2000"/>
                            </p:stCondLst>
                            <p:childTnLst>
                              <p:par>
                                <p:cTn id="49" presetID="1" presetClass="entr" presetSubtype="0"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Graphic spid="21" grpId="0">
        <p:bldAsOne/>
      </p:bldGraphic>
      <p:bldGraphic spid="25" grpId="0">
        <p:bldAsOne/>
      </p:bldGraphic>
      <p:bldP spid="36" grpId="0" animBg="1"/>
      <p:bldP spid="38" grpId="0"/>
      <p:bldP spid="39" grpId="0"/>
      <p:bldP spid="35" grpId="0" animBg="1"/>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777535" y="768926"/>
            <a:ext cx="7588931" cy="70788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ja-JP" altLang="en-US" sz="2000" dirty="0" smtClean="0">
                <a:solidFill>
                  <a:srgbClr val="FF0000"/>
                </a:solidFill>
                <a:latin typeface="ＭＳ ゴシック" panose="020B0609070205080204" pitchFamily="49" charset="-128"/>
                <a:ea typeface="ＭＳ ゴシック" panose="020B0609070205080204" pitchFamily="49" charset="-128"/>
              </a:rPr>
              <a:t>赤：観測の生データ</a:t>
            </a:r>
            <a:r>
              <a:rPr kumimoji="1" lang="ja-JP" altLang="en-US" sz="2000" dirty="0" smtClean="0">
                <a:latin typeface="ＭＳ ゴシック" panose="020B0609070205080204" pitchFamily="49" charset="-128"/>
                <a:ea typeface="ＭＳ ゴシック" panose="020B0609070205080204" pitchFamily="49" charset="-128"/>
              </a:rPr>
              <a:t>　黒：</a:t>
            </a:r>
            <a:r>
              <a:rPr lang="ja-JP" altLang="en-US" sz="2000" dirty="0" smtClean="0">
                <a:latin typeface="ＭＳ ゴシック" panose="020B0609070205080204" pitchFamily="49" charset="-128"/>
                <a:ea typeface="ＭＳ ゴシック" panose="020B0609070205080204" pitchFamily="49" charset="-128"/>
              </a:rPr>
              <a:t>機差</a:t>
            </a:r>
            <a:r>
              <a:rPr lang="ja-JP" altLang="en-US" sz="2000" dirty="0">
                <a:latin typeface="ＭＳ ゴシック" panose="020B0609070205080204" pitchFamily="49" charset="-128"/>
                <a:ea typeface="ＭＳ ゴシック" panose="020B0609070205080204" pitchFamily="49" charset="-128"/>
              </a:rPr>
              <a:t>パラメータ</a:t>
            </a:r>
            <a:r>
              <a:rPr kumimoji="1" lang="ja-JP" altLang="en-US" sz="2000" dirty="0" smtClean="0">
                <a:latin typeface="ＭＳ ゴシック" panose="020B0609070205080204" pitchFamily="49" charset="-128"/>
                <a:ea typeface="ＭＳ ゴシック" panose="020B0609070205080204" pitchFamily="49" charset="-128"/>
              </a:rPr>
              <a:t>を加えた補正</a:t>
            </a:r>
            <a:r>
              <a:rPr lang="ja-JP" altLang="en-US" sz="2000" dirty="0" smtClean="0">
                <a:latin typeface="ＭＳ ゴシック" panose="020B0609070205080204" pitchFamily="49" charset="-128"/>
                <a:ea typeface="ＭＳ ゴシック" panose="020B0609070205080204" pitchFamily="49" charset="-128"/>
              </a:rPr>
              <a:t>後データ</a:t>
            </a:r>
            <a:endParaRPr lang="en-US" altLang="ja-JP" sz="2000" dirty="0" smtClean="0">
              <a:latin typeface="ＭＳ ゴシック" panose="020B0609070205080204" pitchFamily="49" charset="-128"/>
              <a:ea typeface="ＭＳ ゴシック" panose="020B0609070205080204" pitchFamily="49" charset="-128"/>
            </a:endParaRPr>
          </a:p>
          <a:p>
            <a:pPr algn="ctr"/>
            <a:r>
              <a:rPr kumimoji="1" lang="ja-JP" altLang="en-US" sz="2000" dirty="0" smtClean="0">
                <a:latin typeface="ＭＳ ゴシック" panose="020B0609070205080204" pitchFamily="49" charset="-128"/>
                <a:ea typeface="ＭＳ ゴシック" panose="020B0609070205080204" pitchFamily="49" charset="-128"/>
              </a:rPr>
              <a:t>天体：</a:t>
            </a:r>
            <a:r>
              <a:rPr kumimoji="1" lang="en-US" altLang="ja-JP" sz="2000" dirty="0" err="1" smtClean="0">
                <a:latin typeface="ＭＳ ゴシック" panose="020B0609070205080204" pitchFamily="49" charset="-128"/>
                <a:ea typeface="ＭＳ ゴシック" panose="020B0609070205080204" pitchFamily="49" charset="-128"/>
              </a:rPr>
              <a:t>cygnusA</a:t>
            </a:r>
            <a:r>
              <a:rPr kumimoji="1" lang="en-US" altLang="ja-JP" sz="2000" dirty="0" smtClean="0">
                <a:latin typeface="ＭＳ ゴシック" panose="020B0609070205080204" pitchFamily="49" charset="-128"/>
                <a:ea typeface="ＭＳ ゴシック" panose="020B0609070205080204" pitchFamily="49" charset="-128"/>
              </a:rPr>
              <a:t>, </a:t>
            </a:r>
            <a:r>
              <a:rPr kumimoji="1" lang="en-US" altLang="ja-JP" sz="2000" dirty="0" err="1" smtClean="0">
                <a:latin typeface="ＭＳ ゴシック" panose="020B0609070205080204" pitchFamily="49" charset="-128"/>
                <a:ea typeface="ＭＳ ゴシック" panose="020B0609070205080204" pitchFamily="49" charset="-128"/>
              </a:rPr>
              <a:t>taurusA</a:t>
            </a:r>
            <a:r>
              <a:rPr kumimoji="1" lang="en-US" altLang="ja-JP" sz="2000" dirty="0" smtClean="0">
                <a:latin typeface="ＭＳ ゴシック" panose="020B0609070205080204" pitchFamily="49" charset="-128"/>
                <a:ea typeface="ＭＳ ゴシック" panose="020B0609070205080204" pitchFamily="49" charset="-128"/>
              </a:rPr>
              <a:t>, </a:t>
            </a:r>
            <a:r>
              <a:rPr kumimoji="1" lang="en-US" altLang="ja-JP" sz="2000" dirty="0" err="1" smtClean="0">
                <a:latin typeface="ＭＳ ゴシック" panose="020B0609070205080204" pitchFamily="49" charset="-128"/>
                <a:ea typeface="ＭＳ ゴシック" panose="020B0609070205080204" pitchFamily="49" charset="-128"/>
              </a:rPr>
              <a:t>orionA</a:t>
            </a:r>
            <a:endParaRPr kumimoji="1" lang="ja-JP" altLang="en-US" sz="2000" dirty="0">
              <a:latin typeface="ＭＳ ゴシック" panose="020B0609070205080204" pitchFamily="49" charset="-128"/>
              <a:ea typeface="ＭＳ ゴシック" panose="020B0609070205080204" pitchFamily="49" charset="-128"/>
            </a:endParaRPr>
          </a:p>
        </p:txBody>
      </p:sp>
      <p:sp>
        <p:nvSpPr>
          <p:cNvPr id="18" name="タイトル 1"/>
          <p:cNvSpPr txBox="1">
            <a:spLocks/>
          </p:cNvSpPr>
          <p:nvPr/>
        </p:nvSpPr>
        <p:spPr>
          <a:xfrm>
            <a:off x="0" y="0"/>
            <a:ext cx="9144000" cy="7239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dirty="0">
                <a:latin typeface="ＭＳ ゴシック" panose="020B0609070205080204" pitchFamily="49" charset="-128"/>
                <a:ea typeface="ＭＳ ゴシック" panose="020B0609070205080204" pitchFamily="49" charset="-128"/>
              </a:rPr>
              <a:t>3.8 m </a:t>
            </a:r>
            <a:r>
              <a:rPr lang="ja-JP" altLang="en-US" sz="3600" dirty="0">
                <a:latin typeface="ＭＳ ゴシック" panose="020B0609070205080204" pitchFamily="49" charset="-128"/>
                <a:ea typeface="ＭＳ ゴシック" panose="020B0609070205080204" pitchFamily="49" charset="-128"/>
              </a:rPr>
              <a:t>電波望遠鏡</a:t>
            </a:r>
          </a:p>
        </p:txBody>
      </p:sp>
      <p:sp>
        <p:nvSpPr>
          <p:cNvPr id="17" name="テキスト ボックス 16"/>
          <p:cNvSpPr txBox="1"/>
          <p:nvPr/>
        </p:nvSpPr>
        <p:spPr>
          <a:xfrm>
            <a:off x="252725" y="1597394"/>
            <a:ext cx="1773383" cy="381000"/>
          </a:xfrm>
          <a:prstGeom prst="rect">
            <a:avLst/>
          </a:prstGeom>
          <a:solidFill>
            <a:schemeClr val="accent1">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en-US" altLang="ja-JP" dirty="0" smtClean="0">
                <a:latin typeface="ＭＳ ゴシック" panose="020B0609070205080204" pitchFamily="49" charset="-128"/>
                <a:ea typeface="ＭＳ ゴシック" panose="020B0609070205080204" pitchFamily="49" charset="-128"/>
              </a:rPr>
              <a:t>2016</a:t>
            </a:r>
            <a:r>
              <a:rPr kumimoji="1" lang="ja-JP" altLang="en-US" dirty="0" smtClean="0">
                <a:latin typeface="ＭＳ ゴシック" panose="020B0609070205080204" pitchFamily="49" charset="-128"/>
                <a:ea typeface="ＭＳ ゴシック" panose="020B0609070205080204" pitchFamily="49" charset="-128"/>
              </a:rPr>
              <a:t>年</a:t>
            </a:r>
            <a:r>
              <a:rPr kumimoji="1" lang="en-US" altLang="ja-JP" dirty="0" smtClean="0">
                <a:latin typeface="ＭＳ ゴシック" panose="020B0609070205080204" pitchFamily="49" charset="-128"/>
                <a:ea typeface="ＭＳ ゴシック" panose="020B0609070205080204" pitchFamily="49" charset="-128"/>
              </a:rPr>
              <a:t>1</a:t>
            </a:r>
            <a:r>
              <a:rPr kumimoji="1" lang="ja-JP" altLang="en-US" dirty="0" smtClean="0">
                <a:latin typeface="ＭＳ ゴシック" panose="020B0609070205080204" pitchFamily="49" charset="-128"/>
                <a:ea typeface="ＭＳ ゴシック" panose="020B0609070205080204" pitchFamily="49" charset="-128"/>
              </a:rPr>
              <a:t>月時点</a:t>
            </a:r>
            <a:endParaRPr kumimoji="1" lang="ja-JP" altLang="en-US" dirty="0">
              <a:latin typeface="ＭＳ ゴシック" panose="020B0609070205080204" pitchFamily="49" charset="-128"/>
              <a:ea typeface="ＭＳ ゴシック" panose="020B0609070205080204" pitchFamily="49" charset="-128"/>
            </a:endParaRPr>
          </a:p>
        </p:txBody>
      </p:sp>
      <p:sp>
        <p:nvSpPr>
          <p:cNvPr id="19" name="テキスト ボックス 18"/>
          <p:cNvSpPr txBox="1"/>
          <p:nvPr/>
        </p:nvSpPr>
        <p:spPr>
          <a:xfrm>
            <a:off x="3842017" y="1848478"/>
            <a:ext cx="1459966" cy="369332"/>
          </a:xfrm>
          <a:prstGeom prst="rect">
            <a:avLst/>
          </a:prstGeom>
          <a:noFill/>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dirty="0">
                <a:latin typeface="ＭＳ ゴシック" panose="020B0609070205080204" pitchFamily="49" charset="-128"/>
                <a:ea typeface="ＭＳ ゴシック" panose="020B0609070205080204" pitchFamily="49" charset="-128"/>
              </a:rPr>
              <a:t>仰</a:t>
            </a:r>
            <a:r>
              <a:rPr kumimoji="1" lang="ja-JP" altLang="en-US" dirty="0" smtClean="0">
                <a:latin typeface="ＭＳ ゴシック" panose="020B0609070205080204" pitchFamily="49" charset="-128"/>
                <a:ea typeface="ＭＳ ゴシック" panose="020B0609070205080204" pitchFamily="49" charset="-128"/>
              </a:rPr>
              <a:t>角方向</a:t>
            </a:r>
            <a:endParaRPr kumimoji="1" lang="ja-JP" altLang="en-US" dirty="0">
              <a:latin typeface="ＭＳ ゴシック" panose="020B0609070205080204" pitchFamily="49" charset="-128"/>
              <a:ea typeface="ＭＳ ゴシック" panose="020B0609070205080204" pitchFamily="49" charset="-128"/>
            </a:endParaRPr>
          </a:p>
        </p:txBody>
      </p:sp>
      <p:sp>
        <p:nvSpPr>
          <p:cNvPr id="20" name="テキスト ボックス 19"/>
          <p:cNvSpPr txBox="1"/>
          <p:nvPr/>
        </p:nvSpPr>
        <p:spPr>
          <a:xfrm>
            <a:off x="5648291" y="1597394"/>
            <a:ext cx="1773383" cy="381000"/>
          </a:xfrm>
          <a:prstGeom prst="rect">
            <a:avLst/>
          </a:prstGeom>
          <a:solidFill>
            <a:schemeClr val="accent1">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en-US" altLang="ja-JP" dirty="0" smtClean="0">
                <a:latin typeface="ＭＳ ゴシック" panose="020B0609070205080204" pitchFamily="49" charset="-128"/>
                <a:ea typeface="ＭＳ ゴシック" panose="020B0609070205080204" pitchFamily="49" charset="-128"/>
              </a:rPr>
              <a:t>2016</a:t>
            </a:r>
            <a:r>
              <a:rPr kumimoji="1" lang="ja-JP" altLang="en-US" dirty="0" smtClean="0">
                <a:latin typeface="ＭＳ ゴシック" panose="020B0609070205080204" pitchFamily="49" charset="-128"/>
                <a:ea typeface="ＭＳ ゴシック" panose="020B0609070205080204" pitchFamily="49" charset="-128"/>
              </a:rPr>
              <a:t>年</a:t>
            </a:r>
            <a:r>
              <a:rPr lang="en-US" altLang="ja-JP" dirty="0">
                <a:latin typeface="ＭＳ ゴシック" panose="020B0609070205080204" pitchFamily="49" charset="-128"/>
                <a:ea typeface="ＭＳ ゴシック" panose="020B0609070205080204" pitchFamily="49" charset="-128"/>
              </a:rPr>
              <a:t>2</a:t>
            </a:r>
            <a:r>
              <a:rPr kumimoji="1" lang="ja-JP" altLang="en-US" dirty="0" smtClean="0">
                <a:latin typeface="ＭＳ ゴシック" panose="020B0609070205080204" pitchFamily="49" charset="-128"/>
                <a:ea typeface="ＭＳ ゴシック" panose="020B0609070205080204" pitchFamily="49" charset="-128"/>
              </a:rPr>
              <a:t>月時点</a:t>
            </a:r>
            <a:endParaRPr kumimoji="1" lang="ja-JP" altLang="en-US" dirty="0">
              <a:latin typeface="ＭＳ ゴシック" panose="020B0609070205080204" pitchFamily="49" charset="-128"/>
              <a:ea typeface="ＭＳ ゴシック" panose="020B0609070205080204" pitchFamily="49"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44" y="2538000"/>
            <a:ext cx="3819727" cy="4320000"/>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793" y="2538000"/>
            <a:ext cx="3865263" cy="4320000"/>
          </a:xfrm>
          <a:prstGeom prst="rect">
            <a:avLst/>
          </a:prstGeom>
        </p:spPr>
      </p:pic>
      <p:sp>
        <p:nvSpPr>
          <p:cNvPr id="13" name="右矢印 12"/>
          <p:cNvSpPr/>
          <p:nvPr/>
        </p:nvSpPr>
        <p:spPr>
          <a:xfrm>
            <a:off x="4374672" y="3533879"/>
            <a:ext cx="794714" cy="8273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3762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252725" y="1597394"/>
            <a:ext cx="1773383" cy="381000"/>
          </a:xfrm>
          <a:prstGeom prst="rect">
            <a:avLst/>
          </a:prstGeom>
          <a:solidFill>
            <a:schemeClr val="accent1">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en-US" altLang="ja-JP" dirty="0" smtClean="0">
                <a:latin typeface="ＭＳ ゴシック" panose="020B0609070205080204" pitchFamily="49" charset="-128"/>
                <a:ea typeface="ＭＳ ゴシック" panose="020B0609070205080204" pitchFamily="49" charset="-128"/>
              </a:rPr>
              <a:t>2016</a:t>
            </a:r>
            <a:r>
              <a:rPr kumimoji="1" lang="ja-JP" altLang="en-US" dirty="0" smtClean="0">
                <a:latin typeface="ＭＳ ゴシック" panose="020B0609070205080204" pitchFamily="49" charset="-128"/>
                <a:ea typeface="ＭＳ ゴシック" panose="020B0609070205080204" pitchFamily="49" charset="-128"/>
              </a:rPr>
              <a:t>年</a:t>
            </a:r>
            <a:r>
              <a:rPr kumimoji="1" lang="en-US" altLang="ja-JP" dirty="0" smtClean="0">
                <a:latin typeface="ＭＳ ゴシック" panose="020B0609070205080204" pitchFamily="49" charset="-128"/>
                <a:ea typeface="ＭＳ ゴシック" panose="020B0609070205080204" pitchFamily="49" charset="-128"/>
              </a:rPr>
              <a:t>1</a:t>
            </a:r>
            <a:r>
              <a:rPr kumimoji="1" lang="ja-JP" altLang="en-US" dirty="0" smtClean="0">
                <a:latin typeface="ＭＳ ゴシック" panose="020B0609070205080204" pitchFamily="49" charset="-128"/>
                <a:ea typeface="ＭＳ ゴシック" panose="020B0609070205080204" pitchFamily="49" charset="-128"/>
              </a:rPr>
              <a:t>月時点</a:t>
            </a:r>
            <a:endParaRPr kumimoji="1" lang="ja-JP" altLang="en-US" dirty="0">
              <a:latin typeface="ＭＳ ゴシック" panose="020B0609070205080204" pitchFamily="49" charset="-128"/>
              <a:ea typeface="ＭＳ ゴシック" panose="020B0609070205080204" pitchFamily="49" charset="-128"/>
            </a:endParaRPr>
          </a:p>
        </p:txBody>
      </p:sp>
      <p:sp>
        <p:nvSpPr>
          <p:cNvPr id="14" name="テキスト ボックス 13"/>
          <p:cNvSpPr txBox="1"/>
          <p:nvPr/>
        </p:nvSpPr>
        <p:spPr>
          <a:xfrm>
            <a:off x="722944" y="768926"/>
            <a:ext cx="7698113" cy="70788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ja-JP" altLang="en-US" sz="2000" dirty="0" smtClean="0">
                <a:solidFill>
                  <a:srgbClr val="FF0000"/>
                </a:solidFill>
                <a:latin typeface="ＭＳ ゴシック" panose="020B0609070205080204" pitchFamily="49" charset="-128"/>
                <a:ea typeface="ＭＳ ゴシック" panose="020B0609070205080204" pitchFamily="49" charset="-128"/>
              </a:rPr>
              <a:t>赤：観測の生データ</a:t>
            </a:r>
            <a:r>
              <a:rPr kumimoji="1" lang="ja-JP" altLang="en-US" sz="2000" dirty="0" smtClean="0">
                <a:latin typeface="ＭＳ ゴシック" panose="020B0609070205080204" pitchFamily="49" charset="-128"/>
                <a:ea typeface="ＭＳ ゴシック" panose="020B0609070205080204" pitchFamily="49" charset="-128"/>
              </a:rPr>
              <a:t>　黒：</a:t>
            </a:r>
            <a:r>
              <a:rPr lang="ja-JP" altLang="en-US" sz="2000" dirty="0" smtClean="0">
                <a:latin typeface="ＭＳ ゴシック" panose="020B0609070205080204" pitchFamily="49" charset="-128"/>
                <a:ea typeface="ＭＳ ゴシック" panose="020B0609070205080204" pitchFamily="49" charset="-128"/>
              </a:rPr>
              <a:t>機差パラメータ</a:t>
            </a:r>
            <a:r>
              <a:rPr kumimoji="1" lang="ja-JP" altLang="en-US" sz="2000" dirty="0" smtClean="0">
                <a:latin typeface="ＭＳ ゴシック" panose="020B0609070205080204" pitchFamily="49" charset="-128"/>
                <a:ea typeface="ＭＳ ゴシック" panose="020B0609070205080204" pitchFamily="49" charset="-128"/>
              </a:rPr>
              <a:t>を加えた補正</a:t>
            </a:r>
            <a:r>
              <a:rPr lang="ja-JP" altLang="en-US" sz="2000" dirty="0" smtClean="0">
                <a:latin typeface="ＭＳ ゴシック" panose="020B0609070205080204" pitchFamily="49" charset="-128"/>
                <a:ea typeface="ＭＳ ゴシック" panose="020B0609070205080204" pitchFamily="49" charset="-128"/>
              </a:rPr>
              <a:t>後データ</a:t>
            </a:r>
            <a:endParaRPr lang="en-US" altLang="ja-JP" sz="2000" dirty="0" smtClean="0">
              <a:latin typeface="ＭＳ ゴシック" panose="020B0609070205080204" pitchFamily="49" charset="-128"/>
              <a:ea typeface="ＭＳ ゴシック" panose="020B0609070205080204" pitchFamily="49" charset="-128"/>
            </a:endParaRPr>
          </a:p>
          <a:p>
            <a:pPr algn="ctr"/>
            <a:r>
              <a:rPr lang="ja-JP" altLang="en-US" sz="2000" dirty="0" smtClean="0">
                <a:latin typeface="ＭＳ ゴシック" panose="020B0609070205080204" pitchFamily="49" charset="-128"/>
                <a:ea typeface="ＭＳ ゴシック" panose="020B0609070205080204" pitchFamily="49" charset="-128"/>
              </a:rPr>
              <a:t>天体：</a:t>
            </a:r>
            <a:r>
              <a:rPr lang="en-US" altLang="ja-JP" sz="2000" dirty="0" err="1" smtClean="0">
                <a:latin typeface="ＭＳ ゴシック" panose="020B0609070205080204" pitchFamily="49" charset="-128"/>
                <a:ea typeface="ＭＳ ゴシック" panose="020B0609070205080204" pitchFamily="49" charset="-128"/>
              </a:rPr>
              <a:t>cygnusA</a:t>
            </a:r>
            <a:r>
              <a:rPr lang="en-US" altLang="ja-JP" sz="2000" dirty="0" smtClean="0">
                <a:latin typeface="ＭＳ ゴシック" panose="020B0609070205080204" pitchFamily="49" charset="-128"/>
                <a:ea typeface="ＭＳ ゴシック" panose="020B0609070205080204" pitchFamily="49" charset="-128"/>
              </a:rPr>
              <a:t>, </a:t>
            </a:r>
            <a:r>
              <a:rPr lang="en-US" altLang="ja-JP" sz="2000" dirty="0" err="1" smtClean="0">
                <a:latin typeface="ＭＳ ゴシック" panose="020B0609070205080204" pitchFamily="49" charset="-128"/>
                <a:ea typeface="ＭＳ ゴシック" panose="020B0609070205080204" pitchFamily="49" charset="-128"/>
              </a:rPr>
              <a:t>taurusA</a:t>
            </a:r>
            <a:r>
              <a:rPr lang="en-US" altLang="ja-JP" sz="2000" dirty="0" smtClean="0">
                <a:latin typeface="ＭＳ ゴシック" panose="020B0609070205080204" pitchFamily="49" charset="-128"/>
                <a:ea typeface="ＭＳ ゴシック" panose="020B0609070205080204" pitchFamily="49" charset="-128"/>
              </a:rPr>
              <a:t>, </a:t>
            </a:r>
            <a:r>
              <a:rPr lang="en-US" altLang="ja-JP" sz="2000" dirty="0" err="1" smtClean="0">
                <a:latin typeface="ＭＳ ゴシック" panose="020B0609070205080204" pitchFamily="49" charset="-128"/>
                <a:ea typeface="ＭＳ ゴシック" panose="020B0609070205080204" pitchFamily="49" charset="-128"/>
              </a:rPr>
              <a:t>orionA</a:t>
            </a:r>
            <a:endParaRPr kumimoji="1" lang="ja-JP" altLang="en-US" sz="2000" dirty="0">
              <a:latin typeface="ＭＳ ゴシック" panose="020B0609070205080204" pitchFamily="49" charset="-128"/>
              <a:ea typeface="ＭＳ ゴシック" panose="020B0609070205080204" pitchFamily="49" charset="-128"/>
            </a:endParaRPr>
          </a:p>
        </p:txBody>
      </p:sp>
      <p:sp>
        <p:nvSpPr>
          <p:cNvPr id="18" name="タイトル 1"/>
          <p:cNvSpPr txBox="1">
            <a:spLocks/>
          </p:cNvSpPr>
          <p:nvPr/>
        </p:nvSpPr>
        <p:spPr>
          <a:xfrm>
            <a:off x="0" y="0"/>
            <a:ext cx="9144000" cy="7239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dirty="0">
                <a:latin typeface="ＭＳ ゴシック" panose="020B0609070205080204" pitchFamily="49" charset="-128"/>
                <a:ea typeface="ＭＳ ゴシック" panose="020B0609070205080204" pitchFamily="49" charset="-128"/>
              </a:rPr>
              <a:t>3.8 m </a:t>
            </a:r>
            <a:r>
              <a:rPr lang="ja-JP" altLang="en-US" sz="3600" dirty="0">
                <a:latin typeface="ＭＳ ゴシック" panose="020B0609070205080204" pitchFamily="49" charset="-128"/>
                <a:ea typeface="ＭＳ ゴシック" panose="020B0609070205080204" pitchFamily="49" charset="-128"/>
              </a:rPr>
              <a:t>電波望遠鏡</a:t>
            </a:r>
          </a:p>
        </p:txBody>
      </p:sp>
      <p:sp>
        <p:nvSpPr>
          <p:cNvPr id="8" name="テキスト ボックス 7"/>
          <p:cNvSpPr txBox="1"/>
          <p:nvPr/>
        </p:nvSpPr>
        <p:spPr>
          <a:xfrm>
            <a:off x="3842017" y="1848478"/>
            <a:ext cx="1459966" cy="369332"/>
          </a:xfrm>
          <a:prstGeom prst="rect">
            <a:avLst/>
          </a:prstGeom>
          <a:noFill/>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ja-JP" altLang="en-US" dirty="0" smtClean="0">
                <a:latin typeface="ＭＳ ゴシック" panose="020B0609070205080204" pitchFamily="49" charset="-128"/>
                <a:ea typeface="ＭＳ ゴシック" panose="020B0609070205080204" pitchFamily="49" charset="-128"/>
              </a:rPr>
              <a:t>方位角方向</a:t>
            </a:r>
            <a:endParaRPr kumimoji="1" lang="ja-JP" altLang="en-US" dirty="0">
              <a:latin typeface="ＭＳ ゴシック" panose="020B0609070205080204" pitchFamily="49" charset="-128"/>
              <a:ea typeface="ＭＳ ゴシック" panose="020B0609070205080204" pitchFamily="49" charset="-128"/>
            </a:endParaRPr>
          </a:p>
        </p:txBody>
      </p:sp>
      <p:sp>
        <p:nvSpPr>
          <p:cNvPr id="10" name="テキスト ボックス 9"/>
          <p:cNvSpPr txBox="1"/>
          <p:nvPr/>
        </p:nvSpPr>
        <p:spPr>
          <a:xfrm>
            <a:off x="5648291" y="1597394"/>
            <a:ext cx="1773383" cy="381000"/>
          </a:xfrm>
          <a:prstGeom prst="rect">
            <a:avLst/>
          </a:prstGeom>
          <a:solidFill>
            <a:schemeClr val="accent1">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en-US" altLang="ja-JP" dirty="0" smtClean="0">
                <a:latin typeface="ＭＳ ゴシック" panose="020B0609070205080204" pitchFamily="49" charset="-128"/>
                <a:ea typeface="ＭＳ ゴシック" panose="020B0609070205080204" pitchFamily="49" charset="-128"/>
              </a:rPr>
              <a:t>2016</a:t>
            </a:r>
            <a:r>
              <a:rPr kumimoji="1" lang="ja-JP" altLang="en-US" dirty="0" smtClean="0">
                <a:latin typeface="ＭＳ ゴシック" panose="020B0609070205080204" pitchFamily="49" charset="-128"/>
                <a:ea typeface="ＭＳ ゴシック" panose="020B0609070205080204" pitchFamily="49" charset="-128"/>
              </a:rPr>
              <a:t>年</a:t>
            </a:r>
            <a:r>
              <a:rPr lang="en-US" altLang="ja-JP" dirty="0">
                <a:latin typeface="ＭＳ ゴシック" panose="020B0609070205080204" pitchFamily="49" charset="-128"/>
                <a:ea typeface="ＭＳ ゴシック" panose="020B0609070205080204" pitchFamily="49" charset="-128"/>
              </a:rPr>
              <a:t>2</a:t>
            </a:r>
            <a:r>
              <a:rPr kumimoji="1" lang="ja-JP" altLang="en-US" dirty="0" smtClean="0">
                <a:latin typeface="ＭＳ ゴシック" panose="020B0609070205080204" pitchFamily="49" charset="-128"/>
                <a:ea typeface="ＭＳ ゴシック" panose="020B0609070205080204" pitchFamily="49" charset="-128"/>
              </a:rPr>
              <a:t>月時点</a:t>
            </a:r>
            <a:endParaRPr kumimoji="1" lang="ja-JP" altLang="en-US" dirty="0">
              <a:latin typeface="ＭＳ ゴシック" panose="020B0609070205080204" pitchFamily="49" charset="-128"/>
              <a:ea typeface="ＭＳ ゴシック" panose="020B0609070205080204" pitchFamily="49" charset="-128"/>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7955" y="2532541"/>
            <a:ext cx="3967469" cy="4320000"/>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80" y="2532541"/>
            <a:ext cx="4117963" cy="4320000"/>
          </a:xfrm>
          <a:prstGeom prst="rect">
            <a:avLst/>
          </a:prstGeom>
        </p:spPr>
      </p:pic>
      <p:sp>
        <p:nvSpPr>
          <p:cNvPr id="3" name="右矢印 2"/>
          <p:cNvSpPr/>
          <p:nvPr/>
        </p:nvSpPr>
        <p:spPr>
          <a:xfrm>
            <a:off x="4374672" y="3533879"/>
            <a:ext cx="794714" cy="8273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09140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0"/>
            <a:ext cx="9144000" cy="7239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dirty="0">
                <a:latin typeface="ＭＳ ゴシック" panose="020B0609070205080204" pitchFamily="49" charset="-128"/>
                <a:ea typeface="ＭＳ ゴシック" panose="020B0609070205080204" pitchFamily="49" charset="-128"/>
              </a:rPr>
              <a:t>3.8 m </a:t>
            </a:r>
            <a:r>
              <a:rPr lang="ja-JP" altLang="en-US" sz="3600" dirty="0">
                <a:latin typeface="ＭＳ ゴシック" panose="020B0609070205080204" pitchFamily="49" charset="-128"/>
                <a:ea typeface="ＭＳ ゴシック" panose="020B0609070205080204" pitchFamily="49" charset="-128"/>
              </a:rPr>
              <a:t>電波望遠鏡</a:t>
            </a:r>
          </a:p>
        </p:txBody>
      </p:sp>
      <p:cxnSp>
        <p:nvCxnSpPr>
          <p:cNvPr id="11" name="直線コネクタ 10"/>
          <p:cNvCxnSpPr/>
          <p:nvPr/>
        </p:nvCxnSpPr>
        <p:spPr>
          <a:xfrm>
            <a:off x="0" y="734443"/>
            <a:ext cx="9144000" cy="0"/>
          </a:xfrm>
          <a:prstGeom prst="line">
            <a:avLst/>
          </a:prstGeom>
          <a:ln w="69850" cmpd="thickThi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コンテンツ プレースホルダー 2"/>
          <p:cNvSpPr txBox="1">
            <a:spLocks/>
          </p:cNvSpPr>
          <p:nvPr/>
        </p:nvSpPr>
        <p:spPr>
          <a:xfrm>
            <a:off x="1226128" y="1699687"/>
            <a:ext cx="6691745" cy="625379"/>
          </a:xfrm>
          <a:prstGeom prst="rect">
            <a:avLst/>
          </a:prstGeom>
          <a:solidFill>
            <a:schemeClr val="accent6">
              <a:lumMod val="40000"/>
              <a:lumOff val="6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3600" dirty="0">
                <a:latin typeface="ＭＳ ゴシック" panose="020B0609070205080204" pitchFamily="49" charset="-128"/>
                <a:ea typeface="ＭＳ ゴシック" panose="020B0609070205080204" pitchFamily="49" charset="-128"/>
              </a:rPr>
              <a:t>広</a:t>
            </a:r>
            <a:r>
              <a:rPr lang="ja-JP" altLang="en-US" sz="3600" dirty="0" smtClean="0">
                <a:latin typeface="ＭＳ ゴシック" panose="020B0609070205080204" pitchFamily="49" charset="-128"/>
                <a:ea typeface="ＭＳ ゴシック" panose="020B0609070205080204" pitchFamily="49" charset="-128"/>
              </a:rPr>
              <a:t>帯域 </a:t>
            </a:r>
            <a:r>
              <a:rPr lang="en-US" altLang="ja-JP" sz="3600" dirty="0" smtClean="0">
                <a:latin typeface="ＭＳ ゴシック" panose="020B0609070205080204" pitchFamily="49" charset="-128"/>
                <a:ea typeface="ＭＳ ゴシック" panose="020B0609070205080204" pitchFamily="49" charset="-128"/>
              </a:rPr>
              <a:t>VLBI </a:t>
            </a:r>
            <a:r>
              <a:rPr lang="ja-JP" altLang="en-US" sz="3600" dirty="0" smtClean="0">
                <a:latin typeface="ＭＳ ゴシック" panose="020B0609070205080204" pitchFamily="49" charset="-128"/>
                <a:ea typeface="ＭＳ ゴシック" panose="020B0609070205080204" pitchFamily="49" charset="-128"/>
              </a:rPr>
              <a:t>観測に向けた開発</a:t>
            </a:r>
            <a:endParaRPr lang="en-US" altLang="ja-JP" sz="3600" dirty="0" smtClean="0">
              <a:latin typeface="ＭＳ ゴシック" panose="020B0609070205080204" pitchFamily="49" charset="-128"/>
              <a:ea typeface="ＭＳ ゴシック" panose="020B0609070205080204" pitchFamily="49" charset="-128"/>
            </a:endParaRPr>
          </a:p>
        </p:txBody>
      </p:sp>
      <p:sp>
        <p:nvSpPr>
          <p:cNvPr id="15" name="コンテンツ プレースホルダー 2"/>
          <p:cNvSpPr txBox="1">
            <a:spLocks/>
          </p:cNvSpPr>
          <p:nvPr/>
        </p:nvSpPr>
        <p:spPr>
          <a:xfrm>
            <a:off x="901495" y="3008627"/>
            <a:ext cx="7341010" cy="32245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b="1" dirty="0" smtClean="0">
                <a:effectLst>
                  <a:glow rad="63500">
                    <a:schemeClr val="accent4">
                      <a:lumMod val="40000"/>
                      <a:lumOff val="60000"/>
                    </a:schemeClr>
                  </a:glow>
                </a:effectLst>
                <a:latin typeface="HG明朝E" panose="02020909000000000000" pitchFamily="17" charset="-128"/>
                <a:ea typeface="HG明朝E" panose="02020909000000000000" pitchFamily="17" charset="-128"/>
              </a:rPr>
              <a:t>１．現在の受信システムでの </a:t>
            </a:r>
            <a:r>
              <a:rPr lang="en-US" altLang="ja-JP" b="1" dirty="0" smtClean="0">
                <a:effectLst>
                  <a:glow rad="63500">
                    <a:schemeClr val="accent4">
                      <a:lumMod val="40000"/>
                      <a:lumOff val="60000"/>
                    </a:schemeClr>
                  </a:glow>
                </a:effectLst>
                <a:latin typeface="HG明朝E" panose="02020909000000000000" pitchFamily="17" charset="-128"/>
                <a:ea typeface="HG明朝E" panose="02020909000000000000" pitchFamily="17" charset="-128"/>
              </a:rPr>
              <a:t>VLBI </a:t>
            </a:r>
            <a:r>
              <a:rPr lang="ja-JP" altLang="en-US" b="1" dirty="0" smtClean="0">
                <a:effectLst>
                  <a:glow rad="63500">
                    <a:schemeClr val="accent4">
                      <a:lumMod val="40000"/>
                      <a:lumOff val="60000"/>
                    </a:schemeClr>
                  </a:glow>
                </a:effectLst>
                <a:latin typeface="HG明朝E" panose="02020909000000000000" pitchFamily="17" charset="-128"/>
                <a:ea typeface="HG明朝E" panose="02020909000000000000" pitchFamily="17" charset="-128"/>
              </a:rPr>
              <a:t>観測</a:t>
            </a:r>
            <a:endParaRPr lang="en-US" altLang="ja-JP" b="1" dirty="0" smtClean="0">
              <a:effectLst>
                <a:glow rad="63500">
                  <a:schemeClr val="accent4">
                    <a:lumMod val="40000"/>
                    <a:lumOff val="60000"/>
                  </a:schemeClr>
                </a:glow>
              </a:effectLst>
              <a:latin typeface="HG明朝E" panose="02020909000000000000" pitchFamily="17" charset="-128"/>
              <a:ea typeface="HG明朝E" panose="02020909000000000000" pitchFamily="17" charset="-128"/>
            </a:endParaRPr>
          </a:p>
          <a:p>
            <a:pPr marL="0" indent="0">
              <a:buFont typeface="Arial" panose="020B0604020202020204" pitchFamily="34" charset="0"/>
              <a:buNone/>
            </a:pPr>
            <a:r>
              <a:rPr lang="ja-JP" altLang="en-US" sz="2400" dirty="0" smtClean="0">
                <a:effectLst>
                  <a:glow rad="63500">
                    <a:schemeClr val="accent4">
                      <a:lumMod val="40000"/>
                      <a:lumOff val="60000"/>
                    </a:schemeClr>
                  </a:glow>
                </a:effectLst>
                <a:latin typeface="ＭＳ ゴシック" panose="020B0609070205080204" pitchFamily="49" charset="-128"/>
                <a:ea typeface="ＭＳ ゴシック" panose="020B0609070205080204" pitchFamily="49" charset="-128"/>
              </a:rPr>
              <a:t>　</a:t>
            </a:r>
            <a:r>
              <a:rPr lang="ja-JP" altLang="en-US" sz="2400" dirty="0" smtClean="0">
                <a:effectLst/>
                <a:latin typeface="ＭＳ ゴシック" panose="020B0609070205080204" pitchFamily="49" charset="-128"/>
                <a:ea typeface="ＭＳ ゴシック" panose="020B0609070205080204" pitchFamily="49" charset="-128"/>
              </a:rPr>
              <a:t>・</a:t>
            </a:r>
            <a:r>
              <a:rPr lang="en-US" altLang="ja-JP" sz="2400" dirty="0" smtClean="0">
                <a:effectLst/>
                <a:latin typeface="ＭＳ ゴシック" panose="020B0609070205080204" pitchFamily="49" charset="-128"/>
                <a:ea typeface="ＭＳ ゴシック" panose="020B0609070205080204" pitchFamily="49" charset="-128"/>
              </a:rPr>
              <a:t>3.8 m</a:t>
            </a:r>
            <a:r>
              <a:rPr lang="ja-JP" altLang="en-US" sz="2400" dirty="0" smtClean="0">
                <a:effectLst/>
                <a:latin typeface="ＭＳ ゴシック" panose="020B0609070205080204" pitchFamily="49" charset="-128"/>
                <a:ea typeface="ＭＳ ゴシック" panose="020B0609070205080204" pitchFamily="49" charset="-128"/>
              </a:rPr>
              <a:t> 望遠鏡を単一鏡としたときの性能確認</a:t>
            </a:r>
            <a:endParaRPr lang="en-US" altLang="ja-JP" sz="2400" dirty="0" smtClean="0">
              <a:effectLst/>
              <a:latin typeface="ＭＳ ゴシック" panose="020B0609070205080204" pitchFamily="49" charset="-128"/>
              <a:ea typeface="ＭＳ ゴシック" panose="020B0609070205080204" pitchFamily="49" charset="-128"/>
            </a:endParaRPr>
          </a:p>
          <a:p>
            <a:pPr marL="0" indent="0">
              <a:buFont typeface="Arial" panose="020B0604020202020204" pitchFamily="34" charset="0"/>
              <a:buNone/>
            </a:pPr>
            <a:r>
              <a:rPr lang="ja-JP" altLang="en-US" sz="2400" dirty="0" smtClean="0">
                <a:effectLst/>
                <a:latin typeface="ＭＳ ゴシック" panose="020B0609070205080204" pitchFamily="49" charset="-128"/>
                <a:ea typeface="ＭＳ ゴシック" panose="020B0609070205080204" pitchFamily="49" charset="-128"/>
              </a:rPr>
              <a:t>　・</a:t>
            </a:r>
            <a:r>
              <a:rPr lang="en-US" altLang="ja-JP" sz="2400" dirty="0" smtClean="0">
                <a:effectLst/>
                <a:latin typeface="ＭＳ ゴシック" panose="020B0609070205080204" pitchFamily="49" charset="-128"/>
                <a:ea typeface="ＭＳ ゴシック" panose="020B0609070205080204" pitchFamily="49" charset="-128"/>
              </a:rPr>
              <a:t>VLBI</a:t>
            </a:r>
            <a:r>
              <a:rPr lang="ja-JP" altLang="en-US" sz="2400" dirty="0" smtClean="0">
                <a:effectLst/>
                <a:latin typeface="ＭＳ ゴシック" panose="020B0609070205080204" pitchFamily="49" charset="-128"/>
                <a:ea typeface="ＭＳ ゴシック" panose="020B0609070205080204" pitchFamily="49" charset="-128"/>
              </a:rPr>
              <a:t>観測実験</a:t>
            </a:r>
            <a:endParaRPr lang="en-US" altLang="ja-JP" sz="2400" dirty="0">
              <a:latin typeface="ＭＳ ゴシック" panose="020B0609070205080204" pitchFamily="49" charset="-128"/>
              <a:ea typeface="ＭＳ ゴシック" panose="020B0609070205080204" pitchFamily="49" charset="-128"/>
            </a:endParaRPr>
          </a:p>
          <a:p>
            <a:pPr marL="0" indent="0">
              <a:buFont typeface="Arial" panose="020B0604020202020204" pitchFamily="34" charset="0"/>
              <a:buNone/>
            </a:pPr>
            <a:r>
              <a:rPr lang="ja-JP" altLang="en-US" sz="2400" dirty="0" smtClean="0">
                <a:effectLst/>
                <a:latin typeface="ＭＳ ゴシック" panose="020B0609070205080204" pitchFamily="49" charset="-128"/>
                <a:ea typeface="ＭＳ ゴシック" panose="020B0609070205080204" pitchFamily="49" charset="-128"/>
              </a:rPr>
              <a:t>　・</a:t>
            </a:r>
            <a:r>
              <a:rPr lang="ja-JP" altLang="en-US" sz="2400" dirty="0" smtClean="0">
                <a:latin typeface="ＭＳ ゴシック" panose="020B0609070205080204" pitchFamily="49" charset="-128"/>
                <a:ea typeface="ＭＳ ゴシック" panose="020B0609070205080204" pitchFamily="49" charset="-128"/>
              </a:rPr>
              <a:t>測地</a:t>
            </a:r>
            <a:r>
              <a:rPr lang="en-US" altLang="ja-JP" sz="2400" dirty="0" smtClean="0">
                <a:latin typeface="ＭＳ ゴシック" panose="020B0609070205080204" pitchFamily="49" charset="-128"/>
                <a:ea typeface="ＭＳ ゴシック" panose="020B0609070205080204" pitchFamily="49" charset="-128"/>
              </a:rPr>
              <a:t>VLBI</a:t>
            </a:r>
            <a:r>
              <a:rPr lang="ja-JP" altLang="en-US" sz="2400" dirty="0" smtClean="0">
                <a:latin typeface="ＭＳ ゴシック" panose="020B0609070205080204" pitchFamily="49" charset="-128"/>
                <a:ea typeface="ＭＳ ゴシック" panose="020B0609070205080204" pitchFamily="49" charset="-128"/>
              </a:rPr>
              <a:t>観測</a:t>
            </a:r>
            <a:r>
              <a:rPr lang="en-US" altLang="ja-JP" sz="2400" dirty="0" smtClean="0">
                <a:latin typeface="ＭＳ ゴシック" panose="020B0609070205080204" pitchFamily="49" charset="-128"/>
                <a:ea typeface="ＭＳ ゴシック" panose="020B0609070205080204" pitchFamily="49" charset="-128"/>
              </a:rPr>
              <a:t/>
            </a:r>
            <a:br>
              <a:rPr lang="en-US" altLang="ja-JP" sz="2400" dirty="0" smtClean="0">
                <a:latin typeface="ＭＳ ゴシック" panose="020B0609070205080204" pitchFamily="49" charset="-128"/>
                <a:ea typeface="ＭＳ ゴシック" panose="020B0609070205080204" pitchFamily="49" charset="-128"/>
              </a:rPr>
            </a:br>
            <a:r>
              <a:rPr lang="en-US" altLang="ja-JP" sz="2400" dirty="0" smtClean="0">
                <a:latin typeface="ＭＳ ゴシック" panose="020B0609070205080204" pitchFamily="49" charset="-128"/>
                <a:ea typeface="ＭＳ ゴシック" panose="020B0609070205080204" pitchFamily="49" charset="-128"/>
              </a:rPr>
              <a:t/>
            </a:r>
            <a:br>
              <a:rPr lang="en-US" altLang="ja-JP" sz="2400" dirty="0" smtClean="0">
                <a:latin typeface="ＭＳ ゴシック" panose="020B0609070205080204" pitchFamily="49" charset="-128"/>
                <a:ea typeface="ＭＳ ゴシック" panose="020B0609070205080204" pitchFamily="49" charset="-128"/>
              </a:rPr>
            </a:br>
            <a:endParaRPr lang="en-US" altLang="ja-JP" sz="2400" dirty="0">
              <a:latin typeface="ＭＳ ゴシック" panose="020B0609070205080204" pitchFamily="49" charset="-128"/>
              <a:ea typeface="ＭＳ ゴシック" panose="020B0609070205080204" pitchFamily="49" charset="-128"/>
            </a:endParaRPr>
          </a:p>
          <a:p>
            <a:pPr marL="0" indent="0">
              <a:buFont typeface="Arial" panose="020B0604020202020204" pitchFamily="34" charset="0"/>
              <a:buNone/>
            </a:pPr>
            <a:r>
              <a:rPr lang="ja-JP" altLang="en-US" b="1" dirty="0" smtClean="0">
                <a:effectLst>
                  <a:glow rad="63500">
                    <a:schemeClr val="accent2">
                      <a:lumMod val="60000"/>
                      <a:lumOff val="40000"/>
                    </a:schemeClr>
                  </a:glow>
                </a:effectLst>
                <a:latin typeface="HG明朝E" panose="02020909000000000000" pitchFamily="17" charset="-128"/>
                <a:ea typeface="HG明朝E" panose="02020909000000000000" pitchFamily="17" charset="-128"/>
              </a:rPr>
              <a:t>２．受信機全体のシステムの広帯域化</a:t>
            </a:r>
            <a:endParaRPr lang="en-US" altLang="ja-JP" b="1" dirty="0">
              <a:effectLst>
                <a:glow rad="63500">
                  <a:schemeClr val="accent2">
                    <a:lumMod val="60000"/>
                    <a:lumOff val="40000"/>
                  </a:schemeClr>
                </a:glow>
              </a:effectLst>
              <a:latin typeface="HG明朝E" panose="02020909000000000000" pitchFamily="17" charset="-128"/>
              <a:ea typeface="HG明朝E" panose="02020909000000000000" pitchFamily="17" charset="-128"/>
            </a:endParaRPr>
          </a:p>
        </p:txBody>
      </p:sp>
      <p:sp>
        <p:nvSpPr>
          <p:cNvPr id="17" name="タイトル 1"/>
          <p:cNvSpPr txBox="1">
            <a:spLocks/>
          </p:cNvSpPr>
          <p:nvPr/>
        </p:nvSpPr>
        <p:spPr>
          <a:xfrm>
            <a:off x="222636" y="828261"/>
            <a:ext cx="3188474" cy="602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800" dirty="0" smtClean="0">
                <a:latin typeface="ＭＳ ゴシック" panose="020B0609070205080204" pitchFamily="49" charset="-128"/>
                <a:ea typeface="ＭＳ ゴシック" panose="020B0609070205080204" pitchFamily="49" charset="-128"/>
              </a:rPr>
              <a:t>我々の目的・目標</a:t>
            </a:r>
            <a:endParaRPr lang="ja-JP" altLang="en-US" sz="2800" dirty="0">
              <a:latin typeface="ＭＳ ゴシック" panose="020B0609070205080204" pitchFamily="49" charset="-128"/>
              <a:ea typeface="ＭＳ ゴシック" panose="020B0609070205080204" pitchFamily="49" charset="-128"/>
            </a:endParaRPr>
          </a:p>
        </p:txBody>
      </p:sp>
      <p:sp>
        <p:nvSpPr>
          <p:cNvPr id="2" name="角丸四角形 1"/>
          <p:cNvSpPr/>
          <p:nvPr/>
        </p:nvSpPr>
        <p:spPr>
          <a:xfrm>
            <a:off x="901495" y="2895852"/>
            <a:ext cx="7238268" cy="2013211"/>
          </a:xfrm>
          <a:prstGeom prst="roundRect">
            <a:avLst/>
          </a:prstGeom>
          <a:noFill/>
          <a:ln w="38100">
            <a:solidFill>
              <a:schemeClr val="tx1"/>
            </a:solidFill>
          </a:ln>
          <a:effectLst>
            <a:glow rad="635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3845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p:bldP spid="2" grpId="0" animBg="1"/>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5146</TotalTime>
  <Words>2802</Words>
  <Application>Microsoft Office PowerPoint</Application>
  <PresentationFormat>画面に合わせる (4:3)</PresentationFormat>
  <Paragraphs>515</Paragraphs>
  <Slides>34</Slides>
  <Notes>34</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34</vt:i4>
      </vt:variant>
    </vt:vector>
  </HeadingPairs>
  <TitlesOfParts>
    <vt:vector size="45" baseType="lpstr">
      <vt:lpstr>HGPｺﾞｼｯｸE</vt:lpstr>
      <vt:lpstr>HGSｺﾞｼｯｸM</vt:lpstr>
      <vt:lpstr>HGS明朝E</vt:lpstr>
      <vt:lpstr>HG明朝E</vt:lpstr>
      <vt:lpstr>ＭＳ Ｐゴシック</vt:lpstr>
      <vt:lpstr>ＭＳ ゴシック</vt:lpstr>
      <vt:lpstr>メイリオ</vt:lpstr>
      <vt:lpstr>Arial</vt:lpstr>
      <vt:lpstr>Calibri</vt:lpstr>
      <vt:lpstr>Calibri Light</vt:lpstr>
      <vt:lpstr>Office テーマ</vt:lpstr>
      <vt:lpstr>3.8 m 電波望遠鏡を用いた VLBI観測</vt:lpstr>
      <vt:lpstr>Outline</vt:lpstr>
      <vt:lpstr>Outline</vt:lpstr>
      <vt:lpstr>3.8 m 電波望遠鏡</vt:lpstr>
      <vt:lpstr>3.8 m 電波望遠鏡</vt:lpstr>
      <vt:lpstr>3.8 m 電波望遠鏡</vt:lpstr>
      <vt:lpstr>PowerPoint プレゼンテーション</vt:lpstr>
      <vt:lpstr>PowerPoint プレゼンテーション</vt:lpstr>
      <vt:lpstr>PowerPoint プレゼンテーション</vt:lpstr>
      <vt:lpstr>Outline</vt:lpstr>
      <vt:lpstr>VLBI観測実験</vt:lpstr>
      <vt:lpstr>PowerPoint プレゼンテーション</vt:lpstr>
      <vt:lpstr>PowerPoint プレゼンテーション</vt:lpstr>
      <vt:lpstr>PowerPoint プレゼンテーション</vt:lpstr>
      <vt:lpstr>PowerPoint プレゼンテーション</vt:lpstr>
      <vt:lpstr>Outline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Outline</vt:lpstr>
      <vt:lpstr>PowerPoint プレゼンテーション</vt:lpstr>
      <vt:lpstr>PowerPoint プレゼンテーション</vt:lpstr>
      <vt:lpstr>PowerPoint プレゼンテーション</vt:lpstr>
      <vt:lpstr>PowerPoint プレゼンテーション</vt:lpstr>
      <vt:lpstr>Outline</vt:lpstr>
      <vt:lpstr>まとめ・今後</vt:lpstr>
      <vt:lpstr>PowerPoint プレゼンテーション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3.8m 電波望遠鏡を用いた VLBI観測</dc:title>
  <dc:creator>takahashi</dc:creator>
  <cp:lastModifiedBy>user</cp:lastModifiedBy>
  <cp:revision>134</cp:revision>
  <cp:lastPrinted>2016-12-24T10:27:15Z</cp:lastPrinted>
  <dcterms:created xsi:type="dcterms:W3CDTF">2016-12-13T07:44:08Z</dcterms:created>
  <dcterms:modified xsi:type="dcterms:W3CDTF">2016-12-27T04:25:08Z</dcterms:modified>
</cp:coreProperties>
</file>