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91" r:id="rId6"/>
    <p:sldId id="277" r:id="rId7"/>
    <p:sldId id="278" r:id="rId8"/>
    <p:sldId id="273" r:id="rId9"/>
    <p:sldId id="286" r:id="rId10"/>
    <p:sldId id="288" r:id="rId11"/>
    <p:sldId id="284" r:id="rId12"/>
    <p:sldId id="263" r:id="rId13"/>
    <p:sldId id="262" r:id="rId14"/>
    <p:sldId id="271" r:id="rId15"/>
    <p:sldId id="279" r:id="rId16"/>
    <p:sldId id="272" r:id="rId17"/>
    <p:sldId id="289" r:id="rId18"/>
    <p:sldId id="275" r:id="rId19"/>
    <p:sldId id="280" r:id="rId20"/>
    <p:sldId id="290" r:id="rId21"/>
    <p:sldId id="274" r:id="rId22"/>
  </p:sldIdLst>
  <p:sldSz cx="9144000" cy="6858000" type="screen4x3"/>
  <p:notesSz cx="6797675" cy="9926638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00DD"/>
    <a:srgbClr val="00AA66"/>
    <a:srgbClr val="F79646"/>
    <a:srgbClr val="F20884"/>
    <a:srgbClr val="FFFF00"/>
    <a:srgbClr val="FFFFFF"/>
    <a:srgbClr val="E20000"/>
    <a:srgbClr val="FF6161"/>
    <a:srgbClr val="0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112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zomi%20Okada\Desktop\6mm_hsm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zomi%20Okada\Desktop\6mm_hsm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000"/>
              <a:t>43.122 GHz Tsys</a:t>
            </a:r>
            <a:endParaRPr lang="ja-JP" altLang="en-US" sz="20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9451318623086655"/>
          <c:y val="0.16808251212029957"/>
          <c:w val="0.747673608447181"/>
          <c:h val="0.63023479620780365"/>
        </c:manualLayout>
      </c:layout>
      <c:scatterChart>
        <c:scatterStyle val="lineMarker"/>
        <c:varyColors val="0"/>
        <c:ser>
          <c:idx val="0"/>
          <c:order val="0"/>
          <c:tx>
            <c:v>Through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'40GHz'!$B$8:$B$21</c:f>
              <c:numCache>
                <c:formatCode>General</c:formatCode>
                <c:ptCount val="14"/>
                <c:pt idx="0" formatCode="h:mm:ss;@">
                  <c:v>0.8250925925925926</c:v>
                </c:pt>
                <c:pt idx="2" formatCode="h:mm:ss">
                  <c:v>0.84145833333333331</c:v>
                </c:pt>
                <c:pt idx="4" formatCode="h:mm:ss">
                  <c:v>0.85751157407407408</c:v>
                </c:pt>
                <c:pt idx="6" formatCode="h:mm:ss">
                  <c:v>0.88508101851851861</c:v>
                </c:pt>
                <c:pt idx="8" formatCode="h:mm:ss">
                  <c:v>0.9022337962962963</c:v>
                </c:pt>
                <c:pt idx="9" formatCode="h:mm:ss">
                  <c:v>0.95224537037037038</c:v>
                </c:pt>
                <c:pt idx="11" formatCode="h:mm:ss">
                  <c:v>0.9732291666666667</c:v>
                </c:pt>
                <c:pt idx="13" formatCode="h:mm:ss">
                  <c:v>0.98444444444444434</c:v>
                </c:pt>
              </c:numCache>
            </c:numRef>
          </c:xVal>
          <c:yVal>
            <c:numRef>
              <c:f>'40GHz'!$Q$8:$Q$21</c:f>
              <c:numCache>
                <c:formatCode>General</c:formatCode>
                <c:ptCount val="14"/>
                <c:pt idx="0">
                  <c:v>166</c:v>
                </c:pt>
                <c:pt idx="2">
                  <c:v>164</c:v>
                </c:pt>
                <c:pt idx="4">
                  <c:v>164</c:v>
                </c:pt>
                <c:pt idx="6">
                  <c:v>165</c:v>
                </c:pt>
                <c:pt idx="8">
                  <c:v>166</c:v>
                </c:pt>
                <c:pt idx="9">
                  <c:v>175</c:v>
                </c:pt>
                <c:pt idx="11">
                  <c:v>178</c:v>
                </c:pt>
                <c:pt idx="13">
                  <c:v>180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D0-44E3-806D-03964199535F}"/>
            </c:ext>
          </c:extLst>
        </c:ser>
        <c:ser>
          <c:idx val="1"/>
          <c:order val="1"/>
          <c:tx>
            <c:v>Filter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'40GHz'!$C$9:$C$20</c:f>
              <c:numCache>
                <c:formatCode>General</c:formatCode>
                <c:ptCount val="12"/>
                <c:pt idx="0" formatCode="[$-F400]h:mm:ss\ AM/PM">
                  <c:v>0.83302083333333332</c:v>
                </c:pt>
                <c:pt idx="2" formatCode="[$-F400]h:mm:ss\ AM/PM">
                  <c:v>0.85045138888888883</c:v>
                </c:pt>
                <c:pt idx="4" formatCode="[$-F400]h:mm:ss\ AM/PM">
                  <c:v>0.87699074074074079</c:v>
                </c:pt>
                <c:pt idx="6" formatCode="[$-F400]h:mm:ss\ AM/PM">
                  <c:v>0.89511574074074074</c:v>
                </c:pt>
                <c:pt idx="9" formatCode="[$-F400]h:mm:ss\ AM/PM">
                  <c:v>0.9654166666666667</c:v>
                </c:pt>
                <c:pt idx="11" formatCode="[$-F400]h:mm:ss\ AM/PM">
                  <c:v>0.97770833333333329</c:v>
                </c:pt>
              </c:numCache>
            </c:numRef>
          </c:xVal>
          <c:yVal>
            <c:numRef>
              <c:f>'40GHz'!$R$9:$R$20</c:f>
              <c:numCache>
                <c:formatCode>General</c:formatCode>
                <c:ptCount val="12"/>
                <c:pt idx="0">
                  <c:v>177</c:v>
                </c:pt>
                <c:pt idx="2">
                  <c:v>179</c:v>
                </c:pt>
                <c:pt idx="4">
                  <c:v>189</c:v>
                </c:pt>
                <c:pt idx="6">
                  <c:v>181</c:v>
                </c:pt>
                <c:pt idx="9">
                  <c:v>194</c:v>
                </c:pt>
                <c:pt idx="11">
                  <c:v>189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D0-44E3-806D-039641995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5773352"/>
        <c:axId val="295774136"/>
      </c:scatterChart>
      <c:valAx>
        <c:axId val="295773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800"/>
                  <a:t>時間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h:mm:ss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95774136"/>
        <c:crosses val="autoZero"/>
        <c:crossBetween val="midCat"/>
        <c:majorUnit val="5.000000000000001E-2"/>
      </c:valAx>
      <c:valAx>
        <c:axId val="295774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800"/>
                  <a:t>Tsys[K]</a:t>
                </a:r>
                <a:endParaRPr lang="ja-JP" altLang="en-US" sz="1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957733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983139181152991"/>
          <c:y val="0"/>
          <c:w val="0.22496936881664545"/>
          <c:h val="0.176920667439232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000"/>
              <a:t>22.235 GHz Tsys</a:t>
            </a:r>
            <a:endParaRPr lang="ja-JP" altLang="en-US" sz="20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820186374731988"/>
          <c:y val="0.16301090689120207"/>
          <c:w val="0.75610062838153547"/>
          <c:h val="0.63834220070860914"/>
        </c:manualLayout>
      </c:layout>
      <c:scatterChart>
        <c:scatterStyle val="lineMarker"/>
        <c:varyColors val="0"/>
        <c:ser>
          <c:idx val="0"/>
          <c:order val="0"/>
          <c:tx>
            <c:v>Mirror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'20GHz'!$B$8:$B$19</c:f>
              <c:numCache>
                <c:formatCode>[$-F400]h:mm:ss\ AM/PM</c:formatCode>
                <c:ptCount val="12"/>
                <c:pt idx="0">
                  <c:v>0.78447916666666673</c:v>
                </c:pt>
                <c:pt idx="1">
                  <c:v>0.80436342592592591</c:v>
                </c:pt>
                <c:pt idx="3">
                  <c:v>0.82456018518518526</c:v>
                </c:pt>
                <c:pt idx="5">
                  <c:v>0.8392708333333333</c:v>
                </c:pt>
                <c:pt idx="7">
                  <c:v>0.849675925925926</c:v>
                </c:pt>
                <c:pt idx="9">
                  <c:v>0.86528935185185185</c:v>
                </c:pt>
                <c:pt idx="11">
                  <c:v>0.8769097222222223</c:v>
                </c:pt>
              </c:numCache>
            </c:numRef>
          </c:xVal>
          <c:yVal>
            <c:numRef>
              <c:f>'20GHz'!$Q$8:$Q$19</c:f>
              <c:numCache>
                <c:formatCode>General</c:formatCode>
                <c:ptCount val="12"/>
                <c:pt idx="0">
                  <c:v>103</c:v>
                </c:pt>
                <c:pt idx="1">
                  <c:v>104</c:v>
                </c:pt>
                <c:pt idx="3">
                  <c:v>106</c:v>
                </c:pt>
                <c:pt idx="5">
                  <c:v>108</c:v>
                </c:pt>
                <c:pt idx="7">
                  <c:v>109</c:v>
                </c:pt>
                <c:pt idx="9">
                  <c:v>112</c:v>
                </c:pt>
                <c:pt idx="11">
                  <c:v>115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B3-4027-89C2-754936D679F9}"/>
            </c:ext>
          </c:extLst>
        </c:ser>
        <c:ser>
          <c:idx val="1"/>
          <c:order val="1"/>
          <c:tx>
            <c:v>Filter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'20GHz'!$C$10:$C$20</c:f>
              <c:numCache>
                <c:formatCode>General</c:formatCode>
                <c:ptCount val="11"/>
                <c:pt idx="0" formatCode="[$-F400]h:mm:ss\ AM/PM">
                  <c:v>0.81871527777777775</c:v>
                </c:pt>
                <c:pt idx="2" formatCode="[$-F400]h:mm:ss\ AM/PM">
                  <c:v>0.83401620370370377</c:v>
                </c:pt>
                <c:pt idx="4" formatCode="[$-F400]h:mm:ss\ AM/PM">
                  <c:v>0.84444444444444444</c:v>
                </c:pt>
                <c:pt idx="6" formatCode="[$-F400]h:mm:ss\ AM/PM">
                  <c:v>0.86010416666666656</c:v>
                </c:pt>
                <c:pt idx="8" formatCode="[$-F400]h:mm:ss\ AM/PM">
                  <c:v>0.87160879629629628</c:v>
                </c:pt>
                <c:pt idx="10" formatCode="[$-F400]h:mm:ss\ AM/PM">
                  <c:v>0.88570601851851849</c:v>
                </c:pt>
              </c:numCache>
            </c:numRef>
          </c:xVal>
          <c:yVal>
            <c:numRef>
              <c:f>'20GHz'!$R$10:$R$20</c:f>
              <c:numCache>
                <c:formatCode>General</c:formatCode>
                <c:ptCount val="11"/>
                <c:pt idx="0">
                  <c:v>105</c:v>
                </c:pt>
                <c:pt idx="2">
                  <c:v>107</c:v>
                </c:pt>
                <c:pt idx="4">
                  <c:v>108</c:v>
                </c:pt>
                <c:pt idx="6">
                  <c:v>111</c:v>
                </c:pt>
                <c:pt idx="8">
                  <c:v>114</c:v>
                </c:pt>
                <c:pt idx="10">
                  <c:v>116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BB3-4027-89C2-754936D67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7520040"/>
        <c:axId val="297515728"/>
      </c:scatterChart>
      <c:valAx>
        <c:axId val="297520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800"/>
                  <a:t>時間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97515728"/>
        <c:crosses val="autoZero"/>
        <c:crossBetween val="midCat"/>
        <c:majorUnit val="3.0000000000000006E-2"/>
      </c:valAx>
      <c:valAx>
        <c:axId val="297515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800"/>
                  <a:t>Tsys[K]</a:t>
                </a:r>
                <a:endParaRPr lang="ja-JP" altLang="en-US" sz="1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975200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00270741175799"/>
          <c:y val="0"/>
          <c:w val="0.25077901172421685"/>
          <c:h val="0.16559856388949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7A229-060A-4AE0-A986-E420BD95E88C}" type="datetimeFigureOut">
              <a:rPr kumimoji="1" lang="ja-JP" altLang="en-US" smtClean="0"/>
              <a:t>2016/12/27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3B40C-13A6-4606-B5A5-9B7A82D867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970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周波数はメーザー周波数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B40C-13A6-4606-B5A5-9B7A82D8675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86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野辺山</a:t>
            </a:r>
            <a:r>
              <a:rPr kumimoji="1" lang="en-US" altLang="ja-JP" dirty="0" smtClean="0"/>
              <a:t>45m</a:t>
            </a:r>
            <a:r>
              <a:rPr kumimoji="1" lang="ja-JP" altLang="en-US" dirty="0" smtClean="0"/>
              <a:t>鏡の模式図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B40C-13A6-4606-B5A5-9B7A82D8675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226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野辺山</a:t>
            </a:r>
            <a:r>
              <a:rPr kumimoji="1" lang="en-US" altLang="ja-JP" dirty="0" smtClean="0"/>
              <a:t>45m</a:t>
            </a:r>
            <a:r>
              <a:rPr kumimoji="1" lang="ja-JP" altLang="en-US" dirty="0" smtClean="0"/>
              <a:t>鏡の模式図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B40C-13A6-4606-B5A5-9B7A82D8675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97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T100</a:t>
            </a:r>
            <a:r>
              <a:rPr kumimoji="1" lang="ja-JP" altLang="en-US" dirty="0" smtClean="0"/>
              <a:t>⇒</a:t>
            </a:r>
            <a:r>
              <a:rPr kumimoji="1" lang="en-US" altLang="ja-JP" dirty="0" smtClean="0"/>
              <a:t>TBD(86GHz)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B40C-13A6-4606-B5A5-9B7A82D8675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415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B40C-13A6-4606-B5A5-9B7A82D8675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077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B40C-13A6-4606-B5A5-9B7A82D8675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47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EE0F86C-CF7A-4076-900B-38BD6C6D9F81}" type="datetime1">
              <a:rPr lang="ja-JP" altLang="en-US" smtClean="0"/>
              <a:t>2016/12/27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DC5F99F5-D1F9-48B6-BEF7-928CEEB0FB0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554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02C334-9C52-4CA5-8913-F29E2B218BF3}" type="datetime1">
              <a:rPr lang="ja-JP" altLang="en-US" smtClean="0"/>
              <a:t>2016/12/27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CB8E4-8EB3-4C93-AFB0-79CF098B115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853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CBC3AD-7D1E-4D9F-9369-3C806E8E9BF3}" type="datetime1">
              <a:rPr lang="ja-JP" altLang="en-US" smtClean="0"/>
              <a:t>2016/12/27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7BB2C-00F2-4107-B003-C64848766129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258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569193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7FA8A8-EF01-4410-B31D-351C3B027654}" type="datetime1">
              <a:rPr lang="ja-JP" altLang="en-US" smtClean="0"/>
              <a:pPr/>
              <a:t>2016/12/27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569193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569193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88170A-4C89-4CEE-B10F-D8740858EA7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650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9143F4-ADCF-4280-AF6F-ECA583D2B926}" type="datetime1">
              <a:rPr lang="ja-JP" altLang="en-US" smtClean="0"/>
              <a:t>2016/12/27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35FBF-DBCB-47D1-85BD-580BA3B9214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013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A984E4-944A-4218-B196-50C50B05E0BB}" type="datetime1">
              <a:rPr lang="ja-JP" altLang="en-US" smtClean="0"/>
              <a:t>2016/12/27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CAFE7-2D33-4F5C-9685-775609B8464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121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10A9BF-AED0-4122-A395-70BD9E4BFA48}" type="datetime1">
              <a:rPr lang="ja-JP" altLang="en-US" smtClean="0"/>
              <a:t>2016/12/27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BB3D2-0D06-45B0-BFFF-97713B02710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208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95C3F5-46D8-45D4-A801-A9C1D2130D52}" type="datetime1">
              <a:rPr lang="ja-JP" altLang="en-US" smtClean="0"/>
              <a:t>2016/12/27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14D8F-E9AA-4B97-99CC-4FA23C17787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1187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32E324-19F6-45E8-AD32-8BB9059A499A}" type="datetime1">
              <a:rPr lang="ja-JP" altLang="en-US" smtClean="0"/>
              <a:t>2016/12/27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BD225-5A67-42D1-A05C-9A96F88EA8F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3337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1A6355-BB0B-426B-93C9-22C12C073BF7}" type="datetime1">
              <a:rPr lang="ja-JP" altLang="en-US" smtClean="0"/>
              <a:t>2016/12/27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F3466-952B-46A4-A111-8F4955893F5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2192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276444-4C0C-4926-B811-39204A62EB2D}" type="datetime1">
              <a:rPr lang="ja-JP" altLang="en-US" smtClean="0"/>
              <a:t>2016/12/27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9E1D1-FB86-455B-844A-D16C99BC7A0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174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935CFFF-E4D5-4CD7-A076-F0099FDEFB5D}" type="datetime1">
              <a:rPr lang="ja-JP" altLang="en-US" smtClean="0"/>
              <a:t>2016/12/27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5A71714-802B-41CF-A3C0-6F3FAAE9CCBE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1"/>
          <p:cNvSpPr>
            <a:spLocks noGrp="1"/>
          </p:cNvSpPr>
          <p:nvPr>
            <p:ph type="ctrTitle"/>
          </p:nvPr>
        </p:nvSpPr>
        <p:spPr>
          <a:xfrm>
            <a:off x="0" y="2489708"/>
            <a:ext cx="9144000" cy="1195324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>
                <a:solidFill>
                  <a:schemeClr val="bg1"/>
                </a:solidFill>
              </a:rPr>
              <a:t>野辺山</a:t>
            </a:r>
            <a:r>
              <a:rPr lang="en-US" altLang="ja-JP" sz="3200" dirty="0">
                <a:solidFill>
                  <a:schemeClr val="bg1"/>
                </a:solidFill>
              </a:rPr>
              <a:t>45 m</a:t>
            </a:r>
            <a:r>
              <a:rPr lang="ja-JP" altLang="en-US" sz="3200" dirty="0">
                <a:solidFill>
                  <a:schemeClr val="bg1"/>
                </a:solidFill>
              </a:rPr>
              <a:t>電波望遠鏡搭載</a:t>
            </a:r>
            <a:br>
              <a:rPr lang="ja-JP" altLang="en-US" sz="3200" dirty="0">
                <a:solidFill>
                  <a:schemeClr val="bg1"/>
                </a:solidFill>
              </a:rPr>
            </a:br>
            <a:r>
              <a:rPr lang="en-US" altLang="ja-JP" sz="3200" dirty="0" smtClean="0">
                <a:solidFill>
                  <a:schemeClr val="bg1"/>
                </a:solidFill>
              </a:rPr>
              <a:t>20/40 </a:t>
            </a:r>
            <a:r>
              <a:rPr lang="en-US" altLang="ja-JP" sz="3200" dirty="0">
                <a:solidFill>
                  <a:schemeClr val="bg1"/>
                </a:solidFill>
              </a:rPr>
              <a:t>GHz</a:t>
            </a:r>
            <a:r>
              <a:rPr lang="ja-JP" altLang="en-US" sz="3200" dirty="0">
                <a:solidFill>
                  <a:schemeClr val="bg1"/>
                </a:solidFill>
              </a:rPr>
              <a:t>帯同時</a:t>
            </a:r>
            <a:r>
              <a:rPr lang="ja-JP" altLang="en-US" sz="3200" dirty="0" smtClean="0">
                <a:solidFill>
                  <a:schemeClr val="bg1"/>
                </a:solidFill>
              </a:rPr>
              <a:t>観測用周波数</a:t>
            </a:r>
            <a:r>
              <a:rPr lang="ja-JP" altLang="en-US" sz="3200" dirty="0">
                <a:solidFill>
                  <a:schemeClr val="bg1"/>
                </a:solidFill>
              </a:rPr>
              <a:t>分離フィルタの開発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3316" name="サブタイトル 2"/>
          <p:cNvSpPr txBox="1">
            <a:spLocks/>
          </p:cNvSpPr>
          <p:nvPr/>
        </p:nvSpPr>
        <p:spPr bwMode="auto">
          <a:xfrm>
            <a:off x="2513013" y="5951537"/>
            <a:ext cx="6400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Calibri" panose="020F0502020204030204" pitchFamily="34" charset="0"/>
              </a:rPr>
              <a:t>大阪府立大学　岡田 望</a:t>
            </a:r>
            <a:endParaRPr lang="ja-JP" altLang="en-US" dirty="0">
              <a:latin typeface="Calibri" panose="020F0502020204030204" pitchFamily="34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99F5-D1F9-48B6-BEF7-928CEEB0FB0D}" type="slidenum">
              <a:rPr lang="ja-JP" altLang="en-US" smtClean="0"/>
              <a:pPr/>
              <a:t>1</a:t>
            </a:fld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63430" y="4484434"/>
            <a:ext cx="6417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岡田 望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橋本 育実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高田 勝太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本間 愛彩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高橋 諒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木村 公洋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千葉 正克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真鍋 武嗣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小川 英夫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大西 利和 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大阪府大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), </a:t>
            </a:r>
          </a:p>
          <a:p>
            <a:pPr algn="ctr"/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南谷 哲宏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宮本 祐介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宮澤 和彦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齋藤 正雄 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国立天文台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), </a:t>
            </a:r>
          </a:p>
          <a:p>
            <a:pPr algn="ctr"/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岸本 直子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摂南大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),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水窪 耕兵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今井 裕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鹿児島大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/>
            <a:endParaRPr kumimoji="1" lang="ja-JP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>
                <a:solidFill>
                  <a:schemeClr val="bg1"/>
                </a:solidFill>
              </a:rPr>
              <a:t>周波数フィルタについて：</a:t>
            </a:r>
            <a:r>
              <a:rPr lang="en-US" altLang="ja-JP" sz="2400" dirty="0">
                <a:solidFill>
                  <a:schemeClr val="bg1"/>
                </a:solidFill>
              </a:rPr>
              <a:t>filter</a:t>
            </a:r>
            <a:r>
              <a:rPr lang="ja-JP" altLang="en-US" sz="2400" dirty="0">
                <a:solidFill>
                  <a:schemeClr val="bg1"/>
                </a:solidFill>
              </a:rPr>
              <a:t>パターン</a:t>
            </a:r>
            <a:endParaRPr lang="ja-JP" alt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87" y="3697744"/>
            <a:ext cx="3241063" cy="275767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2692" b="3980"/>
          <a:stretch/>
        </p:blipFill>
        <p:spPr>
          <a:xfrm>
            <a:off x="54470" y="3750721"/>
            <a:ext cx="2872826" cy="26517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887746" y="609999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マルチーズクロス</a:t>
            </a:r>
            <a:r>
              <a:rPr kumimoji="1" lang="en-US" altLang="ja-JP" dirty="0" smtClean="0"/>
              <a:t>(t=0.5 mm)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42167" y="6081957"/>
            <a:ext cx="299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エルサレムクロス</a:t>
            </a:r>
            <a:r>
              <a:rPr kumimoji="1" lang="en-US" altLang="ja-JP" dirty="0" smtClean="0"/>
              <a:t>(t=0.1 mm)</a:t>
            </a:r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140430" y="1307433"/>
            <a:ext cx="4906627" cy="20373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2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kumimoji="1" lang="ja-JP" altLang="en-US" sz="2400" dirty="0" smtClean="0">
                <a:solidFill>
                  <a:schemeClr val="tx1"/>
                </a:solidFill>
              </a:rPr>
              <a:t>下記二種類は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pPr lvl="1"/>
            <a:r>
              <a:rPr kumimoji="1" lang="en-US" altLang="ja-JP" sz="2400" dirty="0" smtClean="0">
                <a:solidFill>
                  <a:schemeClr val="tx1"/>
                </a:solidFill>
              </a:rPr>
              <a:t>&gt; 1 mm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の薄板へ細かな周期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pPr lvl="1"/>
            <a:r>
              <a:rPr kumimoji="1" lang="ja-JP" altLang="en-US" sz="2400" dirty="0" smtClean="0">
                <a:solidFill>
                  <a:schemeClr val="tx1"/>
                </a:solidFill>
              </a:rPr>
              <a:t>パターンを刻印する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pPr lvl="1"/>
            <a:r>
              <a:rPr kumimoji="1" lang="ja-JP" altLang="en-US" sz="2400" dirty="0" smtClean="0">
                <a:solidFill>
                  <a:schemeClr val="tx1"/>
                </a:solidFill>
              </a:rPr>
              <a:t>⇒</a:t>
            </a:r>
            <a:r>
              <a:rPr lang="ja-JP" altLang="en-US" sz="2400" dirty="0" smtClean="0">
                <a:solidFill>
                  <a:schemeClr val="tx1"/>
                </a:solidFill>
              </a:rPr>
              <a:t>平面度を保つのが困難</a:t>
            </a:r>
            <a:endParaRPr lang="en-US" altLang="ja-JP" sz="2400" dirty="0" smtClean="0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656" y="4735202"/>
            <a:ext cx="1710934" cy="142094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171" y="4752495"/>
            <a:ext cx="1668420" cy="140365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22" y="1203713"/>
            <a:ext cx="3467066" cy="3236345"/>
          </a:xfrm>
          <a:prstGeom prst="rect">
            <a:avLst/>
          </a:prstGeom>
          <a:ln w="28575">
            <a:solidFill>
              <a:srgbClr val="E20000"/>
            </a:solidFill>
          </a:ln>
        </p:spPr>
      </p:pic>
      <p:cxnSp>
        <p:nvCxnSpPr>
          <p:cNvPr id="20" name="直線矢印コネクタ 19"/>
          <p:cNvCxnSpPr/>
          <p:nvPr/>
        </p:nvCxnSpPr>
        <p:spPr>
          <a:xfrm>
            <a:off x="6120063" y="2797822"/>
            <a:ext cx="1884948" cy="0"/>
          </a:xfrm>
          <a:prstGeom prst="straightConnector1">
            <a:avLst/>
          </a:prstGeom>
          <a:ln>
            <a:solidFill>
              <a:srgbClr val="E2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7086540" y="1957137"/>
            <a:ext cx="0" cy="1622703"/>
          </a:xfrm>
          <a:prstGeom prst="straightConnector1">
            <a:avLst/>
          </a:prstGeom>
          <a:ln>
            <a:solidFill>
              <a:srgbClr val="E2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495897" y="2421330"/>
            <a:ext cx="1018227" cy="369332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548</a:t>
            </a:r>
            <a:r>
              <a:rPr lang="ja-JP" altLang="en-US" dirty="0"/>
              <a:t> </a:t>
            </a:r>
            <a:r>
              <a:rPr lang="en-US" altLang="ja-JP" dirty="0" smtClean="0"/>
              <a:t>mm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44086" y="1955746"/>
            <a:ext cx="1018227" cy="369332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470</a:t>
            </a:r>
            <a:r>
              <a:rPr lang="ja-JP" altLang="en-US" dirty="0" smtClean="0"/>
              <a:t> </a:t>
            </a:r>
            <a:r>
              <a:rPr lang="en-US" altLang="ja-JP" dirty="0" smtClean="0"/>
              <a:t>mm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74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周波数フィルタについて：</a:t>
            </a:r>
            <a:r>
              <a:rPr lang="en-US" altLang="ja-JP" sz="2400" dirty="0" smtClean="0">
                <a:solidFill>
                  <a:schemeClr val="bg1"/>
                </a:solidFill>
              </a:rPr>
              <a:t>20/40 GHz</a:t>
            </a:r>
            <a:r>
              <a:rPr lang="ja-JP" altLang="en-US" sz="2400" dirty="0" smtClean="0">
                <a:solidFill>
                  <a:schemeClr val="bg1"/>
                </a:solidFill>
              </a:rPr>
              <a:t>帯用</a:t>
            </a:r>
            <a:r>
              <a:rPr lang="en-US" altLang="ja-JP" sz="2400" dirty="0" smtClean="0">
                <a:solidFill>
                  <a:schemeClr val="bg1"/>
                </a:solidFill>
              </a:rPr>
              <a:t>filter</a:t>
            </a:r>
            <a:r>
              <a:rPr lang="ja-JP" altLang="en-US" sz="2400" dirty="0" smtClean="0">
                <a:solidFill>
                  <a:schemeClr val="bg1"/>
                </a:solidFill>
              </a:rPr>
              <a:t>設計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729412" cy="50165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ja-JP" sz="2800" dirty="0" smtClean="0"/>
              <a:t>Filter</a:t>
            </a:r>
            <a:r>
              <a:rPr lang="ja-JP" altLang="en-US" sz="2800" dirty="0" smtClean="0"/>
              <a:t>形状について</a:t>
            </a:r>
            <a:endParaRPr lang="en-US" altLang="ja-JP" sz="2800" dirty="0" smtClean="0"/>
          </a:p>
          <a:p>
            <a:pPr marL="0" indent="0" eaLnBrk="1" hangingPunct="1">
              <a:buNone/>
            </a:pPr>
            <a:r>
              <a:rPr lang="ja-JP" altLang="en-US" sz="2800" dirty="0" smtClean="0"/>
              <a:t>　薄膜を平らにしたまま</a:t>
            </a:r>
            <a:r>
              <a:rPr lang="en-US" altLang="ja-JP" sz="2800" dirty="0" smtClean="0"/>
              <a:t>filter</a:t>
            </a:r>
            <a:r>
              <a:rPr lang="ja-JP" altLang="en-US" sz="2800" dirty="0" smtClean="0"/>
              <a:t>枠へはめ込むのは困難</a:t>
            </a:r>
            <a:endParaRPr lang="en-US" altLang="ja-JP" sz="2800" dirty="0" smtClean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r="4844" b="5751"/>
          <a:stretch/>
        </p:blipFill>
        <p:spPr>
          <a:xfrm>
            <a:off x="6374488" y="3492825"/>
            <a:ext cx="2593049" cy="26401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3037" b="5080"/>
          <a:stretch/>
        </p:blipFill>
        <p:spPr>
          <a:xfrm>
            <a:off x="2559380" y="3595551"/>
            <a:ext cx="2811412" cy="264014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41821" y="5763642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円形</a:t>
            </a:r>
            <a:r>
              <a:rPr kumimoji="1" lang="en-US" altLang="ja-JP" dirty="0" smtClean="0"/>
              <a:t>(t=6-8 mm)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97957" y="5763642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矩形</a:t>
            </a:r>
            <a:r>
              <a:rPr kumimoji="1" lang="en-US" altLang="ja-JP" dirty="0" smtClean="0"/>
              <a:t>(t=6 mm)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38125" y="2606842"/>
            <a:ext cx="5488907" cy="802106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</a:rPr>
              <a:t>カットオフ周波数を利用した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filter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を試作。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10524"/>
          <a:stretch/>
        </p:blipFill>
        <p:spPr>
          <a:xfrm>
            <a:off x="71279" y="1425332"/>
            <a:ext cx="5473399" cy="5067544"/>
          </a:xfrm>
          <a:prstGeom prst="rect">
            <a:avLst/>
          </a:prstGeom>
        </p:spPr>
      </p:pic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>
                <a:solidFill>
                  <a:prstClr val="white"/>
                </a:solidFill>
              </a:rPr>
              <a:t>周波数フィルタについて：</a:t>
            </a:r>
            <a:r>
              <a:rPr lang="en-US" altLang="ja-JP" sz="2400" dirty="0">
                <a:solidFill>
                  <a:prstClr val="white"/>
                </a:solidFill>
              </a:rPr>
              <a:t>20/40 GHz</a:t>
            </a:r>
            <a:r>
              <a:rPr lang="ja-JP" altLang="en-US" sz="2400" dirty="0">
                <a:solidFill>
                  <a:prstClr val="white"/>
                </a:solidFill>
              </a:rPr>
              <a:t>帯用</a:t>
            </a:r>
            <a:r>
              <a:rPr lang="en-US" altLang="ja-JP" sz="2400" dirty="0">
                <a:solidFill>
                  <a:prstClr val="white"/>
                </a:solidFill>
              </a:rPr>
              <a:t>filter</a:t>
            </a:r>
            <a:r>
              <a:rPr lang="ja-JP" altLang="en-US" sz="2400" dirty="0">
                <a:solidFill>
                  <a:prstClr val="white"/>
                </a:solidFill>
              </a:rPr>
              <a:t>設計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12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1" r="40599" b="6955"/>
          <a:stretch/>
        </p:blipFill>
        <p:spPr>
          <a:xfrm>
            <a:off x="5292537" y="3993515"/>
            <a:ext cx="3779817" cy="249936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8" t="42322" b="17778"/>
          <a:stretch/>
        </p:blipFill>
        <p:spPr>
          <a:xfrm>
            <a:off x="6862300" y="2111375"/>
            <a:ext cx="2210054" cy="1882140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5201890" y="1425332"/>
            <a:ext cx="3870464" cy="5435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</a:rPr>
              <a:t>試作した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filter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のパターン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0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7" y="1820779"/>
            <a:ext cx="6663057" cy="4516249"/>
          </a:xfrm>
          <a:prstGeom prst="rect">
            <a:avLst/>
          </a:prstGeom>
        </p:spPr>
      </p:pic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>
                <a:solidFill>
                  <a:prstClr val="white"/>
                </a:solidFill>
              </a:rPr>
              <a:t>周波数フィルタについて：</a:t>
            </a:r>
            <a:r>
              <a:rPr lang="en-US" altLang="ja-JP" sz="2400" dirty="0">
                <a:solidFill>
                  <a:prstClr val="white"/>
                </a:solidFill>
              </a:rPr>
              <a:t>20/40 GHz</a:t>
            </a:r>
            <a:r>
              <a:rPr lang="ja-JP" altLang="en-US" sz="2400" dirty="0">
                <a:solidFill>
                  <a:prstClr val="white"/>
                </a:solidFill>
              </a:rPr>
              <a:t>帯用</a:t>
            </a:r>
            <a:r>
              <a:rPr lang="en-US" altLang="ja-JP" sz="2400" dirty="0">
                <a:solidFill>
                  <a:prstClr val="white"/>
                </a:solidFill>
              </a:rPr>
              <a:t>filter</a:t>
            </a:r>
            <a:r>
              <a:rPr lang="ja-JP" altLang="en-US" sz="2400" dirty="0">
                <a:solidFill>
                  <a:prstClr val="white"/>
                </a:solidFill>
              </a:rPr>
              <a:t>設計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229600" cy="50165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ja-JP" sz="2800" dirty="0"/>
              <a:t>Filter</a:t>
            </a:r>
            <a:r>
              <a:rPr lang="ja-JP" altLang="en-US" sz="2800" dirty="0"/>
              <a:t>性能</a:t>
            </a:r>
            <a:r>
              <a:rPr lang="en-US" altLang="ja-JP" sz="2800" dirty="0"/>
              <a:t>(</a:t>
            </a:r>
            <a:r>
              <a:rPr lang="ja-JP" altLang="en-US" sz="2800" dirty="0"/>
              <a:t>シミュレーション</a:t>
            </a:r>
            <a:r>
              <a:rPr lang="en-US" altLang="ja-JP" sz="2800" dirty="0"/>
              <a:t>)</a:t>
            </a:r>
            <a:endParaRPr lang="ja-JP" altLang="en-US" sz="2800" dirty="0" smtClean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572225" y="1968174"/>
            <a:ext cx="609600" cy="380698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2005263" y="2478505"/>
            <a:ext cx="536608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545512" y="229383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95 %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>
                <a:solidFill>
                  <a:prstClr val="white"/>
                </a:solidFill>
              </a:rPr>
              <a:t>周波数フィルタについて：</a:t>
            </a:r>
            <a:r>
              <a:rPr lang="en-US" altLang="ja-JP" sz="2400" dirty="0">
                <a:solidFill>
                  <a:prstClr val="white"/>
                </a:solidFill>
              </a:rPr>
              <a:t>20/40 GHz</a:t>
            </a:r>
            <a:r>
              <a:rPr lang="ja-JP" altLang="en-US" sz="2400" dirty="0">
                <a:solidFill>
                  <a:prstClr val="white"/>
                </a:solidFill>
              </a:rPr>
              <a:t>帯用</a:t>
            </a:r>
            <a:r>
              <a:rPr lang="en-US" altLang="ja-JP" sz="2400" dirty="0" smtClean="0">
                <a:solidFill>
                  <a:prstClr val="white"/>
                </a:solidFill>
              </a:rPr>
              <a:t>filter</a:t>
            </a:r>
            <a:r>
              <a:rPr lang="ja-JP" altLang="en-US" sz="2400" dirty="0" smtClean="0">
                <a:solidFill>
                  <a:prstClr val="white"/>
                </a:solidFill>
              </a:rPr>
              <a:t>設計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229600" cy="50165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ja-JP" sz="2800" dirty="0" smtClean="0"/>
              <a:t>Filter</a:t>
            </a:r>
            <a:r>
              <a:rPr lang="ja-JP" altLang="en-US" sz="2800" dirty="0" smtClean="0"/>
              <a:t>試</a:t>
            </a:r>
            <a:r>
              <a:rPr lang="ja-JP" altLang="en-US" sz="2800" dirty="0" smtClean="0"/>
              <a:t>作品</a:t>
            </a:r>
            <a:endParaRPr lang="ja-JP" altLang="en-US" sz="2800" dirty="0" smtClean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14</a:t>
            </a:fld>
            <a:endParaRPr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629278" y="1295641"/>
            <a:ext cx="8229600" cy="5106805"/>
            <a:chOff x="220205" y="927390"/>
            <a:chExt cx="9428061" cy="5850499"/>
          </a:xfrm>
        </p:grpSpPr>
        <p:sp>
          <p:nvSpPr>
            <p:cNvPr id="19" name="コンテンツ プレースホルダー 2"/>
            <p:cNvSpPr txBox="1">
              <a:spLocks/>
            </p:cNvSpPr>
            <p:nvPr/>
          </p:nvSpPr>
          <p:spPr bwMode="auto">
            <a:xfrm>
              <a:off x="457200" y="1600200"/>
              <a:ext cx="8229600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mtClean="0"/>
                <a:t>t=6,8 mm</a:t>
              </a:r>
              <a:r>
                <a:rPr lang="ja-JP" altLang="en-US" smtClean="0"/>
                <a:t>の二種類を作成</a:t>
              </a:r>
              <a:endParaRPr lang="en-US" altLang="ja-JP" smtClean="0"/>
            </a:p>
            <a:p>
              <a:endParaRPr lang="ja-JP" altLang="en-US" dirty="0"/>
            </a:p>
          </p:txBody>
        </p:sp>
        <p:grpSp>
          <p:nvGrpSpPr>
            <p:cNvPr id="20" name="グループ化 19"/>
            <p:cNvGrpSpPr/>
            <p:nvPr/>
          </p:nvGrpSpPr>
          <p:grpSpPr>
            <a:xfrm>
              <a:off x="220205" y="1634389"/>
              <a:ext cx="6431280" cy="5143500"/>
              <a:chOff x="2552700" y="1270179"/>
              <a:chExt cx="6431280" cy="5143500"/>
            </a:xfrm>
          </p:grpSpPr>
          <p:pic>
            <p:nvPicPr>
              <p:cNvPr id="21" name="図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0" r="19667"/>
              <a:stretch/>
            </p:blipFill>
            <p:spPr>
              <a:xfrm>
                <a:off x="2552700" y="1270179"/>
                <a:ext cx="6431280" cy="5143500"/>
              </a:xfrm>
              <a:prstGeom prst="rect">
                <a:avLst/>
              </a:prstGeom>
            </p:spPr>
          </p:pic>
          <p:cxnSp>
            <p:nvCxnSpPr>
              <p:cNvPr id="22" name="直線矢印コネクタ 21"/>
              <p:cNvCxnSpPr/>
              <p:nvPr/>
            </p:nvCxnSpPr>
            <p:spPr>
              <a:xfrm>
                <a:off x="2836789" y="4790440"/>
                <a:ext cx="5877365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テキスト ボックス 22"/>
              <p:cNvSpPr txBox="1"/>
              <p:nvPr/>
            </p:nvSpPr>
            <p:spPr>
              <a:xfrm>
                <a:off x="6033476" y="1665981"/>
                <a:ext cx="1043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rgbClr val="FF0000"/>
                    </a:solidFill>
                  </a:rPr>
                  <a:t>600 mm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3143998" y="4406634"/>
                <a:ext cx="1043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rgbClr val="FF0000"/>
                    </a:solidFill>
                  </a:rPr>
                  <a:t>580 mm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5" name="直線矢印コネクタ 24"/>
              <p:cNvCxnSpPr/>
              <p:nvPr/>
            </p:nvCxnSpPr>
            <p:spPr>
              <a:xfrm flipV="1">
                <a:off x="5823047" y="1422404"/>
                <a:ext cx="0" cy="4928755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図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7" r="46816" b="63032"/>
            <a:stretch/>
          </p:blipFill>
          <p:spPr>
            <a:xfrm>
              <a:off x="6285435" y="927390"/>
              <a:ext cx="3038287" cy="2139678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  <p:sp>
          <p:nvSpPr>
            <p:cNvPr id="27" name="角丸四角形 26"/>
            <p:cNvSpPr/>
            <p:nvPr/>
          </p:nvSpPr>
          <p:spPr>
            <a:xfrm>
              <a:off x="4222918" y="5273251"/>
              <a:ext cx="901966" cy="644116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上カーブ矢印 27"/>
            <p:cNvSpPr/>
            <p:nvPr/>
          </p:nvSpPr>
          <p:spPr>
            <a:xfrm rot="18531052">
              <a:off x="5101039" y="4338746"/>
              <a:ext cx="3506112" cy="1020704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336596" y="5174005"/>
              <a:ext cx="1037959" cy="599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拡大</a:t>
              </a:r>
              <a:endParaRPr kumimoji="1" lang="ja-JP" alt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8524240" y="3379091"/>
              <a:ext cx="1124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φ4.7 mm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 flipH="1" flipV="1">
              <a:off x="8466011" y="2862569"/>
              <a:ext cx="484979" cy="5865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736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>
                <a:solidFill>
                  <a:schemeClr val="bg1"/>
                </a:solidFill>
              </a:rPr>
              <a:t>周波数フィルタについて：</a:t>
            </a:r>
            <a:r>
              <a:rPr lang="en-US" altLang="ja-JP" sz="2400" dirty="0">
                <a:solidFill>
                  <a:schemeClr val="bg1"/>
                </a:solidFill>
              </a:rPr>
              <a:t>45 m</a:t>
            </a:r>
            <a:r>
              <a:rPr lang="ja-JP" altLang="en-US" sz="2400" dirty="0">
                <a:solidFill>
                  <a:schemeClr val="bg1"/>
                </a:solidFill>
              </a:rPr>
              <a:t>鏡 </a:t>
            </a:r>
            <a:r>
              <a:rPr lang="ja-JP" altLang="en-US" sz="2400" dirty="0" smtClean="0">
                <a:solidFill>
                  <a:schemeClr val="bg1"/>
                </a:solidFill>
              </a:rPr>
              <a:t>試験観測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229600" cy="5016500"/>
          </a:xfrm>
        </p:spPr>
        <p:txBody>
          <a:bodyPr/>
          <a:lstStyle/>
          <a:p>
            <a:pPr eaLnBrk="1" hangingPunct="1"/>
            <a:r>
              <a:rPr lang="ja-JP" altLang="en-US" sz="2800" dirty="0" smtClean="0"/>
              <a:t>搭載</a:t>
            </a:r>
            <a:r>
              <a:rPr lang="ja-JP" altLang="en-US" sz="2800" dirty="0"/>
              <a:t>時</a:t>
            </a:r>
            <a:endParaRPr lang="ja-JP" altLang="en-US" sz="2800" dirty="0" smtClean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15</a:t>
            </a:fld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/>
          <a:stretch/>
        </p:blipFill>
        <p:spPr>
          <a:xfrm>
            <a:off x="238125" y="2095140"/>
            <a:ext cx="2714244" cy="42270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90" y="1371554"/>
            <a:ext cx="2445419" cy="4347411"/>
          </a:xfrm>
          <a:prstGeom prst="rect">
            <a:avLst/>
          </a:prstGeom>
          <a:ln w="38100">
            <a:solidFill>
              <a:srgbClr val="0000DD"/>
            </a:solidFill>
          </a:ln>
        </p:spPr>
      </p:pic>
      <p:sp>
        <p:nvSpPr>
          <p:cNvPr id="8" name="右カーブ矢印 7"/>
          <p:cNvSpPr/>
          <p:nvPr/>
        </p:nvSpPr>
        <p:spPr>
          <a:xfrm rot="3393407">
            <a:off x="2524337" y="2689998"/>
            <a:ext cx="774209" cy="2234893"/>
          </a:xfrm>
          <a:prstGeom prst="curvedRightArrow">
            <a:avLst>
              <a:gd name="adj1" fmla="val 25000"/>
              <a:gd name="adj2" fmla="val 60117"/>
              <a:gd name="adj3" fmla="val 33296"/>
            </a:avLst>
          </a:prstGeom>
          <a:solidFill>
            <a:srgbClr val="FFFF00"/>
          </a:solidFill>
          <a:ln>
            <a:solidFill>
              <a:srgbClr val="0000D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56548" y="5805500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</a:t>
            </a:r>
            <a:r>
              <a:rPr lang="ja-JP" altLang="en-US" dirty="0" smtClean="0"/>
              <a:t>スロットあり</a:t>
            </a:r>
            <a:endParaRPr lang="en-US" altLang="ja-JP" dirty="0" smtClean="0"/>
          </a:p>
          <a:p>
            <a:r>
              <a:rPr lang="en-US" altLang="ja-JP" dirty="0" smtClean="0"/>
              <a:t>(</a:t>
            </a:r>
            <a:r>
              <a:rPr lang="ja-JP" altLang="en-US" dirty="0" smtClean="0"/>
              <a:t>四枚の鏡</a:t>
            </a:r>
            <a:r>
              <a:rPr lang="en-US" altLang="ja-JP" dirty="0" smtClean="0"/>
              <a:t>or</a:t>
            </a:r>
            <a:r>
              <a:rPr lang="ja-JP" altLang="en-US" dirty="0" smtClean="0"/>
              <a:t>フィルタ搭載可能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 b="7067"/>
          <a:stretch/>
        </p:blipFill>
        <p:spPr>
          <a:xfrm>
            <a:off x="6107911" y="1373033"/>
            <a:ext cx="2756735" cy="397844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107911" y="5309471"/>
            <a:ext cx="2305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45 </a:t>
            </a:r>
            <a:r>
              <a:rPr lang="ja-JP" altLang="en-US" dirty="0" smtClean="0"/>
              <a:t>内ビーム伝送路へ</a:t>
            </a:r>
            <a:endParaRPr lang="en-US" altLang="ja-JP" dirty="0" smtClean="0"/>
          </a:p>
          <a:p>
            <a:r>
              <a:rPr kumimoji="1" lang="ja-JP" altLang="en-US" dirty="0" smtClean="0"/>
              <a:t>鏡を挿入した時</a:t>
            </a:r>
            <a:r>
              <a:rPr kumimoji="1" lang="en-US" altLang="ja-JP" dirty="0" smtClean="0"/>
              <a:t>(#8)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18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307431" y="1482116"/>
            <a:ext cx="6472989" cy="122437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周波数フィルタについて：</a:t>
            </a:r>
            <a:r>
              <a:rPr lang="en-US" altLang="ja-JP" sz="2400" dirty="0" smtClean="0">
                <a:solidFill>
                  <a:schemeClr val="bg1"/>
                </a:solidFill>
              </a:rPr>
              <a:t>45 m</a:t>
            </a:r>
            <a:r>
              <a:rPr lang="ja-JP" altLang="en-US" sz="2400" dirty="0" smtClean="0">
                <a:solidFill>
                  <a:schemeClr val="bg1"/>
                </a:solidFill>
              </a:rPr>
              <a:t>鏡 試験</a:t>
            </a:r>
            <a:r>
              <a:rPr lang="ja-JP" altLang="en-US" sz="2400" dirty="0">
                <a:solidFill>
                  <a:schemeClr val="bg1"/>
                </a:solidFill>
              </a:rPr>
              <a:t>観測</a:t>
            </a:r>
            <a:endParaRPr lang="ja-JP" alt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2847474"/>
            <a:ext cx="8229600" cy="358073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ja-JP" sz="2400" dirty="0" smtClean="0"/>
              <a:t>【</a:t>
            </a:r>
            <a:r>
              <a:rPr lang="ja-JP" altLang="en-US" sz="2400" dirty="0"/>
              <a:t>観測方法</a:t>
            </a:r>
            <a:r>
              <a:rPr lang="en-US" altLang="ja-JP" sz="2400" dirty="0"/>
              <a:t>】</a:t>
            </a:r>
          </a:p>
          <a:p>
            <a:pPr marL="0" indent="0" eaLnBrk="1" hangingPunct="1">
              <a:buNone/>
            </a:pPr>
            <a:r>
              <a:rPr lang="ja-JP" altLang="en-US" sz="2000" dirty="0"/>
              <a:t>ポインティング観測</a:t>
            </a:r>
            <a:r>
              <a:rPr lang="en-US" altLang="ja-JP" sz="2000" dirty="0"/>
              <a:t>(</a:t>
            </a:r>
            <a:r>
              <a:rPr lang="ja-JP" altLang="en-US" sz="2000" dirty="0"/>
              <a:t>五点法</a:t>
            </a:r>
            <a:r>
              <a:rPr lang="en-US" altLang="ja-JP" sz="2000" dirty="0"/>
              <a:t>)</a:t>
            </a:r>
          </a:p>
          <a:p>
            <a:pPr marL="0" indent="0" eaLnBrk="1" hangingPunct="1">
              <a:buNone/>
            </a:pPr>
            <a:r>
              <a:rPr lang="en-US" altLang="ja-JP" sz="2000" dirty="0"/>
              <a:t>⇒</a:t>
            </a:r>
            <a:r>
              <a:rPr lang="ja-JP" altLang="en-US" sz="2000" dirty="0">
                <a:solidFill>
                  <a:srgbClr val="C00000"/>
                </a:solidFill>
              </a:rPr>
              <a:t>ポインティングのずれ</a:t>
            </a:r>
            <a:r>
              <a:rPr lang="en-US" altLang="ja-JP" sz="2000" dirty="0">
                <a:solidFill>
                  <a:srgbClr val="C00000"/>
                </a:solidFill>
              </a:rPr>
              <a:t>,</a:t>
            </a:r>
            <a:r>
              <a:rPr lang="en-US" altLang="ja-JP" sz="2000" dirty="0" err="1">
                <a:solidFill>
                  <a:srgbClr val="C00000"/>
                </a:solidFill>
              </a:rPr>
              <a:t>Tsys</a:t>
            </a:r>
            <a:r>
              <a:rPr lang="en-US" altLang="ja-JP" sz="2000" dirty="0" smtClean="0">
                <a:solidFill>
                  <a:srgbClr val="C00000"/>
                </a:solidFill>
              </a:rPr>
              <a:t>,</a:t>
            </a:r>
            <a:br>
              <a:rPr lang="en-US" altLang="ja-JP" sz="2000" dirty="0" smtClean="0">
                <a:solidFill>
                  <a:srgbClr val="C00000"/>
                </a:solidFill>
              </a:rPr>
            </a:br>
            <a:r>
              <a:rPr lang="ja-JP" altLang="en-US" sz="2000" dirty="0">
                <a:solidFill>
                  <a:srgbClr val="C00000"/>
                </a:solidFill>
              </a:rPr>
              <a:t>　</a:t>
            </a:r>
            <a:r>
              <a:rPr lang="ja-JP" altLang="en-US" sz="2000" dirty="0" smtClean="0">
                <a:solidFill>
                  <a:srgbClr val="C00000"/>
                </a:solidFill>
              </a:rPr>
              <a:t> ビームサイズ</a:t>
            </a:r>
            <a:r>
              <a:rPr lang="ja-JP" altLang="en-US" sz="2000" dirty="0">
                <a:solidFill>
                  <a:srgbClr val="C00000"/>
                </a:solidFill>
              </a:rPr>
              <a:t>の</a:t>
            </a:r>
            <a:r>
              <a:rPr lang="ja-JP" altLang="en-US" sz="2000" dirty="0" smtClean="0">
                <a:solidFill>
                  <a:srgbClr val="C00000"/>
                </a:solidFill>
              </a:rPr>
              <a:t>測定</a:t>
            </a:r>
            <a:endParaRPr lang="en-US" altLang="ja-JP" sz="2400" dirty="0">
              <a:solidFill>
                <a:srgbClr val="C00000"/>
              </a:solidFill>
            </a:endParaRPr>
          </a:p>
          <a:p>
            <a:pPr marL="0" indent="0" eaLnBrk="1" hangingPunct="1">
              <a:buNone/>
            </a:pPr>
            <a:r>
              <a:rPr lang="en-US" altLang="ja-JP" sz="2400" dirty="0" smtClean="0"/>
              <a:t>【</a:t>
            </a:r>
            <a:r>
              <a:rPr lang="ja-JP" altLang="en-US" sz="2400" dirty="0"/>
              <a:t>観測日</a:t>
            </a:r>
            <a:r>
              <a:rPr lang="en-US" altLang="ja-JP" sz="2400" dirty="0"/>
              <a:t>】</a:t>
            </a:r>
          </a:p>
          <a:p>
            <a:pPr marL="0" indent="0" eaLnBrk="1" hangingPunct="1">
              <a:buNone/>
            </a:pPr>
            <a:r>
              <a:rPr lang="en-US" altLang="ja-JP" sz="2000" dirty="0" smtClean="0"/>
              <a:t>2016/11/28-11/30</a:t>
            </a:r>
            <a:br>
              <a:rPr lang="en-US" altLang="ja-JP" sz="2000" dirty="0" smtClean="0"/>
            </a:br>
            <a:r>
              <a:rPr lang="en-US" altLang="ja-JP" sz="1600" dirty="0" smtClean="0"/>
              <a:t>※11/30</a:t>
            </a:r>
            <a:r>
              <a:rPr lang="ja-JP" altLang="en-US" sz="1600" dirty="0"/>
              <a:t>は参考データ</a:t>
            </a:r>
            <a:r>
              <a:rPr lang="en-US" altLang="ja-JP" sz="1600" dirty="0"/>
              <a:t>(</a:t>
            </a:r>
            <a:r>
              <a:rPr lang="ja-JP" altLang="en-US" sz="1600" dirty="0"/>
              <a:t>強風</a:t>
            </a:r>
            <a:r>
              <a:rPr lang="en-US" altLang="ja-JP" sz="1600" dirty="0"/>
              <a:t>)</a:t>
            </a:r>
          </a:p>
          <a:p>
            <a:pPr marL="0" indent="0" eaLnBrk="1" hangingPunct="1">
              <a:buNone/>
            </a:pPr>
            <a:r>
              <a:rPr lang="en-US" altLang="ja-JP" sz="2400" dirty="0" smtClean="0"/>
              <a:t>【</a:t>
            </a:r>
            <a:r>
              <a:rPr lang="ja-JP" altLang="en-US" sz="2400" dirty="0"/>
              <a:t>観測周波数</a:t>
            </a:r>
            <a:r>
              <a:rPr lang="en-US" altLang="ja-JP" sz="2400" dirty="0"/>
              <a:t>】</a:t>
            </a:r>
          </a:p>
          <a:p>
            <a:pPr marL="0" indent="0" eaLnBrk="1" hangingPunct="1">
              <a:buNone/>
            </a:pPr>
            <a:r>
              <a:rPr lang="en-US" altLang="ja-JP" sz="2000" dirty="0"/>
              <a:t>20 GHz</a:t>
            </a:r>
            <a:r>
              <a:rPr lang="ja-JP" altLang="en-US" sz="2000" dirty="0"/>
              <a:t>帯</a:t>
            </a:r>
            <a:r>
              <a:rPr lang="en-US" altLang="ja-JP" sz="2000" dirty="0"/>
              <a:t>(</a:t>
            </a:r>
            <a:r>
              <a:rPr lang="en-US" altLang="ja-JP" sz="2000" dirty="0" smtClean="0"/>
              <a:t>H22),40 </a:t>
            </a:r>
            <a:r>
              <a:rPr lang="en-US" altLang="ja-JP" sz="2000" dirty="0"/>
              <a:t>GHz</a:t>
            </a:r>
            <a:r>
              <a:rPr lang="ja-JP" altLang="en-US" sz="2000" dirty="0"/>
              <a:t>帯 </a:t>
            </a:r>
            <a:r>
              <a:rPr lang="en-US" altLang="ja-JP" sz="2000" dirty="0"/>
              <a:t>(H40</a:t>
            </a:r>
            <a:r>
              <a:rPr lang="en-US" altLang="ja-JP" sz="2000" dirty="0" smtClean="0"/>
              <a:t>)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23135" y="1181862"/>
            <a:ext cx="172354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観測の目的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36480" y="1714021"/>
            <a:ext cx="5214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実際に</a:t>
            </a:r>
            <a:r>
              <a:rPr kumimoji="1" lang="en-US" altLang="ja-JP" sz="2400" dirty="0" smtClean="0"/>
              <a:t>45 m</a:t>
            </a:r>
            <a:r>
              <a:rPr kumimoji="1" lang="ja-JP" altLang="en-US" sz="2400" dirty="0" smtClean="0"/>
              <a:t>鏡へ</a:t>
            </a:r>
            <a:r>
              <a:rPr kumimoji="1" lang="en-US" altLang="ja-JP" sz="2400" dirty="0" smtClean="0"/>
              <a:t>filter</a:t>
            </a:r>
            <a:r>
              <a:rPr kumimoji="1" lang="ja-JP" altLang="en-US" sz="2400" dirty="0" smtClean="0"/>
              <a:t>試作品を搭載し、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運用ができるかを確認。</a:t>
            </a:r>
            <a:endParaRPr kumimoji="1" lang="ja-JP" altLang="en-US" sz="2400" dirty="0"/>
          </a:p>
        </p:txBody>
      </p:sp>
      <p:pic>
        <p:nvPicPr>
          <p:cNvPr id="9" name="図 8" descr="IMG_36894UDPTTC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27" y="2847474"/>
            <a:ext cx="4408598" cy="339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4764980" y="6192404"/>
            <a:ext cx="378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45 QLOOK</a:t>
            </a:r>
            <a:r>
              <a:rPr kumimoji="1" lang="ja-JP" altLang="en-US" dirty="0" smtClean="0"/>
              <a:t>画面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ポインティング観測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2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>
                <a:solidFill>
                  <a:schemeClr val="bg1"/>
                </a:solidFill>
              </a:rPr>
              <a:t>周波数フィルタについて：</a:t>
            </a:r>
            <a:r>
              <a:rPr lang="en-US" altLang="ja-JP" sz="2400" dirty="0">
                <a:solidFill>
                  <a:schemeClr val="bg1"/>
                </a:solidFill>
              </a:rPr>
              <a:t>45 m</a:t>
            </a:r>
            <a:r>
              <a:rPr lang="ja-JP" altLang="en-US" sz="2400" dirty="0">
                <a:solidFill>
                  <a:schemeClr val="bg1"/>
                </a:solidFill>
              </a:rPr>
              <a:t>鏡 試験観測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4" y="1219200"/>
            <a:ext cx="8905876" cy="5016500"/>
          </a:xfrm>
        </p:spPr>
        <p:txBody>
          <a:bodyPr/>
          <a:lstStyle/>
          <a:p>
            <a:pPr eaLnBrk="1" hangingPunct="1"/>
            <a:r>
              <a:rPr lang="ja-JP" altLang="en-US" sz="2800" dirty="0" smtClean="0"/>
              <a:t>ビームサイズ、ポインティング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22 ,43 GHz</a:t>
            </a:r>
            <a:r>
              <a:rPr lang="ja-JP" altLang="en-US" sz="2800" dirty="0" smtClean="0"/>
              <a:t>共に大きな変化はなかった。</a:t>
            </a:r>
            <a:endParaRPr lang="en-US" altLang="ja-JP" sz="2800" dirty="0"/>
          </a:p>
          <a:p>
            <a:pPr eaLnBrk="1" hangingPunct="1"/>
            <a:r>
              <a:rPr lang="en-US" altLang="ja-JP" sz="2800" dirty="0" err="1" smtClean="0"/>
              <a:t>Tsys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2800" dirty="0" smtClean="0"/>
              <a:t>@22 GHz	filter</a:t>
            </a:r>
            <a:r>
              <a:rPr lang="ja-JP" altLang="en-US" sz="2800" dirty="0" smtClean="0"/>
              <a:t>による</a:t>
            </a:r>
            <a:r>
              <a:rPr lang="en-US" altLang="ja-JP" sz="2800" dirty="0" err="1" smtClean="0"/>
              <a:t>Tsys</a:t>
            </a:r>
            <a:r>
              <a:rPr lang="ja-JP" altLang="en-US" sz="2800" dirty="0" err="1" smtClean="0"/>
              <a:t>への</a:t>
            </a:r>
            <a:r>
              <a:rPr lang="ja-JP" altLang="en-US" sz="2800" dirty="0" smtClean="0"/>
              <a:t>寄与はほとんどない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2800" dirty="0" smtClean="0"/>
              <a:t>@43 GHz	filter</a:t>
            </a:r>
            <a:r>
              <a:rPr lang="ja-JP" altLang="en-US" sz="2800" dirty="0" smtClean="0"/>
              <a:t>により</a:t>
            </a:r>
            <a:r>
              <a:rPr lang="en-US" altLang="ja-JP" sz="2800" dirty="0" smtClean="0"/>
              <a:t>~16 K</a:t>
            </a:r>
            <a:r>
              <a:rPr lang="ja-JP" altLang="en-US" sz="2800" dirty="0" smtClean="0"/>
              <a:t>の上昇</a:t>
            </a:r>
            <a:endParaRPr lang="en-US" altLang="ja-JP" sz="2800" dirty="0" smtClean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17</a:t>
            </a:fld>
            <a:endParaRPr lang="ja-JP" altLang="en-US"/>
          </a:p>
        </p:txBody>
      </p:sp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5083586"/>
              </p:ext>
            </p:extLst>
          </p:nvPr>
        </p:nvGraphicFramePr>
        <p:xfrm>
          <a:off x="4660232" y="3603876"/>
          <a:ext cx="4483768" cy="2646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835731"/>
              </p:ext>
            </p:extLst>
          </p:nvPr>
        </p:nvGraphicFramePr>
        <p:xfrm>
          <a:off x="80212" y="3603876"/>
          <a:ext cx="4580020" cy="2646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476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まとめ</a:t>
            </a: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833686" cy="5016500"/>
          </a:xfrm>
        </p:spPr>
        <p:txBody>
          <a:bodyPr/>
          <a:lstStyle/>
          <a:p>
            <a:pPr eaLnBrk="1" hangingPunct="1"/>
            <a:r>
              <a:rPr lang="ja-JP" altLang="en-US" sz="2800" dirty="0" smtClean="0"/>
              <a:t>野辺山</a:t>
            </a:r>
            <a:r>
              <a:rPr lang="en-US" altLang="ja-JP" sz="2800" dirty="0" smtClean="0"/>
              <a:t>-KVN</a:t>
            </a:r>
            <a:r>
              <a:rPr lang="ja-JP" altLang="en-US" sz="2800" dirty="0" smtClean="0"/>
              <a:t>三周波</a:t>
            </a:r>
            <a:r>
              <a:rPr lang="en-US" altLang="ja-JP" sz="2800" dirty="0" smtClean="0"/>
              <a:t>(22/43/86 GHz)</a:t>
            </a:r>
            <a:r>
              <a:rPr lang="ja-JP" altLang="en-US" sz="2800" dirty="0" smtClean="0"/>
              <a:t>同時観測を目指す為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2800" dirty="0" smtClean="0"/>
              <a:t>45 m</a:t>
            </a:r>
            <a:r>
              <a:rPr lang="ja-JP" altLang="en-US" sz="2800" dirty="0" smtClean="0"/>
              <a:t>鏡へ周波数フィルタ搭載を検討</a:t>
            </a:r>
            <a:endParaRPr lang="en-US" altLang="ja-JP" sz="2800" dirty="0" smtClean="0"/>
          </a:p>
          <a:p>
            <a:pPr marL="0" indent="0" eaLnBrk="1" hangingPunct="1">
              <a:buNone/>
            </a:pPr>
            <a:r>
              <a:rPr lang="ja-JP" altLang="en-US" sz="2800" dirty="0" smtClean="0"/>
              <a:t> 　</a:t>
            </a:r>
            <a:endParaRPr lang="en-US" altLang="ja-JP" sz="1800" dirty="0" smtClean="0"/>
          </a:p>
          <a:p>
            <a:pPr eaLnBrk="1" hangingPunct="1"/>
            <a:r>
              <a:rPr lang="en-US" altLang="ja-JP" sz="2800" dirty="0" smtClean="0"/>
              <a:t>20/40 GHz</a:t>
            </a:r>
            <a:r>
              <a:rPr lang="ja-JP" altLang="en-US" sz="2800" dirty="0" smtClean="0"/>
              <a:t>帯フィルタ設計・試作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45 m</a:t>
            </a:r>
            <a:r>
              <a:rPr lang="ja-JP" altLang="en-US" sz="2800" dirty="0" smtClean="0"/>
              <a:t>でポインティング観測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⇒搭載</a:t>
            </a:r>
            <a:r>
              <a:rPr lang="ja-JP" altLang="en-US" sz="2800" dirty="0" smtClean="0"/>
              <a:t>可能な見込みを得る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　</a:t>
            </a:r>
            <a:endParaRPr lang="en-US" altLang="ja-JP" sz="2800" dirty="0" smtClean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7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今後について</a:t>
            </a:r>
            <a:r>
              <a:rPr lang="en-US" altLang="ja-JP" sz="3200" dirty="0" smtClean="0">
                <a:solidFill>
                  <a:schemeClr val="bg1"/>
                </a:solidFill>
              </a:rPr>
              <a:t>:</a:t>
            </a:r>
            <a:r>
              <a:rPr lang="en-US" altLang="ja-JP" sz="2400" dirty="0" smtClean="0">
                <a:solidFill>
                  <a:schemeClr val="bg1"/>
                </a:solidFill>
              </a:rPr>
              <a:t>40/80 GHz</a:t>
            </a:r>
            <a:r>
              <a:rPr lang="ja-JP" altLang="en-US" sz="2400" dirty="0" smtClean="0">
                <a:solidFill>
                  <a:schemeClr val="bg1"/>
                </a:solidFill>
              </a:rPr>
              <a:t>帯フィルタ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229600" cy="50165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ja-JP" sz="2800" dirty="0" smtClean="0"/>
              <a:t>20/40 </a:t>
            </a:r>
            <a:r>
              <a:rPr lang="en-US" altLang="ja-JP" sz="2800" dirty="0"/>
              <a:t>GHz</a:t>
            </a:r>
            <a:r>
              <a:rPr lang="ja-JP" altLang="en-US" sz="2800" dirty="0"/>
              <a:t>帯</a:t>
            </a:r>
            <a:r>
              <a:rPr lang="ja-JP" altLang="en-US" sz="2800" dirty="0" smtClean="0"/>
              <a:t>フィルタ</a:t>
            </a:r>
            <a:endParaRPr lang="en-US" altLang="ja-JP" sz="2800" dirty="0" smtClean="0"/>
          </a:p>
          <a:p>
            <a:pPr eaLnBrk="1" hangingPunct="1"/>
            <a:r>
              <a:rPr lang="ja-JP" altLang="en-US" sz="2800" dirty="0" smtClean="0"/>
              <a:t>試作した</a:t>
            </a:r>
            <a:r>
              <a:rPr lang="en-US" altLang="ja-JP" sz="2800" dirty="0" smtClean="0"/>
              <a:t>filter</a:t>
            </a:r>
            <a:r>
              <a:rPr lang="ja-JP" altLang="en-US" sz="2800" dirty="0" smtClean="0"/>
              <a:t>の形状計測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⇒加工での歪みがないか</a:t>
            </a:r>
            <a:endParaRPr lang="en-US" altLang="ja-JP" sz="2800" dirty="0" smtClean="0"/>
          </a:p>
          <a:p>
            <a:pPr eaLnBrk="1" hangingPunct="1"/>
            <a:r>
              <a:rPr lang="ja-JP" altLang="en-US" sz="2800" dirty="0" smtClean="0"/>
              <a:t>性能向上へ向けた次試作の検討</a:t>
            </a:r>
            <a:endParaRPr lang="en-US" altLang="ja-JP" sz="2800" dirty="0" smtClean="0"/>
          </a:p>
          <a:p>
            <a:pPr marL="0" indent="0" eaLnBrk="1" hangingPunct="1">
              <a:buNone/>
            </a:pPr>
            <a:endParaRPr lang="en-US" altLang="ja-JP" sz="2800" dirty="0" smtClean="0"/>
          </a:p>
          <a:p>
            <a:pPr marL="0" indent="0" eaLnBrk="1" hangingPunct="1">
              <a:buNone/>
            </a:pPr>
            <a:endParaRPr lang="en-US" altLang="ja-JP" sz="2800" dirty="0"/>
          </a:p>
          <a:p>
            <a:pPr marL="0" indent="0" eaLnBrk="1" hangingPunct="1">
              <a:buNone/>
            </a:pPr>
            <a:endParaRPr lang="en-US" altLang="ja-JP" sz="2800" dirty="0"/>
          </a:p>
          <a:p>
            <a:pPr marL="0" indent="0" eaLnBrk="1" hangingPunct="1">
              <a:buNone/>
            </a:pPr>
            <a:r>
              <a:rPr lang="en-US" altLang="ja-JP" sz="2800" dirty="0" smtClean="0"/>
              <a:t>40/80 </a:t>
            </a:r>
            <a:r>
              <a:rPr lang="en-US" altLang="ja-JP" sz="2800" dirty="0"/>
              <a:t>GHz</a:t>
            </a:r>
            <a:r>
              <a:rPr lang="ja-JP" altLang="en-US" sz="2800" dirty="0"/>
              <a:t>帯フィルタ</a:t>
            </a:r>
            <a:endParaRPr lang="en-US" altLang="ja-JP" sz="2800" dirty="0"/>
          </a:p>
          <a:p>
            <a:pPr eaLnBrk="1" hangingPunct="1"/>
            <a:r>
              <a:rPr lang="en-US" altLang="ja-JP" sz="2800" dirty="0" smtClean="0"/>
              <a:t>20/40</a:t>
            </a:r>
            <a:r>
              <a:rPr lang="ja-JP" altLang="en-US" sz="2800" dirty="0" smtClean="0"/>
              <a:t>用のスケールモデルを計算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⇒板厚</a:t>
            </a:r>
            <a:r>
              <a:rPr lang="en-US" altLang="ja-JP" sz="2800" dirty="0" smtClean="0"/>
              <a:t>3 mm</a:t>
            </a:r>
            <a:r>
              <a:rPr lang="ja-JP" altLang="en-US" sz="2800" dirty="0" smtClean="0"/>
              <a:t>の加工が可能か？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　 本年度内に試作を製作・試験観測を目指す</a:t>
            </a:r>
            <a:endParaRPr lang="en-US" altLang="ja-JP" sz="2800" dirty="0" smtClean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48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en-US" altLang="ja-JP" sz="3200" dirty="0" smtClean="0">
                <a:solidFill>
                  <a:schemeClr val="bg1"/>
                </a:solidFill>
              </a:rPr>
              <a:t>Outline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229600" cy="5016500"/>
          </a:xfrm>
        </p:spPr>
        <p:txBody>
          <a:bodyPr/>
          <a:lstStyle/>
          <a:p>
            <a:pPr eaLnBrk="1" hangingPunct="1"/>
            <a:r>
              <a:rPr lang="en-US" altLang="ja-JP" sz="2800" dirty="0" smtClean="0"/>
              <a:t>Introduction</a:t>
            </a:r>
          </a:p>
          <a:p>
            <a:pPr lvl="1" eaLnBrk="1" hangingPunct="1"/>
            <a:r>
              <a:rPr lang="ja-JP" altLang="en-US" sz="2400" dirty="0" smtClean="0"/>
              <a:t>目的</a:t>
            </a:r>
            <a:endParaRPr lang="en-US" altLang="ja-JP" sz="2400" dirty="0" smtClean="0"/>
          </a:p>
          <a:p>
            <a:pPr lvl="1" eaLnBrk="1" hangingPunct="1"/>
            <a:r>
              <a:rPr lang="ja-JP" altLang="en-US" sz="2400" dirty="0" smtClean="0"/>
              <a:t>野辺山</a:t>
            </a:r>
            <a:r>
              <a:rPr lang="en-US" altLang="ja-JP" sz="2400" dirty="0" smtClean="0"/>
              <a:t>45 m</a:t>
            </a:r>
            <a:r>
              <a:rPr lang="ja-JP" altLang="en-US" sz="2400" dirty="0" smtClean="0"/>
              <a:t>望遠鏡光学系</a:t>
            </a:r>
            <a:endParaRPr lang="en-US" altLang="ja-JP" sz="2800" dirty="0"/>
          </a:p>
          <a:p>
            <a:pPr eaLnBrk="1" hangingPunct="1"/>
            <a:r>
              <a:rPr lang="ja-JP" altLang="en-US" sz="2800" dirty="0" smtClean="0"/>
              <a:t>開発の流れ</a:t>
            </a:r>
            <a:endParaRPr lang="en-US" altLang="ja-JP" sz="2800" dirty="0" smtClean="0"/>
          </a:p>
          <a:p>
            <a:pPr eaLnBrk="1" hangingPunct="1"/>
            <a:r>
              <a:rPr lang="ja-JP" altLang="en-US" sz="2800" dirty="0" smtClean="0"/>
              <a:t>周波数フィルタについて</a:t>
            </a:r>
            <a:endParaRPr lang="en-US" altLang="ja-JP" sz="2800" dirty="0" smtClean="0"/>
          </a:p>
          <a:p>
            <a:pPr lvl="1" eaLnBrk="1" hangingPunct="1"/>
            <a:r>
              <a:rPr lang="en-US" altLang="ja-JP" sz="2400" dirty="0" smtClean="0"/>
              <a:t>Filter</a:t>
            </a:r>
            <a:r>
              <a:rPr lang="ja-JP" altLang="en-US" sz="2400" dirty="0" smtClean="0"/>
              <a:t>パターン</a:t>
            </a:r>
            <a:endParaRPr lang="en-US" altLang="ja-JP" sz="2400" dirty="0" smtClean="0"/>
          </a:p>
          <a:p>
            <a:pPr lvl="1" eaLnBrk="1" hangingPunct="1"/>
            <a:r>
              <a:rPr lang="en-US" altLang="ja-JP" sz="2400" dirty="0" smtClean="0"/>
              <a:t>20/40 </a:t>
            </a:r>
            <a:r>
              <a:rPr lang="en-US" altLang="ja-JP" sz="2400" dirty="0"/>
              <a:t>GHz</a:t>
            </a:r>
            <a:r>
              <a:rPr lang="ja-JP" altLang="en-US" sz="2400" dirty="0"/>
              <a:t>帯用</a:t>
            </a:r>
            <a:r>
              <a:rPr lang="en-US" altLang="ja-JP" sz="2400" dirty="0"/>
              <a:t>filter</a:t>
            </a:r>
            <a:r>
              <a:rPr lang="ja-JP" altLang="en-US" sz="2400" dirty="0" smtClean="0"/>
              <a:t>設計</a:t>
            </a:r>
            <a:endParaRPr lang="en-US" altLang="ja-JP" sz="2400" dirty="0" smtClean="0"/>
          </a:p>
          <a:p>
            <a:pPr lvl="1" eaLnBrk="1" hangingPunct="1"/>
            <a:r>
              <a:rPr lang="en-US" altLang="ja-JP" sz="2400" dirty="0"/>
              <a:t>45 m</a:t>
            </a:r>
            <a:r>
              <a:rPr lang="ja-JP" altLang="en-US" sz="2400" dirty="0"/>
              <a:t>鏡 試験</a:t>
            </a:r>
            <a:r>
              <a:rPr lang="ja-JP" altLang="en-US" sz="2400" dirty="0" smtClean="0"/>
              <a:t>観測</a:t>
            </a:r>
            <a:endParaRPr lang="en-US" altLang="ja-JP" sz="2400" dirty="0" smtClean="0"/>
          </a:p>
          <a:p>
            <a:pPr eaLnBrk="1" hangingPunct="1"/>
            <a:r>
              <a:rPr lang="ja-JP" altLang="en-US" sz="2800" dirty="0" smtClean="0"/>
              <a:t>まとめ</a:t>
            </a:r>
            <a:endParaRPr lang="en-US" altLang="ja-JP" sz="2800" dirty="0" smtClean="0"/>
          </a:p>
          <a:p>
            <a:pPr eaLnBrk="1" hangingPunct="1"/>
            <a:r>
              <a:rPr lang="ja-JP" altLang="en-US" sz="2800" dirty="0"/>
              <a:t>今後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今後について</a:t>
            </a:r>
            <a:r>
              <a:rPr lang="en-US" altLang="ja-JP" sz="3200" dirty="0" smtClean="0">
                <a:solidFill>
                  <a:schemeClr val="bg1"/>
                </a:solidFill>
              </a:rPr>
              <a:t>:</a:t>
            </a:r>
            <a:r>
              <a:rPr lang="en-US" altLang="ja-JP" sz="2400" dirty="0" smtClean="0">
                <a:solidFill>
                  <a:schemeClr val="bg1"/>
                </a:solidFill>
              </a:rPr>
              <a:t>40/80 GHz</a:t>
            </a:r>
            <a:r>
              <a:rPr lang="ja-JP" altLang="en-US" sz="2400" dirty="0" smtClean="0">
                <a:solidFill>
                  <a:schemeClr val="bg1"/>
                </a:solidFill>
              </a:rPr>
              <a:t>帯フィルタ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229600" cy="50165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ja-JP" sz="2800" dirty="0" smtClean="0"/>
              <a:t>20/40 </a:t>
            </a:r>
            <a:r>
              <a:rPr lang="en-US" altLang="ja-JP" sz="2800" dirty="0"/>
              <a:t>GHz</a:t>
            </a:r>
            <a:r>
              <a:rPr lang="ja-JP" altLang="en-US" sz="2800" dirty="0"/>
              <a:t>帯</a:t>
            </a:r>
            <a:r>
              <a:rPr lang="ja-JP" altLang="en-US" sz="2800" dirty="0" smtClean="0"/>
              <a:t>フィルタ</a:t>
            </a:r>
            <a:endParaRPr lang="en-US" altLang="ja-JP" sz="2800" dirty="0" smtClean="0"/>
          </a:p>
          <a:p>
            <a:pPr eaLnBrk="1" hangingPunct="1"/>
            <a:r>
              <a:rPr lang="ja-JP" altLang="en-US" sz="2800" dirty="0" smtClean="0"/>
              <a:t>試作した</a:t>
            </a:r>
            <a:r>
              <a:rPr lang="en-US" altLang="ja-JP" sz="2800" dirty="0" smtClean="0"/>
              <a:t>filter</a:t>
            </a:r>
            <a:r>
              <a:rPr lang="ja-JP" altLang="en-US" sz="2800" dirty="0" smtClean="0"/>
              <a:t>の形状計測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⇒加工での歪みがないか</a:t>
            </a:r>
            <a:endParaRPr lang="en-US" altLang="ja-JP" sz="2800" dirty="0" smtClean="0"/>
          </a:p>
          <a:p>
            <a:pPr eaLnBrk="1" hangingPunct="1"/>
            <a:r>
              <a:rPr lang="ja-JP" altLang="en-US" sz="2800" dirty="0" smtClean="0"/>
              <a:t>性能向上へ向けた次試作の検討</a:t>
            </a:r>
            <a:endParaRPr lang="en-US" altLang="ja-JP" sz="2800" dirty="0" smtClean="0"/>
          </a:p>
          <a:p>
            <a:pPr eaLnBrk="1" hangingPunct="1"/>
            <a:endParaRPr lang="en-US" altLang="ja-JP" sz="2800" dirty="0" smtClean="0"/>
          </a:p>
          <a:p>
            <a:pPr marL="0" indent="0" eaLnBrk="1" hangingPunct="1">
              <a:buNone/>
            </a:pPr>
            <a:endParaRPr lang="en-US" altLang="ja-JP" sz="2800" dirty="0"/>
          </a:p>
          <a:p>
            <a:pPr marL="0" indent="0" eaLnBrk="1" hangingPunct="1">
              <a:buNone/>
            </a:pPr>
            <a:endParaRPr lang="en-US" altLang="ja-JP" sz="2800" dirty="0" smtClean="0"/>
          </a:p>
          <a:p>
            <a:pPr marL="0" indent="0" eaLnBrk="1" hangingPunct="1">
              <a:buNone/>
            </a:pPr>
            <a:r>
              <a:rPr lang="en-US" altLang="ja-JP" sz="2800" dirty="0" smtClean="0"/>
              <a:t>40/80 </a:t>
            </a:r>
            <a:r>
              <a:rPr lang="en-US" altLang="ja-JP" sz="2800" dirty="0"/>
              <a:t>GHz</a:t>
            </a:r>
            <a:r>
              <a:rPr lang="ja-JP" altLang="en-US" sz="2800" dirty="0"/>
              <a:t>帯フィルタ</a:t>
            </a:r>
            <a:endParaRPr lang="en-US" altLang="ja-JP" sz="2800" dirty="0"/>
          </a:p>
          <a:p>
            <a:pPr eaLnBrk="1" hangingPunct="1"/>
            <a:r>
              <a:rPr lang="en-US" altLang="ja-JP" sz="2800" dirty="0" smtClean="0"/>
              <a:t>20/40</a:t>
            </a:r>
            <a:r>
              <a:rPr lang="ja-JP" altLang="en-US" sz="2800" dirty="0" smtClean="0"/>
              <a:t>用のスケールモデルを計算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⇒板厚</a:t>
            </a:r>
            <a:r>
              <a:rPr lang="en-US" altLang="ja-JP" sz="2800" dirty="0" smtClean="0"/>
              <a:t>3 mm</a:t>
            </a:r>
            <a:r>
              <a:rPr lang="ja-JP" altLang="en-US" sz="2800" dirty="0" smtClean="0"/>
              <a:t>の加工が可能か？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　 本年度内に試作を製作・試験観測を目指す</a:t>
            </a:r>
            <a:endParaRPr lang="en-US" altLang="ja-JP" sz="2800" dirty="0" smtClean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20</a:t>
            </a:fld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19" y="1283369"/>
            <a:ext cx="5613532" cy="390625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7283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en-US" altLang="ja-JP" sz="3200" dirty="0" smtClean="0">
                <a:solidFill>
                  <a:schemeClr val="bg1"/>
                </a:solidFill>
              </a:rPr>
              <a:t>HINOTORI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196566" y="260628"/>
            <a:ext cx="6947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… Hybrid Installation Project in </a:t>
            </a:r>
            <a:r>
              <a:rPr lang="en-US" altLang="ja-JP" dirty="0" err="1" smtClean="0"/>
              <a:t>Nobeyama</a:t>
            </a:r>
            <a:r>
              <a:rPr lang="en-US" altLang="ja-JP" dirty="0" smtClean="0"/>
              <a:t>,  Triple-band Oriented</a:t>
            </a:r>
            <a:endParaRPr lang="ja-JP" altLang="en-US" dirty="0"/>
          </a:p>
        </p:txBody>
      </p:sp>
      <p:pic>
        <p:nvPicPr>
          <p:cNvPr id="7" name="コンテンツ プレースホルダ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3599" y="1188375"/>
            <a:ext cx="3701031" cy="524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468608" y="5849203"/>
            <a:ext cx="21130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P20</a:t>
            </a:r>
          </a:p>
          <a:p>
            <a:r>
              <a:rPr lang="ja-JP" altLang="en-US" sz="1600" dirty="0" smtClean="0"/>
              <a:t>今井</a:t>
            </a:r>
            <a:r>
              <a:rPr lang="ja-JP" altLang="en-US" sz="1600" dirty="0" smtClean="0"/>
              <a:t>裕さん</a:t>
            </a:r>
            <a:r>
              <a:rPr lang="en-US" altLang="ja-JP" sz="1600" dirty="0" smtClean="0"/>
              <a:t>(</a:t>
            </a:r>
            <a:r>
              <a:rPr lang="ja-JP" altLang="en-US" sz="1600" dirty="0" smtClean="0"/>
              <a:t>鹿児島大</a:t>
            </a:r>
            <a:r>
              <a:rPr lang="en-US" altLang="ja-JP" sz="1600" dirty="0" smtClean="0"/>
              <a:t>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874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en-US" altLang="ja-JP" sz="3200" dirty="0" smtClean="0">
                <a:solidFill>
                  <a:schemeClr val="bg1"/>
                </a:solidFill>
              </a:rPr>
              <a:t>Introduction</a:t>
            </a:r>
            <a:r>
              <a:rPr lang="ja-JP" altLang="en-US" sz="3200" dirty="0" smtClean="0">
                <a:solidFill>
                  <a:schemeClr val="bg1"/>
                </a:solidFill>
              </a:rPr>
              <a:t>：</a:t>
            </a:r>
            <a:r>
              <a:rPr lang="ja-JP" altLang="en-US" sz="2400" dirty="0" smtClean="0">
                <a:solidFill>
                  <a:schemeClr val="bg1"/>
                </a:solidFill>
              </a:rPr>
              <a:t>目的</a:t>
            </a: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229600" cy="50165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ja-JP" sz="2800" dirty="0" smtClean="0"/>
              <a:t>【</a:t>
            </a:r>
            <a:r>
              <a:rPr lang="ja-JP" altLang="en-US" sz="2800" dirty="0" smtClean="0"/>
              <a:t>目的</a:t>
            </a:r>
            <a:r>
              <a:rPr lang="en-US" altLang="ja-JP" sz="2800" dirty="0" smtClean="0"/>
              <a:t>】</a:t>
            </a:r>
          </a:p>
          <a:p>
            <a:pPr eaLnBrk="1" hangingPunct="1"/>
            <a:r>
              <a:rPr lang="ja-JP" altLang="en-US" sz="2800" dirty="0" smtClean="0"/>
              <a:t>野辺山</a:t>
            </a:r>
            <a:r>
              <a:rPr lang="en-US" altLang="ja-JP" sz="2800" dirty="0" smtClean="0"/>
              <a:t>45 m</a:t>
            </a:r>
            <a:r>
              <a:rPr lang="ja-JP" altLang="en-US" sz="2800" dirty="0" smtClean="0"/>
              <a:t>電波望遠鏡で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三周波</a:t>
            </a:r>
            <a:r>
              <a:rPr lang="en-US" altLang="ja-JP" sz="2800" dirty="0" smtClean="0"/>
              <a:t>(22/43/86 GHz</a:t>
            </a:r>
            <a:r>
              <a:rPr lang="ja-JP" altLang="en-US" sz="2800" dirty="0" smtClean="0"/>
              <a:t>帯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同時</a:t>
            </a:r>
            <a:r>
              <a:rPr lang="en-US" altLang="ja-JP" sz="2800" dirty="0" smtClean="0"/>
              <a:t>VLBI</a:t>
            </a:r>
            <a:r>
              <a:rPr lang="ja-JP" altLang="en-US" sz="2800" dirty="0" smtClean="0"/>
              <a:t>観測</a:t>
            </a:r>
            <a:endParaRPr lang="en-US" altLang="ja-JP" sz="2800" dirty="0" smtClean="0"/>
          </a:p>
          <a:p>
            <a:pPr marL="0" indent="0" eaLnBrk="1" hangingPunct="1">
              <a:buNone/>
            </a:pPr>
            <a:r>
              <a:rPr lang="en-US" altLang="ja-JP" sz="2800" dirty="0"/>
              <a:t>	</a:t>
            </a:r>
            <a:r>
              <a:rPr lang="en-US" altLang="ja-JP" sz="2800" dirty="0" smtClean="0"/>
              <a:t>					</a:t>
            </a:r>
            <a:r>
              <a:rPr lang="ja-JP" altLang="en-US" sz="2800" dirty="0" smtClean="0"/>
              <a:t>　⇒</a:t>
            </a:r>
            <a:r>
              <a:rPr lang="en-US" altLang="ja-JP" sz="2800" dirty="0" smtClean="0"/>
              <a:t>KVN</a:t>
            </a:r>
            <a:r>
              <a:rPr lang="ja-JP" altLang="en-US" sz="2800" dirty="0" smtClean="0"/>
              <a:t>と同周波数帯</a:t>
            </a:r>
            <a:endParaRPr lang="en-US" altLang="ja-JP" sz="2800" dirty="0" smtClean="0"/>
          </a:p>
          <a:p>
            <a:pPr eaLnBrk="1" hangingPunct="1"/>
            <a:endParaRPr lang="en-US" altLang="ja-JP" sz="2800" dirty="0"/>
          </a:p>
          <a:p>
            <a:pPr eaLnBrk="1" hangingPunct="1"/>
            <a:endParaRPr lang="en-US" altLang="ja-JP" sz="2800" dirty="0" smtClean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3</a:t>
            </a:fld>
            <a:endParaRPr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336884" y="3023938"/>
            <a:ext cx="2673962" cy="3378510"/>
            <a:chOff x="389503" y="2879090"/>
            <a:chExt cx="3041102" cy="3842386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2" r="12523"/>
            <a:stretch/>
          </p:blipFill>
          <p:spPr>
            <a:xfrm>
              <a:off x="389503" y="2904638"/>
              <a:ext cx="2934563" cy="3816838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1819510" y="2879090"/>
              <a:ext cx="1611095" cy="407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</a:rPr>
                <a:t>©</a:t>
              </a:r>
              <a:r>
                <a:rPr kumimoji="1" lang="ja-JP" altLang="en-US" sz="1400" dirty="0" smtClean="0">
                  <a:solidFill>
                    <a:schemeClr val="bg1"/>
                  </a:solidFill>
                </a:rPr>
                <a:t>国立天文台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四角形吹き出し 3"/>
          <p:cNvSpPr/>
          <p:nvPr/>
        </p:nvSpPr>
        <p:spPr>
          <a:xfrm>
            <a:off x="3316705" y="3793958"/>
            <a:ext cx="5406189" cy="2104860"/>
          </a:xfrm>
          <a:prstGeom prst="wedgeRectCallout">
            <a:avLst>
              <a:gd name="adj1" fmla="val -63415"/>
              <a:gd name="adj2" fmla="val 20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野辺山</a:t>
            </a:r>
            <a:r>
              <a:rPr kumimoji="1" lang="en-US" altLang="ja-JP" sz="2400" b="1" dirty="0" smtClean="0">
                <a:solidFill>
                  <a:schemeClr val="tx1"/>
                </a:solidFill>
              </a:rPr>
              <a:t>45 m</a:t>
            </a:r>
            <a:r>
              <a:rPr kumimoji="1" lang="ja-JP" altLang="en-US" sz="2400" b="1" dirty="0" smtClean="0">
                <a:solidFill>
                  <a:schemeClr val="tx1"/>
                </a:solidFill>
              </a:rPr>
              <a:t>鏡ビーム伝送系内ミラーを</a:t>
            </a:r>
            <a:endParaRPr kumimoji="1" lang="en-US" altLang="ja-JP" sz="24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周波数分離準光学フィルタに変更・搭載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en-US" altLang="ja-JP" sz="3200" dirty="0" smtClean="0">
                <a:solidFill>
                  <a:schemeClr val="bg1"/>
                </a:solidFill>
              </a:rPr>
              <a:t>Introduction</a:t>
            </a:r>
            <a:r>
              <a:rPr lang="ja-JP" altLang="en-US" sz="3200" dirty="0" smtClean="0">
                <a:solidFill>
                  <a:schemeClr val="bg1"/>
                </a:solidFill>
              </a:rPr>
              <a:t>：</a:t>
            </a:r>
            <a:r>
              <a:rPr lang="ja-JP" altLang="en-US" sz="2400" dirty="0" smtClean="0">
                <a:solidFill>
                  <a:schemeClr val="bg1"/>
                </a:solidFill>
              </a:rPr>
              <a:t>野辺山</a:t>
            </a:r>
            <a:r>
              <a:rPr lang="en-US" altLang="ja-JP" sz="2400" dirty="0" smtClean="0">
                <a:solidFill>
                  <a:schemeClr val="bg1"/>
                </a:solidFill>
              </a:rPr>
              <a:t>45 m</a:t>
            </a:r>
            <a:r>
              <a:rPr lang="ja-JP" altLang="en-US" sz="2400" dirty="0" smtClean="0">
                <a:solidFill>
                  <a:schemeClr val="bg1"/>
                </a:solidFill>
              </a:rPr>
              <a:t>望遠鏡光学系</a:t>
            </a: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229600" cy="5016500"/>
          </a:xfrm>
        </p:spPr>
        <p:txBody>
          <a:bodyPr/>
          <a:lstStyle/>
          <a:p>
            <a:r>
              <a:rPr lang="ja-JP" altLang="en-US" sz="2400" dirty="0" smtClean="0"/>
              <a:t>複数</a:t>
            </a:r>
            <a:r>
              <a:rPr lang="ja-JP" altLang="en-US" sz="2400" dirty="0"/>
              <a:t>の平面鏡の切り替え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ja-JP" altLang="en-US" sz="2400" dirty="0"/>
              <a:t>⇒複数受信機から一台を選択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12" y="1219200"/>
            <a:ext cx="8214376" cy="50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12" y="1219200"/>
            <a:ext cx="8214376" cy="5064120"/>
          </a:xfrm>
          <a:prstGeom prst="rect">
            <a:avLst/>
          </a:prstGeom>
        </p:spPr>
      </p:pic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en-US" altLang="ja-JP" sz="3200" dirty="0" smtClean="0">
                <a:solidFill>
                  <a:schemeClr val="bg1"/>
                </a:solidFill>
              </a:rPr>
              <a:t>Introduction</a:t>
            </a:r>
            <a:r>
              <a:rPr lang="ja-JP" altLang="en-US" sz="3200" dirty="0" smtClean="0">
                <a:solidFill>
                  <a:schemeClr val="bg1"/>
                </a:solidFill>
              </a:rPr>
              <a:t>：</a:t>
            </a:r>
            <a:r>
              <a:rPr lang="ja-JP" altLang="en-US" sz="2400" dirty="0" smtClean="0">
                <a:solidFill>
                  <a:schemeClr val="bg1"/>
                </a:solidFill>
              </a:rPr>
              <a:t>野辺山</a:t>
            </a:r>
            <a:r>
              <a:rPr lang="en-US" altLang="ja-JP" sz="2400" dirty="0" smtClean="0">
                <a:solidFill>
                  <a:schemeClr val="bg1"/>
                </a:solidFill>
              </a:rPr>
              <a:t>45 m</a:t>
            </a:r>
            <a:r>
              <a:rPr lang="ja-JP" altLang="en-US" sz="2400" dirty="0" smtClean="0">
                <a:solidFill>
                  <a:schemeClr val="bg1"/>
                </a:solidFill>
              </a:rPr>
              <a:t>望遠鏡光学系</a:t>
            </a: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229600" cy="5016500"/>
          </a:xfrm>
        </p:spPr>
        <p:txBody>
          <a:bodyPr/>
          <a:lstStyle/>
          <a:p>
            <a:r>
              <a:rPr lang="ja-JP" altLang="en-US" sz="2400" dirty="0" smtClean="0"/>
              <a:t>複数</a:t>
            </a:r>
            <a:r>
              <a:rPr lang="ja-JP" altLang="en-US" sz="2400" dirty="0"/>
              <a:t>の平面鏡の切り替え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ja-JP" altLang="en-US" sz="2400" dirty="0"/>
              <a:t>⇒複数受信機から一台を選択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95027" y="1283368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20884"/>
                </a:solidFill>
              </a:rPr>
              <a:t>OPEN/MIRROR</a:t>
            </a:r>
            <a:r>
              <a:rPr kumimoji="1" lang="ja-JP" altLang="en-US" dirty="0" smtClean="0">
                <a:solidFill>
                  <a:srgbClr val="F20884"/>
                </a:solidFill>
              </a:rPr>
              <a:t>へ切り替え</a:t>
            </a:r>
            <a:endParaRPr kumimoji="1" lang="en-US" altLang="ja-JP" dirty="0" smtClean="0">
              <a:solidFill>
                <a:srgbClr val="F20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9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49" y="1219200"/>
            <a:ext cx="8209501" cy="5064120"/>
          </a:xfrm>
          <a:prstGeom prst="rect">
            <a:avLst/>
          </a:prstGeom>
        </p:spPr>
      </p:pic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en-US" altLang="ja-JP" sz="3200" dirty="0">
                <a:solidFill>
                  <a:schemeClr val="bg1"/>
                </a:solidFill>
              </a:rPr>
              <a:t>Introduction</a:t>
            </a:r>
            <a:r>
              <a:rPr lang="ja-JP" altLang="en-US" sz="3200" dirty="0">
                <a:solidFill>
                  <a:schemeClr val="bg1"/>
                </a:solidFill>
              </a:rPr>
              <a:t>：</a:t>
            </a:r>
            <a:r>
              <a:rPr lang="ja-JP" altLang="en-US" sz="2400" dirty="0">
                <a:solidFill>
                  <a:schemeClr val="bg1"/>
                </a:solidFill>
              </a:rPr>
              <a:t>野辺山</a:t>
            </a:r>
            <a:r>
              <a:rPr lang="en-US" altLang="ja-JP" sz="2400" dirty="0">
                <a:solidFill>
                  <a:schemeClr val="bg1"/>
                </a:solidFill>
              </a:rPr>
              <a:t>45 m</a:t>
            </a:r>
            <a:r>
              <a:rPr lang="ja-JP" altLang="en-US" sz="2400" dirty="0">
                <a:solidFill>
                  <a:schemeClr val="bg1"/>
                </a:solidFill>
              </a:rPr>
              <a:t>望遠鏡光学系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229600" cy="5016500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 smtClean="0"/>
              <a:t>Z45</a:t>
            </a:r>
            <a:r>
              <a:rPr lang="ja-JP" altLang="en-US" sz="2400" dirty="0" smtClean="0"/>
              <a:t>の場合</a:t>
            </a:r>
            <a:endParaRPr lang="ja-JP" altLang="en-US" sz="2400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11" name="下矢印 10"/>
          <p:cNvSpPr/>
          <p:nvPr/>
        </p:nvSpPr>
        <p:spPr>
          <a:xfrm rot="5400000">
            <a:off x="2944200" y="2157780"/>
            <a:ext cx="360000" cy="114292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1880709" y="3007480"/>
            <a:ext cx="360000" cy="71997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下矢印 11"/>
          <p:cNvSpPr/>
          <p:nvPr/>
        </p:nvSpPr>
        <p:spPr>
          <a:xfrm>
            <a:off x="4391999" y="1476380"/>
            <a:ext cx="360000" cy="978408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矢印 12"/>
          <p:cNvSpPr/>
          <p:nvPr/>
        </p:nvSpPr>
        <p:spPr>
          <a:xfrm rot="18753840">
            <a:off x="2737396" y="4066571"/>
            <a:ext cx="360000" cy="132274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3031958" y="3586534"/>
            <a:ext cx="0" cy="56147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3031958" y="388627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OPEN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70" y="1219200"/>
            <a:ext cx="8209501" cy="5166180"/>
          </a:xfrm>
          <a:prstGeom prst="rect">
            <a:avLst/>
          </a:prstGeom>
        </p:spPr>
      </p:pic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en-US" altLang="ja-JP" sz="3200" dirty="0">
                <a:solidFill>
                  <a:schemeClr val="bg1"/>
                </a:solidFill>
              </a:rPr>
              <a:t>Introduction</a:t>
            </a:r>
            <a:r>
              <a:rPr lang="ja-JP" altLang="en-US" sz="3200" dirty="0">
                <a:solidFill>
                  <a:schemeClr val="bg1"/>
                </a:solidFill>
              </a:rPr>
              <a:t>：</a:t>
            </a:r>
            <a:r>
              <a:rPr lang="ja-JP" altLang="en-US" sz="2400" dirty="0">
                <a:solidFill>
                  <a:schemeClr val="bg1"/>
                </a:solidFill>
              </a:rPr>
              <a:t>野辺山</a:t>
            </a:r>
            <a:r>
              <a:rPr lang="en-US" altLang="ja-JP" sz="2400" dirty="0">
                <a:solidFill>
                  <a:schemeClr val="bg1"/>
                </a:solidFill>
              </a:rPr>
              <a:t>45 m</a:t>
            </a:r>
            <a:r>
              <a:rPr lang="ja-JP" altLang="en-US" sz="2400" dirty="0">
                <a:solidFill>
                  <a:schemeClr val="bg1"/>
                </a:solidFill>
              </a:rPr>
              <a:t>望遠鏡光学系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4339" name="コンテンツ プレースホルダ 2"/>
          <p:cNvSpPr>
            <a:spLocks noGrp="1"/>
          </p:cNvSpPr>
          <p:nvPr>
            <p:ph idx="1"/>
          </p:nvPr>
        </p:nvSpPr>
        <p:spPr>
          <a:xfrm>
            <a:off x="238125" y="1219200"/>
            <a:ext cx="8229600" cy="5016500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 smtClean="0"/>
              <a:t>Filter</a:t>
            </a:r>
            <a:r>
              <a:rPr lang="ja-JP" altLang="en-US" sz="2400" dirty="0" smtClean="0"/>
              <a:t>を二枚搭載した場合</a:t>
            </a:r>
            <a:endParaRPr lang="ja-JP" altLang="en-US" sz="2400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11" name="下矢印 10"/>
          <p:cNvSpPr/>
          <p:nvPr/>
        </p:nvSpPr>
        <p:spPr>
          <a:xfrm rot="5400000">
            <a:off x="2944200" y="2123293"/>
            <a:ext cx="360000" cy="114292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1880709" y="2936221"/>
            <a:ext cx="360000" cy="71997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矢印 12"/>
          <p:cNvSpPr/>
          <p:nvPr/>
        </p:nvSpPr>
        <p:spPr>
          <a:xfrm rot="18753840">
            <a:off x="2268046" y="4018233"/>
            <a:ext cx="250981" cy="432963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1378668" y="4987206"/>
            <a:ext cx="633663" cy="592434"/>
          </a:xfrm>
          <a:prstGeom prst="straightConnector1">
            <a:avLst/>
          </a:prstGeom>
          <a:ln w="76200">
            <a:solidFill>
              <a:srgbClr val="0000D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2732309" y="5307486"/>
            <a:ext cx="291152" cy="264926"/>
          </a:xfrm>
          <a:prstGeom prst="straightConnector1">
            <a:avLst/>
          </a:prstGeom>
          <a:ln w="76200">
            <a:solidFill>
              <a:srgbClr val="00AA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2216646" y="5299442"/>
            <a:ext cx="298485" cy="23602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752000" y="3303999"/>
            <a:ext cx="4295198" cy="3170099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5800">
                <a:schemeClr val="bg1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6200000" scaled="0"/>
          </a:gra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000" dirty="0" smtClean="0"/>
              <a:t>#8</a:t>
            </a:r>
            <a:r>
              <a:rPr kumimoji="1" lang="ja-JP" altLang="en-US" sz="2000" dirty="0" smtClean="0"/>
              <a:t>ミラー</a:t>
            </a:r>
            <a:r>
              <a:rPr lang="ja-JP" altLang="en-US" sz="2000" dirty="0" smtClean="0"/>
              <a:t>へ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	</a:t>
            </a:r>
            <a:r>
              <a:rPr lang="en-US" altLang="ja-JP" sz="2000" dirty="0" smtClean="0">
                <a:solidFill>
                  <a:srgbClr val="0000DD"/>
                </a:solidFill>
              </a:rPr>
              <a:t>86 GHz</a:t>
            </a:r>
            <a:r>
              <a:rPr lang="ja-JP" altLang="en-US" sz="2000" dirty="0" smtClean="0"/>
              <a:t>を透過、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	43 GHz</a:t>
            </a:r>
            <a:r>
              <a:rPr lang="ja-JP" altLang="en-US" sz="2000" dirty="0" smtClean="0"/>
              <a:t>以下を反射する</a:t>
            </a:r>
            <a:r>
              <a:rPr lang="en-US" altLang="ja-JP" sz="2000" dirty="0" smtClean="0"/>
              <a:t>filter</a:t>
            </a:r>
            <a:r>
              <a:rPr lang="ja-JP" altLang="en-US" sz="2000" dirty="0" smtClean="0"/>
              <a:t>を</a:t>
            </a:r>
            <a:endParaRPr lang="en-US" altLang="ja-JP" sz="2000" dirty="0" smtClean="0"/>
          </a:p>
          <a:p>
            <a:pPr>
              <a:lnSpc>
                <a:spcPct val="150000"/>
              </a:lnSpc>
            </a:pPr>
            <a:r>
              <a:rPr kumimoji="1" lang="en-US" altLang="ja-JP" sz="2000" dirty="0" smtClean="0"/>
              <a:t>#9</a:t>
            </a:r>
            <a:r>
              <a:rPr kumimoji="1" lang="ja-JP" altLang="en-US" sz="2000" dirty="0" smtClean="0"/>
              <a:t>ミラーへ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	</a:t>
            </a:r>
            <a:r>
              <a:rPr lang="en-US" altLang="ja-JP" sz="2000" dirty="0" smtClean="0">
                <a:solidFill>
                  <a:srgbClr val="00AA66"/>
                </a:solidFill>
              </a:rPr>
              <a:t>43 GHz</a:t>
            </a:r>
            <a:r>
              <a:rPr lang="ja-JP" altLang="en-US" sz="2000" dirty="0" smtClean="0"/>
              <a:t>を</a:t>
            </a:r>
            <a:r>
              <a:rPr lang="ja-JP" altLang="en-US" sz="2000" dirty="0"/>
              <a:t>透過</a:t>
            </a:r>
            <a:r>
              <a:rPr lang="ja-JP" altLang="en-US" sz="2000" dirty="0" smtClean="0"/>
              <a:t>、</a:t>
            </a:r>
            <a:endParaRPr lang="en-US" altLang="ja-JP" sz="2000" dirty="0" smtClean="0"/>
          </a:p>
          <a:p>
            <a:r>
              <a:rPr lang="en-US" altLang="ja-JP" sz="2000" dirty="0" smtClean="0"/>
              <a:t>	</a:t>
            </a:r>
            <a:r>
              <a:rPr lang="en-US" altLang="ja-JP" sz="2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GHz</a:t>
            </a:r>
            <a:r>
              <a:rPr lang="ja-JP" altLang="en-US" sz="2000" dirty="0" smtClean="0"/>
              <a:t>以下</a:t>
            </a:r>
            <a:r>
              <a:rPr lang="ja-JP" altLang="en-US" sz="2000" dirty="0"/>
              <a:t>を反射する</a:t>
            </a:r>
            <a:r>
              <a:rPr lang="en-US" altLang="ja-JP" sz="2000" dirty="0"/>
              <a:t>filter</a:t>
            </a:r>
            <a:r>
              <a:rPr lang="ja-JP" altLang="en-US" sz="2000" dirty="0" smtClean="0"/>
              <a:t>を</a:t>
            </a:r>
            <a:endParaRPr lang="en-US" altLang="ja-JP" sz="2000" dirty="0" smtClean="0"/>
          </a:p>
          <a:p>
            <a:pPr algn="r">
              <a:lnSpc>
                <a:spcPct val="150000"/>
              </a:lnSpc>
            </a:pPr>
            <a:r>
              <a:rPr kumimoji="1" lang="ja-JP" altLang="en-US" sz="2000" dirty="0" smtClean="0"/>
              <a:t>搭載した場合</a:t>
            </a:r>
            <a:r>
              <a:rPr kumimoji="1" lang="en-US" altLang="ja-JP" sz="2000" dirty="0" smtClean="0"/>
              <a:t>…</a:t>
            </a:r>
            <a:endParaRPr kumimoji="1" lang="ja-JP" altLang="en-US" sz="2000" dirty="0"/>
          </a:p>
        </p:txBody>
      </p:sp>
      <p:sp>
        <p:nvSpPr>
          <p:cNvPr id="21" name="下矢印 20"/>
          <p:cNvSpPr/>
          <p:nvPr/>
        </p:nvSpPr>
        <p:spPr>
          <a:xfrm>
            <a:off x="4391999" y="1476380"/>
            <a:ext cx="360000" cy="978408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88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角丸四角形 29"/>
          <p:cNvSpPr/>
          <p:nvPr/>
        </p:nvSpPr>
        <p:spPr>
          <a:xfrm>
            <a:off x="1110271" y="5408520"/>
            <a:ext cx="7576529" cy="70234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/>
          <p:cNvSpPr/>
          <p:nvPr/>
        </p:nvSpPr>
        <p:spPr>
          <a:xfrm>
            <a:off x="1110271" y="4342994"/>
            <a:ext cx="7576529" cy="70234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1110271" y="3322035"/>
            <a:ext cx="7576529" cy="70234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1110271" y="2264807"/>
            <a:ext cx="7576529" cy="70234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1110270" y="1189779"/>
            <a:ext cx="7576529" cy="70234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開発の流れ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1110271" y="1189779"/>
            <a:ext cx="2550694" cy="7058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周波数設定</a:t>
            </a:r>
            <a:endParaRPr kumimoji="1" lang="ja-JP" altLang="en-US" sz="2400" dirty="0"/>
          </a:p>
        </p:txBody>
      </p:sp>
      <p:sp>
        <p:nvSpPr>
          <p:cNvPr id="7" name="角丸四角形 6"/>
          <p:cNvSpPr/>
          <p:nvPr/>
        </p:nvSpPr>
        <p:spPr>
          <a:xfrm>
            <a:off x="1110271" y="2255907"/>
            <a:ext cx="2550694" cy="7058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Filter</a:t>
            </a:r>
            <a:r>
              <a:rPr kumimoji="1" lang="ja-JP" altLang="en-US" sz="2400" dirty="0" smtClean="0"/>
              <a:t>設計</a:t>
            </a:r>
            <a:endParaRPr kumimoji="1" lang="en-US" altLang="ja-JP" sz="2400" dirty="0" smtClean="0"/>
          </a:p>
        </p:txBody>
      </p:sp>
      <p:sp>
        <p:nvSpPr>
          <p:cNvPr id="8" name="角丸四角形 7"/>
          <p:cNvSpPr/>
          <p:nvPr/>
        </p:nvSpPr>
        <p:spPr>
          <a:xfrm>
            <a:off x="1110271" y="3322035"/>
            <a:ext cx="2550694" cy="7058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Filter</a:t>
            </a:r>
            <a:r>
              <a:rPr kumimoji="1" lang="ja-JP" altLang="en-US" sz="2400" dirty="0" smtClean="0"/>
              <a:t>試作</a:t>
            </a:r>
            <a:endParaRPr kumimoji="1" lang="en-US" altLang="ja-JP" sz="2400" dirty="0" smtClean="0"/>
          </a:p>
        </p:txBody>
      </p:sp>
      <p:sp>
        <p:nvSpPr>
          <p:cNvPr id="9" name="角丸四角形 8"/>
          <p:cNvSpPr/>
          <p:nvPr/>
        </p:nvSpPr>
        <p:spPr>
          <a:xfrm>
            <a:off x="1110271" y="4337468"/>
            <a:ext cx="2550694" cy="7058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試験観測</a:t>
            </a:r>
            <a:endParaRPr kumimoji="1" lang="en-US" altLang="ja-JP" sz="2400" dirty="0" smtClean="0"/>
          </a:p>
        </p:txBody>
      </p:sp>
      <p:sp>
        <p:nvSpPr>
          <p:cNvPr id="10" name="下矢印 9"/>
          <p:cNvSpPr/>
          <p:nvPr/>
        </p:nvSpPr>
        <p:spPr>
          <a:xfrm>
            <a:off x="2143302" y="1952102"/>
            <a:ext cx="484632" cy="352926"/>
          </a:xfrm>
          <a:prstGeom prst="downArrow">
            <a:avLst/>
          </a:prstGeom>
          <a:gradFill>
            <a:gsLst>
              <a:gs pos="0">
                <a:srgbClr val="E20000"/>
              </a:gs>
              <a:gs pos="100000">
                <a:srgbClr val="FF6161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矢印 12"/>
          <p:cNvSpPr/>
          <p:nvPr/>
        </p:nvSpPr>
        <p:spPr>
          <a:xfrm>
            <a:off x="2143302" y="3012455"/>
            <a:ext cx="484632" cy="352926"/>
          </a:xfrm>
          <a:prstGeom prst="downArrow">
            <a:avLst/>
          </a:prstGeom>
          <a:gradFill>
            <a:gsLst>
              <a:gs pos="0">
                <a:srgbClr val="E20000"/>
              </a:gs>
              <a:gs pos="100000">
                <a:srgbClr val="FF6161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>
            <a:off x="2143302" y="4079342"/>
            <a:ext cx="484632" cy="352926"/>
          </a:xfrm>
          <a:prstGeom prst="downArrow">
            <a:avLst/>
          </a:prstGeom>
          <a:gradFill>
            <a:gsLst>
              <a:gs pos="0">
                <a:srgbClr val="E20000"/>
              </a:gs>
              <a:gs pos="100000">
                <a:srgbClr val="FF6161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下カーブ矢印 14"/>
          <p:cNvSpPr/>
          <p:nvPr/>
        </p:nvSpPr>
        <p:spPr>
          <a:xfrm rot="16200000">
            <a:off x="-599445" y="3253672"/>
            <a:ext cx="2386401" cy="731520"/>
          </a:xfrm>
          <a:prstGeom prst="curvedDownArrow">
            <a:avLst/>
          </a:prstGeom>
          <a:gradFill>
            <a:gsLst>
              <a:gs pos="0">
                <a:srgbClr val="E20000"/>
              </a:gs>
              <a:gs pos="100000">
                <a:srgbClr val="FF6161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27810" y="2285667"/>
            <a:ext cx="301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Filter</a:t>
            </a:r>
            <a:r>
              <a:rPr lang="ja-JP" altLang="en-US" dirty="0" smtClean="0"/>
              <a:t>パターン考察</a:t>
            </a:r>
            <a:endParaRPr lang="en-US" altLang="ja-JP" dirty="0" smtClean="0"/>
          </a:p>
          <a:p>
            <a:r>
              <a:rPr lang="ja-JP" altLang="en-US" dirty="0" smtClean="0"/>
              <a:t>電気的性能</a:t>
            </a:r>
            <a:r>
              <a:rPr lang="en-US" altLang="ja-JP" dirty="0" smtClean="0"/>
              <a:t>(</a:t>
            </a:r>
            <a:r>
              <a:rPr lang="ja-JP" altLang="en-US" dirty="0" smtClean="0"/>
              <a:t>シミュレーション</a:t>
            </a:r>
            <a:r>
              <a:rPr lang="en-US" altLang="ja-JP" dirty="0" smtClean="0"/>
              <a:t>)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29274" y="5572015"/>
            <a:ext cx="377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45 m</a:t>
            </a:r>
            <a:r>
              <a:rPr kumimoji="1" lang="ja-JP" altLang="en-US" dirty="0" smtClean="0"/>
              <a:t>鏡での単周波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多周波</a:t>
            </a:r>
            <a:r>
              <a:rPr kumimoji="1" lang="en-US" altLang="ja-JP" dirty="0" smtClean="0"/>
              <a:t>VLBI</a:t>
            </a:r>
            <a:r>
              <a:rPr kumimoji="1" lang="ja-JP" altLang="en-US" dirty="0" smtClean="0"/>
              <a:t>観測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927811" y="3490295"/>
            <a:ext cx="390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府大内生産</a:t>
            </a:r>
            <a:r>
              <a:rPr lang="ja-JP" altLang="en-US" dirty="0"/>
              <a:t>技術</a:t>
            </a:r>
            <a:r>
              <a:rPr lang="ja-JP" altLang="en-US" dirty="0" smtClean="0"/>
              <a:t>センターと打ち合わせ</a:t>
            </a:r>
            <a:endParaRPr lang="en-US" altLang="ja-JP" dirty="0" smtClean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27810" y="1212675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22 GHz</a:t>
            </a:r>
            <a:r>
              <a:rPr lang="ja-JP" altLang="en-US" dirty="0" smtClean="0"/>
              <a:t>：反射</a:t>
            </a:r>
            <a:endParaRPr lang="en-US" altLang="ja-JP" dirty="0" smtClean="0"/>
          </a:p>
          <a:p>
            <a:r>
              <a:rPr lang="en-US" altLang="ja-JP" dirty="0" smtClean="0"/>
              <a:t>43 GHz</a:t>
            </a:r>
            <a:r>
              <a:rPr lang="ja-JP" altLang="en-US" dirty="0" smtClean="0"/>
              <a:t>：透過</a:t>
            </a:r>
            <a:endParaRPr lang="en-US" altLang="ja-JP" dirty="0" smtClean="0"/>
          </a:p>
        </p:txBody>
      </p:sp>
      <p:sp>
        <p:nvSpPr>
          <p:cNvPr id="23" name="角丸四角形 22"/>
          <p:cNvSpPr/>
          <p:nvPr/>
        </p:nvSpPr>
        <p:spPr>
          <a:xfrm>
            <a:off x="1110271" y="5407108"/>
            <a:ext cx="2550694" cy="7058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本観測</a:t>
            </a:r>
            <a:endParaRPr kumimoji="1" lang="en-US" altLang="ja-JP" sz="2400" dirty="0" smtClean="0"/>
          </a:p>
        </p:txBody>
      </p:sp>
      <p:sp>
        <p:nvSpPr>
          <p:cNvPr id="24" name="下矢印 23"/>
          <p:cNvSpPr/>
          <p:nvPr/>
        </p:nvSpPr>
        <p:spPr>
          <a:xfrm>
            <a:off x="2143302" y="5100619"/>
            <a:ext cx="484632" cy="352926"/>
          </a:xfrm>
          <a:prstGeom prst="downArrow">
            <a:avLst/>
          </a:prstGeom>
          <a:gradFill>
            <a:gsLst>
              <a:gs pos="0">
                <a:srgbClr val="E20000"/>
              </a:gs>
              <a:gs pos="100000">
                <a:srgbClr val="FF6161"/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3927810" y="4505728"/>
            <a:ext cx="4669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45 m</a:t>
            </a:r>
            <a:r>
              <a:rPr lang="ja-JP" altLang="en-US" dirty="0"/>
              <a:t>鏡を用いたポインティング</a:t>
            </a:r>
            <a:r>
              <a:rPr lang="ja-JP" altLang="en-US" dirty="0" smtClean="0"/>
              <a:t>観測・同時観測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056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>
          <a:xfrm>
            <a:off x="238125" y="125413"/>
            <a:ext cx="8229600" cy="639762"/>
          </a:xfrm>
        </p:spPr>
        <p:txBody>
          <a:bodyPr anchor="t"/>
          <a:lstStyle/>
          <a:p>
            <a:pPr algn="l" eaLnBrk="1" hangingPunct="1"/>
            <a:r>
              <a:rPr lang="ja-JP" altLang="en-US" sz="3200" dirty="0">
                <a:solidFill>
                  <a:schemeClr val="bg1"/>
                </a:solidFill>
              </a:rPr>
              <a:t>周波数フィルタに</a:t>
            </a:r>
            <a:r>
              <a:rPr lang="ja-JP" altLang="en-US" sz="3200" dirty="0" smtClean="0">
                <a:solidFill>
                  <a:schemeClr val="bg1"/>
                </a:solidFill>
              </a:rPr>
              <a:t>ついて：</a:t>
            </a:r>
            <a:r>
              <a:rPr lang="en-US" altLang="ja-JP" sz="2400" dirty="0" smtClean="0">
                <a:solidFill>
                  <a:schemeClr val="bg1"/>
                </a:solidFill>
              </a:rPr>
              <a:t>filter</a:t>
            </a:r>
            <a:r>
              <a:rPr lang="ja-JP" altLang="en-US" sz="2400" dirty="0" smtClean="0">
                <a:solidFill>
                  <a:schemeClr val="bg1"/>
                </a:solidFill>
              </a:rPr>
              <a:t>パターン</a:t>
            </a:r>
            <a:endParaRPr lang="ja-JP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VLBI</a:t>
            </a:r>
            <a:r>
              <a:rPr lang="ja-JP" altLang="en-US" smtClean="0"/>
              <a:t>懇談会シンポジウム</a:t>
            </a:r>
            <a:r>
              <a:rPr lang="en-US" altLang="ja-JP" smtClean="0"/>
              <a:t>@</a:t>
            </a:r>
            <a:r>
              <a:rPr lang="ja-JP" altLang="en-US" smtClean="0"/>
              <a:t>山口大学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170A-4C89-4CEE-B10F-D8740858EA77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r="4844" b="5751"/>
          <a:stretch/>
        </p:blipFill>
        <p:spPr>
          <a:xfrm>
            <a:off x="6550951" y="1110572"/>
            <a:ext cx="2593049" cy="264014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3037" b="5080"/>
          <a:stretch/>
        </p:blipFill>
        <p:spPr>
          <a:xfrm>
            <a:off x="2802710" y="1110571"/>
            <a:ext cx="2811412" cy="264014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22" y="3697744"/>
            <a:ext cx="3241063" cy="275767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2692" b="3980"/>
          <a:stretch/>
        </p:blipFill>
        <p:spPr>
          <a:xfrm>
            <a:off x="54470" y="3750721"/>
            <a:ext cx="2872826" cy="26517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887746" y="609999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マルチーズクロス</a:t>
            </a:r>
            <a:r>
              <a:rPr kumimoji="1" lang="en-US" altLang="ja-JP" dirty="0" smtClean="0"/>
              <a:t>(t=0.5 mm)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42167" y="6081957"/>
            <a:ext cx="299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エルサレムクロス</a:t>
            </a:r>
            <a:r>
              <a:rPr kumimoji="1" lang="en-US" altLang="ja-JP" dirty="0" smtClean="0"/>
              <a:t>(t=0.1 mm)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6302" y="4611187"/>
            <a:ext cx="1307377" cy="152374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4001" y="4551864"/>
            <a:ext cx="1182071" cy="153009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503215" y="3402132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円形</a:t>
            </a:r>
            <a:r>
              <a:rPr kumimoji="1" lang="en-US" altLang="ja-JP" dirty="0" smtClean="0"/>
              <a:t>(t=6-8 mm)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61853" y="3314503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矩形</a:t>
            </a:r>
            <a:r>
              <a:rPr kumimoji="1" lang="en-US" altLang="ja-JP" dirty="0" smtClean="0"/>
              <a:t>(t=6 mm)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1154850"/>
            <a:ext cx="31951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四種の</a:t>
            </a:r>
            <a:r>
              <a:rPr kumimoji="1" lang="ja-JP" altLang="en-US" sz="2000" dirty="0" smtClean="0"/>
              <a:t>パターン</a:t>
            </a:r>
            <a:r>
              <a:rPr kumimoji="1" lang="ja-JP" altLang="en-US" sz="2000" dirty="0" smtClean="0"/>
              <a:t>を検討</a:t>
            </a:r>
            <a:endParaRPr kumimoji="1"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 smtClean="0"/>
              <a:t>カットオフ周波数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上二段</a:t>
            </a:r>
            <a:r>
              <a:rPr lang="en-US" altLang="ja-JP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 smtClean="0"/>
              <a:t>共</a:t>
            </a:r>
            <a:r>
              <a:rPr lang="ja-JP" altLang="en-US" sz="2000" dirty="0"/>
              <a:t>振</a:t>
            </a:r>
            <a:r>
              <a:rPr lang="ja-JP" altLang="en-US" sz="2000" dirty="0" smtClean="0"/>
              <a:t>周波数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下二段</a:t>
            </a:r>
            <a:r>
              <a:rPr lang="en-US" altLang="ja-JP" sz="2000" dirty="0" smtClean="0"/>
              <a:t>)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59537" y="3882340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ヘリオグラフの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フィルタでも採用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742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_B11_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TM04033921[[fn=ダマスク]]</Template>
  <TotalTime>14210</TotalTime>
  <Words>799</Words>
  <Application>Microsoft Office PowerPoint</Application>
  <PresentationFormat>画面に合わせる (4:3)</PresentationFormat>
  <Paragraphs>193</Paragraphs>
  <Slides>21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6" baseType="lpstr">
      <vt:lpstr>ＭＳ Ｐゴシック</vt:lpstr>
      <vt:lpstr>游ゴシック</vt:lpstr>
      <vt:lpstr>Arial</vt:lpstr>
      <vt:lpstr>Calibri</vt:lpstr>
      <vt:lpstr>tem_B11_a</vt:lpstr>
      <vt:lpstr>野辺山45 m電波望遠鏡搭載 20/40 GHz帯同時観測用周波数分離フィルタの開発</vt:lpstr>
      <vt:lpstr>Outline</vt:lpstr>
      <vt:lpstr>Introduction：目的</vt:lpstr>
      <vt:lpstr>Introduction：野辺山45 m望遠鏡光学系</vt:lpstr>
      <vt:lpstr>Introduction：野辺山45 m望遠鏡光学系</vt:lpstr>
      <vt:lpstr>Introduction：野辺山45 m望遠鏡光学系</vt:lpstr>
      <vt:lpstr>Introduction：野辺山45 m望遠鏡光学系</vt:lpstr>
      <vt:lpstr>開発の流れ</vt:lpstr>
      <vt:lpstr>周波数フィルタについて：filterパターン</vt:lpstr>
      <vt:lpstr>周波数フィルタについて：filterパターン</vt:lpstr>
      <vt:lpstr>周波数フィルタについて：20/40 GHz帯用filter設計</vt:lpstr>
      <vt:lpstr>周波数フィルタについて：20/40 GHz帯用filter設計</vt:lpstr>
      <vt:lpstr>周波数フィルタについて：20/40 GHz帯用filter設計</vt:lpstr>
      <vt:lpstr>周波数フィルタについて：20/40 GHz帯用filter設計</vt:lpstr>
      <vt:lpstr>周波数フィルタについて：45 m鏡 試験観測</vt:lpstr>
      <vt:lpstr>周波数フィルタについて：45 m鏡 試験観測</vt:lpstr>
      <vt:lpstr>周波数フィルタについて：45 m鏡 試験観測</vt:lpstr>
      <vt:lpstr>まとめ</vt:lpstr>
      <vt:lpstr>今後について:40/80 GHz帯フィルタ</vt:lpstr>
      <vt:lpstr>今後について:40/80 GHz帯フィルタ</vt:lpstr>
      <vt:lpstr>HINOTORI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クリックしてタイトルを入力</dc:title>
  <dc:creator>P-ralay.com</dc:creator>
  <cp:lastModifiedBy>Nozomi Okada</cp:lastModifiedBy>
  <cp:revision>83</cp:revision>
  <cp:lastPrinted>2016-12-22T11:06:58Z</cp:lastPrinted>
  <dcterms:created xsi:type="dcterms:W3CDTF">2010-11-02T16:20:37Z</dcterms:created>
  <dcterms:modified xsi:type="dcterms:W3CDTF">2016-12-27T05:12:14Z</dcterms:modified>
</cp:coreProperties>
</file>