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3" r:id="rId5"/>
    <p:sldId id="261" r:id="rId6"/>
    <p:sldId id="262" r:id="rId7"/>
    <p:sldId id="260" r:id="rId8"/>
    <p:sldId id="259" r:id="rId9"/>
    <p:sldId id="269" r:id="rId10"/>
    <p:sldId id="270" r:id="rId11"/>
    <p:sldId id="282" r:id="rId12"/>
    <p:sldId id="273" r:id="rId13"/>
    <p:sldId id="271" r:id="rId14"/>
    <p:sldId id="275" r:id="rId15"/>
    <p:sldId id="280" r:id="rId16"/>
    <p:sldId id="288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4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F881-B2B4-46E3-B90F-146839EA21B8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E2F38-A622-48BD-97FB-2696EFAAB8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37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3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09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04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48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9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40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32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55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7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37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77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FB8D-A625-47BB-8C62-FB0FF2A4468E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E01FC-0F89-4D19-84B2-CD093C5D5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2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位相補償と⼤気損失補正のための⽔蒸気ラジオメータ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N. Kawaguchi</a:t>
            </a:r>
          </a:p>
          <a:p>
            <a:r>
              <a:rPr lang="en-US" altLang="ja-JP" dirty="0" smtClean="0"/>
              <a:t>Professor Emeritus</a:t>
            </a:r>
          </a:p>
          <a:p>
            <a:r>
              <a:rPr kumimoji="1" lang="en-US" altLang="ja-JP" dirty="0" smtClean="0"/>
              <a:t>National Astronomical Observatory of Japan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836712"/>
            <a:ext cx="482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2016.12.27 </a:t>
            </a:r>
            <a:r>
              <a:rPr lang="en-US" altLang="ja-JP" dirty="0" smtClean="0"/>
              <a:t>VLBI</a:t>
            </a:r>
            <a:r>
              <a:rPr lang="ja-JP" altLang="en-US" dirty="0" smtClean="0"/>
              <a:t>懇談会シンポジウム＠山口大学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17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VERA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GPS</a:t>
            </a:r>
            <a:r>
              <a:rPr kumimoji="1" lang="ja-JP" altLang="en-US" dirty="0" smtClean="0"/>
              <a:t>天頂大気</a:t>
            </a:r>
            <a:r>
              <a:rPr kumimoji="1" lang="ja-JP" altLang="en-US" dirty="0" smtClean="0"/>
              <a:t>遅延</a:t>
            </a:r>
            <a:r>
              <a:rPr lang="ja-JP" altLang="en-US" dirty="0" smtClean="0"/>
              <a:t>は不十分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dirty="0"/>
              <a:t>仰角、方位角依存の遅延が補正不可</a:t>
            </a:r>
            <a:endParaRPr lang="en-US" altLang="ja-JP" dirty="0"/>
          </a:p>
          <a:p>
            <a:r>
              <a:rPr kumimoji="1" lang="ja-JP" altLang="en-US" dirty="0" smtClean="0"/>
              <a:t>大気</a:t>
            </a:r>
            <a:r>
              <a:rPr kumimoji="1" lang="ja-JP" altLang="en-US" dirty="0" smtClean="0"/>
              <a:t>の揺らぎによる位相補償が不可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GPS</a:t>
            </a:r>
            <a:r>
              <a:rPr lang="ja-JP" altLang="en-US" dirty="0" smtClean="0"/>
              <a:t>遅延は</a:t>
            </a:r>
            <a:r>
              <a:rPr lang="en-US" altLang="ja-JP" dirty="0" smtClean="0"/>
              <a:t>5</a:t>
            </a:r>
            <a:r>
              <a:rPr lang="ja-JP" altLang="en-US" dirty="0" smtClean="0"/>
              <a:t>分値のみ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干渉計観測での位相合成に限界（コヒーレンスリミット）　→</a:t>
            </a:r>
            <a:r>
              <a:rPr lang="en-US" altLang="ja-JP" dirty="0" smtClean="0"/>
              <a:t>10</a:t>
            </a:r>
            <a:r>
              <a:rPr lang="ja-JP" altLang="en-US" dirty="0" smtClean="0"/>
              <a:t>秒から</a:t>
            </a:r>
            <a:r>
              <a:rPr lang="en-US" altLang="ja-JP" dirty="0" smtClean="0"/>
              <a:t>100</a:t>
            </a:r>
            <a:r>
              <a:rPr lang="ja-JP" altLang="en-US" dirty="0" smtClean="0"/>
              <a:t>秒の位相データが</a:t>
            </a:r>
            <a:r>
              <a:rPr lang="ja-JP" altLang="en-US" dirty="0" smtClean="0"/>
              <a:t>必要</a:t>
            </a:r>
            <a:endParaRPr lang="en-US" altLang="ja-JP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5568"/>
            <a:ext cx="4038600" cy="32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148064" y="184482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大気遅延の方位角依存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Coherence Factor at 43GHz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46675" y="1358770"/>
            <a:ext cx="5781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</a:t>
            </a:r>
            <a:r>
              <a:rPr kumimoji="1" lang="en-US" altLang="ja-JP" sz="2000" dirty="0" smtClean="0"/>
              <a:t>0% loss at 50-sec integration even in zenith direction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3293985"/>
            <a:ext cx="4680520" cy="31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417205" y="1898830"/>
            <a:ext cx="238526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Flicker level=2x10</a:t>
            </a:r>
            <a:r>
              <a:rPr kumimoji="1" lang="en-US" altLang="ja-JP" baseline="30000" dirty="0" smtClean="0"/>
              <a:t>-13</a:t>
            </a:r>
          </a:p>
          <a:p>
            <a:r>
              <a:rPr lang="en-US" altLang="ja-JP" dirty="0"/>
              <a:t>Flicker_White transition time=80 </a:t>
            </a:r>
            <a:r>
              <a:rPr lang="en-US" altLang="ja-JP" dirty="0" smtClean="0"/>
              <a:t>sec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3338990"/>
            <a:ext cx="4104710" cy="31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11660" y="2978950"/>
            <a:ext cx="14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El=90 degree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02070" y="2978950"/>
            <a:ext cx="14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El=</a:t>
            </a:r>
            <a:r>
              <a:rPr lang="en-US" altLang="ja-JP" dirty="0"/>
              <a:t>3</a:t>
            </a:r>
            <a:r>
              <a:rPr kumimoji="1" lang="en-US" altLang="ja-JP" dirty="0" smtClean="0"/>
              <a:t>0 degree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6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水蒸気吸収線の計測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403648" y="1628800"/>
            <a:ext cx="6624736" cy="4608512"/>
            <a:chOff x="55578" y="2709040"/>
            <a:chExt cx="4551927" cy="368748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578" y="2709040"/>
              <a:ext cx="4551927" cy="352379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602330" y="3414024"/>
              <a:ext cx="1846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Oxygen, Cloud, CBB</a:t>
              </a:r>
              <a:endParaRPr kumimoji="1" lang="ja-JP" altLang="en-US" sz="1400" dirty="0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4897" y="3079834"/>
              <a:ext cx="246310" cy="113879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615301" y="2978451"/>
              <a:ext cx="1332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measured</a:t>
              </a:r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602665" y="3187836"/>
              <a:ext cx="184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Water vapor + Others</a:t>
              </a:r>
              <a:endParaRPr kumimoji="1" lang="ja-JP" altLang="en-US" sz="1400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H="1">
              <a:off x="2399996" y="3340689"/>
              <a:ext cx="246309" cy="0"/>
            </a:xfrm>
            <a:prstGeom prst="line">
              <a:avLst/>
            </a:prstGeom>
            <a:ln w="28575">
              <a:solidFill>
                <a:srgbClr val="00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388447" y="3575709"/>
              <a:ext cx="246309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コンテンツ プレースホルダー 2"/>
            <p:cNvSpPr txBox="1">
              <a:spLocks/>
            </p:cNvSpPr>
            <p:nvPr/>
          </p:nvSpPr>
          <p:spPr>
            <a:xfrm>
              <a:off x="539823" y="6020839"/>
              <a:ext cx="3762102" cy="375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ja-JP" sz="1600" b="1" dirty="0" smtClean="0">
                  <a:latin typeface="+mj-ea"/>
                  <a:ea typeface="+mj-ea"/>
                  <a:cs typeface="HG丸ｺﾞｼｯｸM-PRO"/>
                </a:rPr>
                <a:t>Frequency [GHz]</a:t>
              </a: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940152" y="3212976"/>
            <a:ext cx="23389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 Nagasaki, KEK,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6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KEK/JAXA</a:t>
            </a:r>
            <a:r>
              <a:rPr kumimoji="1" lang="ja-JP" altLang="en-US" dirty="0" smtClean="0"/>
              <a:t>との共同研究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038600" cy="31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38600" cy="316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499992" y="1340768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KUMODES</a:t>
            </a:r>
          </a:p>
          <a:p>
            <a:pPr algn="ctr"/>
            <a:r>
              <a:rPr lang="en-US" altLang="ja-JP" dirty="0" smtClean="0"/>
              <a:t>(KEK)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948264" y="1340768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OCTAD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 smtClean="0"/>
              <a:t>NAOJ/</a:t>
            </a:r>
            <a:r>
              <a:rPr lang="en-US" altLang="ja-JP" dirty="0" err="1" smtClean="0"/>
              <a:t>Ele</a:t>
            </a:r>
            <a:r>
              <a:rPr lang="ja-JP" altLang="en-US" dirty="0" smtClean="0"/>
              <a:t>ｃｓ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5" idx="3"/>
            <a:endCxn id="9" idx="1"/>
          </p:cNvCxnSpPr>
          <p:nvPr/>
        </p:nvCxnSpPr>
        <p:spPr>
          <a:xfrm>
            <a:off x="6228184" y="1808820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矢印 9"/>
          <p:cNvSpPr/>
          <p:nvPr/>
        </p:nvSpPr>
        <p:spPr>
          <a:xfrm rot="2700000" flipH="1">
            <a:off x="4303514" y="2323312"/>
            <a:ext cx="203670" cy="1157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7596336" y="2492896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9752" y="508518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2.2 K @30sec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580112" y="5517232"/>
                <a:ext cx="30187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0.1 K @1sec</a:t>
                </a:r>
                <a:r>
                  <a:rPr lang="en-US" altLang="ja-JP" dirty="0"/>
                  <a:t> </a:t>
                </a:r>
                <a:r>
                  <a:rPr kumimoji="1" lang="ja-JP" altLang="en-US" dirty="0" smtClean="0"/>
                  <a:t>⇔ </a:t>
                </a:r>
                <a:r>
                  <a:rPr kumimoji="1" lang="en-US" altLang="ja-JP" dirty="0" smtClean="0"/>
                  <a:t>0.01 mm (EPL)</a:t>
                </a:r>
              </a:p>
              <a:p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⇔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1.7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−13</m:t>
                        </m:r>
                      </m:sup>
                    </m:sSup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17232"/>
                <a:ext cx="301877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613" t="-7547" r="-1210" b="-11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4499992" y="285293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Analog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270892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Digital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1340768"/>
            <a:ext cx="234301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DSN WVR: 5x10</a:t>
            </a:r>
            <a:r>
              <a:rPr kumimoji="1" lang="en-US" altLang="ja-JP" baseline="30000" dirty="0" smtClean="0"/>
              <a:t>-12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 smtClean="0"/>
              <a:t>SHAO WVR: 5x10</a:t>
            </a:r>
            <a:r>
              <a:rPr lang="en-US" altLang="ja-JP" baseline="30000" dirty="0" smtClean="0"/>
              <a:t>-12</a:t>
            </a:r>
            <a:endParaRPr kumimoji="1" lang="en-US" altLang="ja-JP" baseline="30000" dirty="0" smtClean="0"/>
          </a:p>
          <a:p>
            <a:r>
              <a:rPr lang="en-US" altLang="ja-JP" dirty="0" err="1" smtClean="0"/>
              <a:t>UoB</a:t>
            </a:r>
            <a:r>
              <a:rPr lang="en-US" altLang="ja-JP" dirty="0" smtClean="0"/>
              <a:t> WVR: 1.7x10</a:t>
            </a:r>
            <a:r>
              <a:rPr lang="en-US" altLang="ja-JP" baseline="30000" dirty="0" smtClean="0"/>
              <a:t>-12</a:t>
            </a:r>
            <a:endParaRPr kumimoji="1" lang="en-US" altLang="ja-JP" baseline="30000" dirty="0" smtClean="0"/>
          </a:p>
          <a:p>
            <a:r>
              <a:rPr kumimoji="1" lang="en-US" altLang="ja-JP" dirty="0" smtClean="0"/>
              <a:t>HALCA: 1x10</a:t>
            </a:r>
            <a:r>
              <a:rPr kumimoji="1" lang="en-US" altLang="ja-JP" baseline="30000" dirty="0" smtClean="0"/>
              <a:t>-12</a:t>
            </a:r>
            <a:endParaRPr kumimoji="1" lang="en-US" altLang="ja-JP" dirty="0" smtClean="0"/>
          </a:p>
          <a:p>
            <a:r>
              <a:rPr lang="en-US" altLang="ja-JP" dirty="0" err="1" smtClean="0"/>
              <a:t>UoB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Corr</a:t>
            </a:r>
            <a:r>
              <a:rPr lang="en-US" altLang="ja-JP" dirty="0" smtClean="0"/>
              <a:t> WVR: 1x10</a:t>
            </a:r>
            <a:r>
              <a:rPr lang="en-US" altLang="ja-JP" baseline="30000" dirty="0" smtClean="0"/>
              <a:t>-12</a:t>
            </a:r>
            <a:endParaRPr kumimoji="1" lang="en-US" altLang="ja-JP" baseline="30000" dirty="0" smtClean="0"/>
          </a:p>
          <a:p>
            <a:r>
              <a:rPr lang="en-US" altLang="ja-JP" dirty="0" smtClean="0"/>
              <a:t>DSN AWVR: 6x10</a:t>
            </a:r>
            <a:r>
              <a:rPr lang="en-US" altLang="ja-JP" baseline="30000" dirty="0" smtClean="0"/>
              <a:t>-13</a:t>
            </a:r>
            <a:endParaRPr kumimoji="1" lang="en-US" altLang="ja-JP" baseline="30000" dirty="0" smtClean="0"/>
          </a:p>
          <a:p>
            <a:r>
              <a:rPr lang="en-US" altLang="ja-JP" dirty="0"/>
              <a:t>Australia WVR: 4x10</a:t>
            </a:r>
            <a:r>
              <a:rPr lang="en-US" altLang="ja-JP" baseline="30000" dirty="0"/>
              <a:t>-13</a:t>
            </a:r>
            <a:r>
              <a:rPr lang="en-US" altLang="ja-JP" dirty="0"/>
              <a:t> </a:t>
            </a:r>
            <a:endParaRPr lang="en-US" altLang="ja-JP" baseline="30000" dirty="0" smtClean="0">
              <a:solidFill>
                <a:srgbClr val="FF0000"/>
              </a:solidFill>
            </a:endParaRPr>
          </a:p>
          <a:p>
            <a:r>
              <a:rPr lang="en-US" altLang="ja-JP" dirty="0" smtClean="0"/>
              <a:t>Maser:  1x10</a:t>
            </a:r>
            <a:r>
              <a:rPr lang="en-US" altLang="ja-JP" baseline="30000" dirty="0" smtClean="0"/>
              <a:t>-13</a:t>
            </a:r>
            <a:endParaRPr lang="en-US" altLang="ja-JP" strike="sngStrike" baseline="30000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180352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5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VLBI and WVR Delay 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1403648" y="2276872"/>
            <a:ext cx="6410925" cy="4257764"/>
            <a:chOff x="1543020" y="1196752"/>
            <a:chExt cx="6410925" cy="425776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196752"/>
              <a:ext cx="6262265" cy="4252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1543020" y="1628800"/>
              <a:ext cx="6373016" cy="3825716"/>
              <a:chOff x="1543020" y="1628800"/>
              <a:chExt cx="6373016" cy="3825716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 flipH="1">
                <a:off x="3347864" y="2420888"/>
                <a:ext cx="360040" cy="79208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テキスト ボックス 5"/>
              <p:cNvSpPr txBox="1"/>
              <p:nvPr/>
            </p:nvSpPr>
            <p:spPr>
              <a:xfrm>
                <a:off x="3275856" y="2060848"/>
                <a:ext cx="11998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WVR delay</a:t>
                </a:r>
                <a:endParaRPr kumimoji="1" lang="ja-JP" altLang="en-US" dirty="0"/>
              </a:p>
            </p:txBody>
          </p:sp>
          <p:cxnSp>
            <p:nvCxnSpPr>
              <p:cNvPr id="8" name="直線矢印コネクタ 7"/>
              <p:cNvCxnSpPr/>
              <p:nvPr/>
            </p:nvCxnSpPr>
            <p:spPr>
              <a:xfrm flipH="1">
                <a:off x="3347864" y="2924944"/>
                <a:ext cx="432048" cy="93610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テキスト ボックス 9"/>
              <p:cNvSpPr txBox="1"/>
              <p:nvPr/>
            </p:nvSpPr>
            <p:spPr>
              <a:xfrm>
                <a:off x="3779912" y="2708920"/>
                <a:ext cx="115018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VLBI delay</a:t>
                </a:r>
                <a:endParaRPr kumimoji="1" lang="ja-JP" altLang="en-US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1835696" y="3284984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0</a:t>
                </a:r>
                <a:endParaRPr kumimoji="1" lang="ja-JP" altLang="en-US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835696" y="2420888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</a:t>
                </a:r>
                <a:endParaRPr kumimoji="1" lang="ja-JP" altLang="en-US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1691680" y="4221088"/>
                <a:ext cx="3722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-1</a:t>
                </a:r>
                <a:endParaRPr kumimoji="1" lang="ja-JP" altLang="en-US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1763688" y="1628800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2</a:t>
                </a:r>
                <a:endParaRPr kumimoji="1" lang="ja-JP" altLang="en-US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 rot="16200000">
                <a:off x="879471" y="3012428"/>
                <a:ext cx="16964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  Delay (mm)  </a:t>
                </a:r>
                <a:endParaRPr kumimoji="1" lang="ja-JP" altLang="en-US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3923928" y="5085184"/>
                <a:ext cx="20162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    Time </a:t>
                </a:r>
                <a:r>
                  <a:rPr lang="en-US" altLang="ja-JP" dirty="0"/>
                  <a:t>(</a:t>
                </a:r>
                <a:r>
                  <a:rPr kumimoji="1" lang="en-US" altLang="ja-JP" dirty="0" smtClean="0"/>
                  <a:t>seconds)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3275856" y="4869160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100</a:t>
                </a:r>
                <a:endParaRPr kumimoji="1" lang="ja-JP" altLang="en-US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4427984" y="4859868"/>
                <a:ext cx="95891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    200   </a:t>
                </a:r>
                <a:endParaRPr kumimoji="1" lang="ja-JP" altLang="en-US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7380312" y="4869160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4</a:t>
                </a:r>
                <a:r>
                  <a:rPr kumimoji="1" lang="en-US" altLang="ja-JP" dirty="0" smtClean="0"/>
                  <a:t>00</a:t>
                </a:r>
                <a:endParaRPr kumimoji="1" lang="ja-JP" altLang="en-US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84168" y="4869160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3</a:t>
                </a:r>
                <a:r>
                  <a:rPr kumimoji="1" lang="en-US" altLang="ja-JP" dirty="0" smtClean="0"/>
                  <a:t>00</a:t>
                </a:r>
                <a:endParaRPr kumimoji="1" lang="ja-JP" altLang="en-US" dirty="0"/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 flipV="1">
                <a:off x="6372200" y="465313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3563888" y="465313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V="1">
                <a:off x="4932040" y="4653136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テキスト ボックス 6"/>
          <p:cNvSpPr txBox="1"/>
          <p:nvPr/>
        </p:nvSpPr>
        <p:spPr>
          <a:xfrm>
            <a:off x="5940152" y="1916832"/>
            <a:ext cx="282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Tahmoush and Rogers_2000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561" y="119675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 WVR is possible to trace changes of excess path delay with an accuracy better than 1 mm.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BAB5-6032-4886-91BC-84F9AFB43F7E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1960" y="2420888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0.1~0.2mm.rms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87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水蒸気モニタ実験</a:t>
            </a:r>
            <a:r>
              <a:rPr lang="en-US" altLang="ja-JP" dirty="0" smtClean="0"/>
              <a:t>@</a:t>
            </a:r>
            <a:r>
              <a:rPr lang="ja-JP" altLang="en-US" dirty="0" smtClean="0"/>
              <a:t>水沢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796817" cy="330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948051" cy="217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945163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5976" y="3501008"/>
            <a:ext cx="7334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3006969" y="3077308"/>
            <a:ext cx="1705708" cy="2620107"/>
          </a:xfrm>
          <a:custGeom>
            <a:avLst/>
            <a:gdLst>
              <a:gd name="connsiteX0" fmla="*/ 1705708 w 1705708"/>
              <a:gd name="connsiteY0" fmla="*/ 1863969 h 2620107"/>
              <a:gd name="connsiteX1" fmla="*/ 1705708 w 1705708"/>
              <a:gd name="connsiteY1" fmla="*/ 2620107 h 2620107"/>
              <a:gd name="connsiteX2" fmla="*/ 1002323 w 1705708"/>
              <a:gd name="connsiteY2" fmla="*/ 2620107 h 2620107"/>
              <a:gd name="connsiteX3" fmla="*/ 1002323 w 1705708"/>
              <a:gd name="connsiteY3" fmla="*/ 0 h 2620107"/>
              <a:gd name="connsiteX4" fmla="*/ 0 w 1705708"/>
              <a:gd name="connsiteY4" fmla="*/ 0 h 262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5708" h="2620107">
                <a:moveTo>
                  <a:pt x="1705708" y="1863969"/>
                </a:moveTo>
                <a:lnTo>
                  <a:pt x="1705708" y="2620107"/>
                </a:lnTo>
                <a:lnTo>
                  <a:pt x="1002323" y="2620107"/>
                </a:lnTo>
                <a:lnTo>
                  <a:pt x="1002323" y="0"/>
                </a:lnTo>
                <a:lnTo>
                  <a:pt x="0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6165304"/>
            <a:ext cx="475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ペルチェ冷却による温度安定化（５０</a:t>
            </a:r>
            <a:r>
              <a:rPr kumimoji="1" lang="en-US" altLang="ja-JP" dirty="0" smtClean="0"/>
              <a:t>mK</a:t>
            </a:r>
            <a:r>
              <a:rPr kumimoji="1" lang="ja-JP" altLang="en-US" dirty="0" smtClean="0"/>
              <a:t>を達成）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39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水蒸気ラジオメータの</a:t>
            </a:r>
            <a:r>
              <a:rPr kumimoji="1" lang="ja-JP" altLang="en-US" dirty="0" smtClean="0"/>
              <a:t>重要性（吸収と遅延）</a:t>
            </a:r>
            <a:endParaRPr kumimoji="1" lang="en-US" altLang="ja-JP" dirty="0" smtClean="0"/>
          </a:p>
          <a:p>
            <a:r>
              <a:rPr lang="ja-JP" altLang="en-US" dirty="0" smtClean="0"/>
              <a:t>デジタル</a:t>
            </a:r>
            <a:r>
              <a:rPr lang="ja-JP" altLang="en-US" dirty="0"/>
              <a:t>技術</a:t>
            </a:r>
            <a:r>
              <a:rPr lang="ja-JP" altLang="en-US" dirty="0" smtClean="0"/>
              <a:t>の導入で世界一の精度を達成</a:t>
            </a:r>
            <a:endParaRPr lang="en-US" altLang="ja-JP" dirty="0" smtClean="0"/>
          </a:p>
          <a:p>
            <a:r>
              <a:rPr kumimoji="1" lang="ja-JP" altLang="en-US" dirty="0"/>
              <a:t>今後の</a:t>
            </a:r>
            <a:r>
              <a:rPr kumimoji="1" lang="ja-JP" altLang="en-US" dirty="0" smtClean="0"/>
              <a:t>課題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新校正技術の導入と確度の検証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望遠鏡に搭載し</a:t>
            </a:r>
            <a:r>
              <a:rPr lang="ja-JP" altLang="en-US" dirty="0" smtClean="0"/>
              <a:t>、実応用試験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9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星の明るさと大気吸収</a:t>
            </a:r>
            <a:endParaRPr kumimoji="1" lang="ja-JP" alt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31913" y="1341438"/>
            <a:ext cx="6554788" cy="5111749"/>
            <a:chOff x="839" y="845"/>
            <a:chExt cx="4129" cy="322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9" y="845"/>
              <a:ext cx="4128" cy="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845"/>
              <a:ext cx="4129" cy="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636" y="1070"/>
              <a:ext cx="37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PKS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919" y="1070"/>
              <a:ext cx="767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0202+149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38" y="1156"/>
              <a:ext cx="1144" cy="41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138" y="1156"/>
              <a:ext cx="1144" cy="416"/>
            </a:xfrm>
            <a:prstGeom prst="rect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521" y="1164"/>
              <a:ext cx="25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R</a:t>
              </a:r>
              <a:r>
                <a:rPr kumimoji="1" lang="en-US" altLang="ja-JP" sz="2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FI</a:t>
              </a:r>
              <a:r>
                <a:rPr kumimoji="1" lang="ja-JP" altLang="ja-JP" sz="2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 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259" y="1362"/>
              <a:ext cx="78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2100" dirty="0">
                  <a:solidFill>
                    <a:srgbClr val="FFFFFF"/>
                  </a:solidFill>
                  <a:latin typeface="Calibri" pitchFamily="34" charset="0"/>
                </a:rPr>
                <a:t>Ionosphere</a:t>
              </a:r>
              <a:endParaRPr kumimoji="1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398" y="1676"/>
              <a:ext cx="467" cy="156"/>
            </a:xfrm>
            <a:custGeom>
              <a:avLst/>
              <a:gdLst>
                <a:gd name="T0" fmla="*/ 0 w 6800"/>
                <a:gd name="T1" fmla="*/ 2272 h 2272"/>
                <a:gd name="T2" fmla="*/ 190 w 6800"/>
                <a:gd name="T3" fmla="*/ 1136 h 2272"/>
                <a:gd name="T4" fmla="*/ 3211 w 6800"/>
                <a:gd name="T5" fmla="*/ 1136 h 2272"/>
                <a:gd name="T6" fmla="*/ 3400 w 6800"/>
                <a:gd name="T7" fmla="*/ 0 h 2272"/>
                <a:gd name="T8" fmla="*/ 3590 w 6800"/>
                <a:gd name="T9" fmla="*/ 1136 h 2272"/>
                <a:gd name="T10" fmla="*/ 6611 w 6800"/>
                <a:gd name="T11" fmla="*/ 1136 h 2272"/>
                <a:gd name="T12" fmla="*/ 6800 w 6800"/>
                <a:gd name="T1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0" h="2272">
                  <a:moveTo>
                    <a:pt x="0" y="2272"/>
                  </a:moveTo>
                  <a:cubicBezTo>
                    <a:pt x="0" y="1645"/>
                    <a:pt x="85" y="1136"/>
                    <a:pt x="190" y="1136"/>
                  </a:cubicBezTo>
                  <a:lnTo>
                    <a:pt x="3211" y="1136"/>
                  </a:lnTo>
                  <a:cubicBezTo>
                    <a:pt x="3316" y="1136"/>
                    <a:pt x="3400" y="628"/>
                    <a:pt x="3400" y="0"/>
                  </a:cubicBezTo>
                  <a:cubicBezTo>
                    <a:pt x="3400" y="628"/>
                    <a:pt x="3485" y="1136"/>
                    <a:pt x="3590" y="1136"/>
                  </a:cubicBezTo>
                  <a:lnTo>
                    <a:pt x="6611" y="1136"/>
                  </a:lnTo>
                  <a:cubicBezTo>
                    <a:pt x="6716" y="1136"/>
                    <a:pt x="6800" y="1645"/>
                    <a:pt x="6800" y="2272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635" y="1520"/>
              <a:ext cx="1144" cy="41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35" y="1520"/>
              <a:ext cx="1144" cy="416"/>
            </a:xfrm>
            <a:prstGeom prst="rect">
              <a:avLst/>
            </a:prstGeom>
            <a:noFill/>
            <a:ln w="301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3782" y="1526"/>
              <a:ext cx="9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Atmospheric 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805" y="1724"/>
              <a:ext cx="9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2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ＭＳ Ｐゴシック" pitchFamily="50" charset="-128"/>
                  <a:cs typeface="ＭＳ Ｐゴシック" pitchFamily="50" charset="-128"/>
                </a:rPr>
                <a:t>absorption?</a:t>
              </a:r>
              <a:endPara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738" y="1988"/>
              <a:ext cx="988" cy="259"/>
            </a:xfrm>
            <a:custGeom>
              <a:avLst/>
              <a:gdLst>
                <a:gd name="T0" fmla="*/ 0 w 7184"/>
                <a:gd name="T1" fmla="*/ 1888 h 1888"/>
                <a:gd name="T2" fmla="*/ 158 w 7184"/>
                <a:gd name="T3" fmla="*/ 944 h 1888"/>
                <a:gd name="T4" fmla="*/ 3435 w 7184"/>
                <a:gd name="T5" fmla="*/ 944 h 1888"/>
                <a:gd name="T6" fmla="*/ 3592 w 7184"/>
                <a:gd name="T7" fmla="*/ 0 h 1888"/>
                <a:gd name="T8" fmla="*/ 3750 w 7184"/>
                <a:gd name="T9" fmla="*/ 944 h 1888"/>
                <a:gd name="T10" fmla="*/ 7027 w 7184"/>
                <a:gd name="T11" fmla="*/ 944 h 1888"/>
                <a:gd name="T12" fmla="*/ 7184 w 7184"/>
                <a:gd name="T13" fmla="*/ 1888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84" h="1888">
                  <a:moveTo>
                    <a:pt x="0" y="1888"/>
                  </a:moveTo>
                  <a:cubicBezTo>
                    <a:pt x="0" y="1367"/>
                    <a:pt x="71" y="944"/>
                    <a:pt x="158" y="944"/>
                  </a:cubicBezTo>
                  <a:lnTo>
                    <a:pt x="3435" y="944"/>
                  </a:lnTo>
                  <a:cubicBezTo>
                    <a:pt x="3522" y="944"/>
                    <a:pt x="3592" y="522"/>
                    <a:pt x="3592" y="0"/>
                  </a:cubicBezTo>
                  <a:cubicBezTo>
                    <a:pt x="3592" y="522"/>
                    <a:pt x="3663" y="944"/>
                    <a:pt x="3750" y="944"/>
                  </a:cubicBezTo>
                  <a:lnTo>
                    <a:pt x="7027" y="944"/>
                  </a:lnTo>
                  <a:cubicBezTo>
                    <a:pt x="7114" y="944"/>
                    <a:pt x="7184" y="1367"/>
                    <a:pt x="7184" y="188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1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大気吸収の変動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392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308304" y="5517232"/>
            <a:ext cx="159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Forkman_2003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483768" y="4869160"/>
            <a:ext cx="47525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83968" y="4725144"/>
            <a:ext cx="1210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Two weeks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4365104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-0.43dB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162880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-1.3dB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68344" y="4293096"/>
            <a:ext cx="856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←</a:t>
            </a:r>
            <a:r>
              <a:rPr kumimoji="1" lang="en-US" altLang="ja-JP" sz="2400" dirty="0" smtClean="0"/>
              <a:t>1Jy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2320" y="1700808"/>
            <a:ext cx="154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←</a:t>
            </a:r>
            <a:r>
              <a:rPr kumimoji="1" lang="en-US" altLang="ja-JP" sz="2400" dirty="0" smtClean="0"/>
              <a:t>1.2Jy</a:t>
            </a:r>
          </a:p>
          <a:p>
            <a:r>
              <a:rPr kumimoji="1" lang="en-US" altLang="ja-JP" sz="2400" dirty="0" smtClean="0"/>
              <a:t>  (1.6Jy</a:t>
            </a:r>
          </a:p>
          <a:p>
            <a:r>
              <a:rPr lang="en-US" altLang="ja-JP" sz="2400" dirty="0" smtClean="0"/>
              <a:t>@l=30deg)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1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Sky</a:t>
            </a:r>
            <a:r>
              <a:rPr kumimoji="1" lang="en-US" altLang="ja-JP" dirty="0" smtClean="0"/>
              <a:t> Noise Temperature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 bwMode="auto">
          <a:xfrm>
            <a:off x="4535488" y="6345832"/>
            <a:ext cx="460851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/>
              <a:t>(</a:t>
            </a:r>
            <a:r>
              <a:rPr lang="en-US" altLang="ja-JP" dirty="0" smtClean="0"/>
              <a:t>https</a:t>
            </a:r>
            <a:r>
              <a:rPr lang="en-US" altLang="ja-JP" dirty="0"/>
              <a:t>://www.cfa.harvard.edu/~spaine/am</a:t>
            </a:r>
            <a:r>
              <a:rPr lang="en-US" altLang="ja-JP" dirty="0" smtClean="0"/>
              <a:t>/)</a:t>
            </a:r>
            <a:endParaRPr lang="ja-JP" altLang="ja-JP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403648" y="1412776"/>
            <a:ext cx="6408712" cy="4806534"/>
            <a:chOff x="1403648" y="1412776"/>
            <a:chExt cx="6408712" cy="480653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412776"/>
              <a:ext cx="6408712" cy="4806534"/>
            </a:xfrm>
            <a:prstGeom prst="rect">
              <a:avLst/>
            </a:prstGeom>
          </p:spPr>
        </p:pic>
        <p:cxnSp>
          <p:nvCxnSpPr>
            <p:cNvPr id="6" name="直線コネクタ 5"/>
            <p:cNvCxnSpPr/>
            <p:nvPr/>
          </p:nvCxnSpPr>
          <p:spPr>
            <a:xfrm>
              <a:off x="2195736" y="4005064"/>
              <a:ext cx="49685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2267744" y="3645024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40K</a:t>
              </a:r>
              <a:endParaRPr kumimoji="1" lang="ja-JP" altLang="en-US" dirty="0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2195736" y="5301208"/>
              <a:ext cx="49685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411760" y="5301208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3</a:t>
              </a:r>
              <a:r>
                <a:rPr kumimoji="1" lang="en-US" altLang="ja-JP" dirty="0" smtClean="0"/>
                <a:t>K</a:t>
              </a:r>
              <a:endParaRPr kumimoji="1" lang="ja-JP" altLang="en-US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4427984" y="2708920"/>
              <a:ext cx="273630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6300192" y="234888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30</a:t>
              </a:r>
              <a:r>
                <a:rPr kumimoji="1" lang="en-US" altLang="ja-JP" dirty="0" smtClean="0"/>
                <a:t>0K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73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Cloud usually seen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5695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364903" cy="272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427984" y="1556792"/>
            <a:ext cx="3292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Altostratus</a:t>
            </a:r>
            <a:r>
              <a:rPr lang="ja-JP" altLang="en-US" sz="2800" dirty="0"/>
              <a:t> （高層雲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2348880"/>
            <a:ext cx="6559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0K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5589240"/>
            <a:ext cx="5004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5</a:t>
            </a:r>
            <a:r>
              <a:rPr kumimoji="1" lang="en-US" altLang="ja-JP" sz="2400" dirty="0" smtClean="0"/>
              <a:t>K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96136" y="3356992"/>
            <a:ext cx="131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Cloud Type=2</a:t>
            </a:r>
            <a:endParaRPr kumimoji="1" lang="ja-JP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932187" cy="19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6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Noise under a thick cloud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79512" y="1340768"/>
            <a:ext cx="8964488" cy="5278363"/>
            <a:chOff x="0" y="1340768"/>
            <a:chExt cx="8964488" cy="52783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2856"/>
              <a:ext cx="5848350" cy="448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116" y="2924944"/>
              <a:ext cx="3828372" cy="307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40768"/>
              <a:ext cx="299365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5796136" y="3140968"/>
            <a:ext cx="131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Cloud Type=9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9952" y="1628800"/>
            <a:ext cx="250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Nimbostratus-high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2348880"/>
            <a:ext cx="6559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90K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733256"/>
            <a:ext cx="6559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0K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5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Rain Loss</a:t>
            </a:r>
            <a:r>
              <a:rPr lang="en-US" altLang="ja-JP" dirty="0"/>
              <a:t> </a:t>
            </a:r>
            <a:r>
              <a:rPr lang="en-US" altLang="ja-JP" dirty="0" smtClean="0"/>
              <a:t>vs. Frequency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102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20272" y="1556792"/>
            <a:ext cx="6559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90K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752" y="4941168"/>
            <a:ext cx="6559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sz="2400" dirty="0" smtClean="0"/>
              <a:t>0K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49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大気遅延変動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627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76256" y="6165304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Ichikawa_2006</a:t>
            </a:r>
          </a:p>
        </p:txBody>
      </p:sp>
    </p:spTree>
    <p:extLst>
      <p:ext uri="{BB962C8B-B14F-4D97-AF65-F5344CB8AC3E}">
        <p14:creationId xmlns:p14="http://schemas.microsoft.com/office/powerpoint/2010/main" val="28049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上海天文台</a:t>
            </a:r>
            <a:r>
              <a:rPr kumimoji="1" lang="en-US" altLang="ja-JP" dirty="0" smtClean="0"/>
              <a:t>WVR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20680" cy="505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392</Words>
  <Application>Microsoft Office PowerPoint</Application>
  <PresentationFormat>画面に合わせる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位相補償と⼤気損失補正のための⽔蒸気ラジオメータ</vt:lpstr>
      <vt:lpstr>星の明るさと大気吸収</vt:lpstr>
      <vt:lpstr>大気吸収の変動</vt:lpstr>
      <vt:lpstr>Sky Noise Temperature</vt:lpstr>
      <vt:lpstr>Cloud usually seen</vt:lpstr>
      <vt:lpstr>Noise under a thick cloud</vt:lpstr>
      <vt:lpstr>Rain Loss vs. Frequency</vt:lpstr>
      <vt:lpstr>大気遅延変動</vt:lpstr>
      <vt:lpstr>上海天文台WVR</vt:lpstr>
      <vt:lpstr>VERAのGPS天頂大気遅延は不十分</vt:lpstr>
      <vt:lpstr>Coherence Factor at 43GHz</vt:lpstr>
      <vt:lpstr>水蒸気吸収線の計測</vt:lpstr>
      <vt:lpstr>KEK/JAXAとの共同研究</vt:lpstr>
      <vt:lpstr>VLBI and WVR Delay </vt:lpstr>
      <vt:lpstr>水蒸気モニタ実験@水沢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Vapor Radiometer for Radio Astronomy</dc:title>
  <dc:creator>Kawaguchi</dc:creator>
  <cp:lastModifiedBy>Kawaguchi</cp:lastModifiedBy>
  <cp:revision>45</cp:revision>
  <dcterms:created xsi:type="dcterms:W3CDTF">2016-12-19T22:05:27Z</dcterms:created>
  <dcterms:modified xsi:type="dcterms:W3CDTF">2016-12-27T06:26:31Z</dcterms:modified>
</cp:coreProperties>
</file>