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342" r:id="rId2"/>
    <p:sldId id="279" r:id="rId3"/>
    <p:sldId id="341" r:id="rId4"/>
    <p:sldId id="353" r:id="rId5"/>
    <p:sldId id="352" r:id="rId6"/>
    <p:sldId id="351" r:id="rId7"/>
    <p:sldId id="368" r:id="rId8"/>
    <p:sldId id="280" r:id="rId9"/>
    <p:sldId id="265" r:id="rId10"/>
    <p:sldId id="269" r:id="rId11"/>
    <p:sldId id="365" r:id="rId12"/>
    <p:sldId id="348" r:id="rId13"/>
    <p:sldId id="319" r:id="rId14"/>
    <p:sldId id="322" r:id="rId15"/>
    <p:sldId id="360" r:id="rId16"/>
    <p:sldId id="363" r:id="rId17"/>
    <p:sldId id="356" r:id="rId18"/>
    <p:sldId id="358" r:id="rId19"/>
    <p:sldId id="344" r:id="rId20"/>
    <p:sldId id="370" r:id="rId21"/>
    <p:sldId id="371" r:id="rId22"/>
    <p:sldId id="362" r:id="rId23"/>
    <p:sldId id="361" r:id="rId24"/>
    <p:sldId id="283" r:id="rId25"/>
    <p:sldId id="369" r:id="rId26"/>
    <p:sldId id="359" r:id="rId2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511" autoAdjust="0"/>
  </p:normalViewPr>
  <p:slideViewPr>
    <p:cSldViewPr>
      <p:cViewPr varScale="1">
        <p:scale>
          <a:sx n="59" d="100"/>
          <a:sy n="59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4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2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6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19" Type="http://schemas.openxmlformats.org/officeDocument/2006/relationships/slide" Target="slides/slide25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020de\Documents\4&#24180;\&#21330;&#35542;\Flux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0740;&#31350;\&#12503;&#12525;&#12509;&#12540;&#12470;&#12523;\spectr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0740;&#31350;\&#12503;&#12525;&#12509;&#12540;&#12470;&#12523;\spectr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69004863449306"/>
          <c:y val="4.6332868678496529E-2"/>
          <c:w val="0.79574373363262252"/>
          <c:h val="0.761402542602949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source1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Sheet1!$N$8:$N$10</c:f>
              <c:numCache>
                <c:formatCode>General</c:formatCode>
                <c:ptCount val="3"/>
                <c:pt idx="0">
                  <c:v>85.316413883301578</c:v>
                </c:pt>
                <c:pt idx="1">
                  <c:v>804.19249110861824</c:v>
                </c:pt>
                <c:pt idx="2">
                  <c:v>872.66777303068739</c:v>
                </c:pt>
              </c:numCache>
            </c:numRef>
          </c:xVal>
          <c:yVal>
            <c:numRef>
              <c:f>Sheet1!$N$2:$N$4</c:f>
              <c:numCache>
                <c:formatCode>General</c:formatCode>
                <c:ptCount val="3"/>
                <c:pt idx="0">
                  <c:v>38.461538461538503</c:v>
                </c:pt>
                <c:pt idx="1">
                  <c:v>40.532113905632926</c:v>
                </c:pt>
                <c:pt idx="2">
                  <c:v>26.119402985074622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6E-425C-A59A-8AE0EAF4AD13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source2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Sheet1!$N$8:$N$10</c:f>
              <c:numCache>
                <c:formatCode>General</c:formatCode>
                <c:ptCount val="3"/>
                <c:pt idx="0">
                  <c:v>85.316413883301578</c:v>
                </c:pt>
                <c:pt idx="1">
                  <c:v>804.19249110861824</c:v>
                </c:pt>
                <c:pt idx="2">
                  <c:v>872.66777303068739</c:v>
                </c:pt>
              </c:numCache>
            </c:numRef>
          </c:xVal>
          <c:yVal>
            <c:numRef>
              <c:f>Sheet1!$O$2:$O$4</c:f>
              <c:numCache>
                <c:formatCode>General</c:formatCode>
                <c:ptCount val="3"/>
                <c:pt idx="0">
                  <c:v>32.182103610675043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6E-425C-A59A-8AE0EAF4AD13}"/>
            </c:ext>
          </c:extLst>
        </c:ser>
        <c:ser>
          <c:idx val="2"/>
          <c:order val="2"/>
          <c:tx>
            <c:strRef>
              <c:f>Sheet1!$P$1</c:f>
              <c:strCache>
                <c:ptCount val="1"/>
                <c:pt idx="0">
                  <c:v>source4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Sheet1!$N$8:$N$10</c:f>
              <c:numCache>
                <c:formatCode>General</c:formatCode>
                <c:ptCount val="3"/>
                <c:pt idx="0">
                  <c:v>85.316413883301578</c:v>
                </c:pt>
                <c:pt idx="1">
                  <c:v>804.19249110861824</c:v>
                </c:pt>
                <c:pt idx="2">
                  <c:v>872.66777303068739</c:v>
                </c:pt>
              </c:numCache>
            </c:numRef>
          </c:xVal>
          <c:yVal>
            <c:numRef>
              <c:f>Sheet1!$P$2:$P$4</c:f>
              <c:numCache>
                <c:formatCode>General</c:formatCode>
                <c:ptCount val="3"/>
                <c:pt idx="0">
                  <c:v>132.65306122448982</c:v>
                </c:pt>
                <c:pt idx="1">
                  <c:v>60.278528372479734</c:v>
                </c:pt>
                <c:pt idx="2">
                  <c:v>45.398009950248749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6E-425C-A59A-8AE0EAF4AD13}"/>
            </c:ext>
          </c:extLst>
        </c:ser>
        <c:ser>
          <c:idx val="3"/>
          <c:order val="3"/>
          <c:tx>
            <c:strRef>
              <c:f>Sheet1!$Q$1</c:f>
              <c:strCache>
                <c:ptCount val="1"/>
                <c:pt idx="0">
                  <c:v>source5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Sheet1!$N$8:$N$10</c:f>
              <c:numCache>
                <c:formatCode>General</c:formatCode>
                <c:ptCount val="3"/>
                <c:pt idx="0">
                  <c:v>85.316413883301578</c:v>
                </c:pt>
                <c:pt idx="1">
                  <c:v>804.19249110861824</c:v>
                </c:pt>
                <c:pt idx="2">
                  <c:v>872.66777303068739</c:v>
                </c:pt>
              </c:numCache>
            </c:numRef>
          </c:xVal>
          <c:yVal>
            <c:numRef>
              <c:f>Sheet1!$Q$2:$Q$4</c:f>
              <c:numCache>
                <c:formatCode>General</c:formatCode>
                <c:ptCount val="3"/>
                <c:pt idx="0">
                  <c:v>32.967032967032971</c:v>
                </c:pt>
                <c:pt idx="1">
                  <c:v>41.571398877572236</c:v>
                </c:pt>
                <c:pt idx="2">
                  <c:v>27.363184079601986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6E-425C-A59A-8AE0EAF4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72672"/>
        <c:axId val="83387520"/>
      </c:scatterChart>
      <c:valAx>
        <c:axId val="83372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1" algn="ctr" rtl="0"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/>
                  <a:t>Base length[km]</a:t>
                </a:r>
                <a:endParaRPr lang="ja-JP" altLang="en-US" sz="1800" dirty="0"/>
              </a:p>
            </c:rich>
          </c:tx>
          <c:layout>
            <c:manualLayout>
              <c:xMode val="edge"/>
              <c:yMode val="edge"/>
              <c:x val="0.44146934661010734"/>
              <c:y val="0.93890823721652972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3387520"/>
        <c:crosses val="autoZero"/>
        <c:crossBetween val="midCat"/>
      </c:valAx>
      <c:valAx>
        <c:axId val="83387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kumimoji="1" lang="en-US" altLang="ja-JP" sz="1800" b="1" i="0" u="none" strike="noStrike" baseline="0" dirty="0">
                    <a:effectLst/>
                  </a:rPr>
                  <a:t>Flux density</a:t>
                </a:r>
                <a:r>
                  <a:rPr lang="en-US" altLang="ja-JP" sz="1800" dirty="0"/>
                  <a:t>[</a:t>
                </a:r>
                <a:r>
                  <a:rPr lang="en-US" altLang="ja-JP" sz="1800" dirty="0" err="1"/>
                  <a:t>mJy</a:t>
                </a:r>
                <a:r>
                  <a:rPr lang="en-US" altLang="ja-JP" sz="1800" dirty="0"/>
                  <a:t>]</a:t>
                </a:r>
                <a:endParaRPr lang="ja-JP" altLang="en-US" sz="1800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833726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ja-JP"/>
          </a:p>
        </c:txPr>
      </c:legendEntry>
      <c:layout>
        <c:manualLayout>
          <c:xMode val="edge"/>
          <c:yMode val="edge"/>
          <c:x val="0.48785634118967452"/>
          <c:y val="4.6941714563473284E-2"/>
          <c:w val="0.4335546202768425"/>
          <c:h val="0.230722977809591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1635025998739"/>
          <c:y val="7.3214087323630703E-2"/>
          <c:w val="0.80089129026235728"/>
          <c:h val="0.8089198877477379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Sheet1!$C$9</c:f>
              <c:strCache>
                <c:ptCount val="1"/>
                <c:pt idx="0">
                  <c:v> 359.388+0.460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trendline>
            <c:trendlineType val="power"/>
            <c:dispRSqr val="0"/>
            <c:dispEq val="0"/>
          </c:trendline>
          <c:xVal>
            <c:numRef>
              <c:f>Sheet1!$A$10:$A$16</c:f>
              <c:numCache>
                <c:formatCode>General</c:formatCode>
                <c:ptCount val="7"/>
                <c:pt idx="0">
                  <c:v>8.4</c:v>
                </c:pt>
                <c:pt idx="1">
                  <c:v>5</c:v>
                </c:pt>
                <c:pt idx="2">
                  <c:v>4.8</c:v>
                </c:pt>
                <c:pt idx="3">
                  <c:v>1.7</c:v>
                </c:pt>
                <c:pt idx="4">
                  <c:v>1.4</c:v>
                </c:pt>
                <c:pt idx="5">
                  <c:v>1.3</c:v>
                </c:pt>
                <c:pt idx="6">
                  <c:v>0.33</c:v>
                </c:pt>
              </c:numCache>
            </c:numRef>
          </c:xVal>
          <c:yVal>
            <c:numRef>
              <c:f>Sheet1!$C$10:$C$16</c:f>
              <c:numCache>
                <c:formatCode>General</c:formatCode>
                <c:ptCount val="7"/>
                <c:pt idx="0" formatCode="0.0">
                  <c:v>32.182103610675043</c:v>
                </c:pt>
                <c:pt idx="1">
                  <c:v>94.3</c:v>
                </c:pt>
                <c:pt idx="2">
                  <c:v>41</c:v>
                </c:pt>
                <c:pt idx="3">
                  <c:v>60.6</c:v>
                </c:pt>
                <c:pt idx="4">
                  <c:v>37.200000000000003</c:v>
                </c:pt>
                <c:pt idx="5">
                  <c:v>155.80000000000001</c:v>
                </c:pt>
                <c:pt idx="6">
                  <c:v>77.400000000000006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BE8-8FA0-035CFC806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46688"/>
        <c:axId val="80948608"/>
      </c:scatterChart>
      <c:valAx>
        <c:axId val="8094668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ja-JP" sz="1200"/>
                  <a:t>frequency</a:t>
                </a:r>
                <a:r>
                  <a:rPr lang="en-US" altLang="ja-JP" sz="1200" baseline="0"/>
                  <a:t> [GHz]</a:t>
                </a:r>
                <a:endParaRPr lang="ja-JP" altLang="en-US" sz="120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ja-JP"/>
          </a:p>
        </c:txPr>
        <c:crossAx val="80948608"/>
        <c:crosses val="autoZero"/>
        <c:crossBetween val="midCat"/>
      </c:valAx>
      <c:valAx>
        <c:axId val="80948608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ja-JP" sz="1200"/>
                  <a:t>Flux</a:t>
                </a:r>
                <a:r>
                  <a:rPr lang="en-US" altLang="ja-JP" sz="1200" baseline="0"/>
                  <a:t> density [mJy]</a:t>
                </a:r>
                <a:endParaRPr lang="ja-JP" altLang="en-US" sz="120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050"/>
            </a:pPr>
            <a:endParaRPr lang="ja-JP"/>
          </a:p>
        </c:txPr>
        <c:crossAx val="80946688"/>
        <c:crossesAt val="0.1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wer"/>
            <c:dispRSqr val="0"/>
            <c:dispEq val="0"/>
          </c:trendline>
          <c:xVal>
            <c:numRef>
              <c:f>Sheet2!$B$3:$B$10</c:f>
              <c:numCache>
                <c:formatCode>General</c:formatCode>
                <c:ptCount val="8"/>
                <c:pt idx="0">
                  <c:v>23</c:v>
                </c:pt>
                <c:pt idx="1">
                  <c:v>8.4</c:v>
                </c:pt>
                <c:pt idx="2">
                  <c:v>5</c:v>
                </c:pt>
                <c:pt idx="3">
                  <c:v>4.8</c:v>
                </c:pt>
                <c:pt idx="4">
                  <c:v>1.7</c:v>
                </c:pt>
                <c:pt idx="5">
                  <c:v>1.4</c:v>
                </c:pt>
                <c:pt idx="6">
                  <c:v>1.3</c:v>
                </c:pt>
                <c:pt idx="7">
                  <c:v>0.33</c:v>
                </c:pt>
              </c:numCache>
            </c:numRef>
          </c:xVal>
          <c:yVal>
            <c:numRef>
              <c:f>Sheet2!$C$3:$C$10</c:f>
              <c:numCache>
                <c:formatCode>General</c:formatCode>
                <c:ptCount val="8"/>
                <c:pt idx="0">
                  <c:v>111.6</c:v>
                </c:pt>
                <c:pt idx="1">
                  <c:v>32.182103610675043</c:v>
                </c:pt>
                <c:pt idx="2">
                  <c:v>94.3</c:v>
                </c:pt>
                <c:pt idx="3">
                  <c:v>41</c:v>
                </c:pt>
                <c:pt idx="4">
                  <c:v>60.6</c:v>
                </c:pt>
                <c:pt idx="5">
                  <c:v>37.200000000000003</c:v>
                </c:pt>
                <c:pt idx="6">
                  <c:v>155.80000000000001</c:v>
                </c:pt>
                <c:pt idx="7">
                  <c:v>77.400000000000006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FA0-4EA5-AD3A-15AD83030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52000"/>
        <c:axId val="84354176"/>
      </c:scatterChart>
      <c:valAx>
        <c:axId val="8435200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altLang="ja-JP" sz="1200" b="1" i="0" baseline="0">
                    <a:effectLst/>
                  </a:rPr>
                  <a:t>frequency [GHz]</a:t>
                </a:r>
                <a:endParaRPr lang="ja-JP" altLang="ja-JP" sz="7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354176"/>
        <c:crosses val="autoZero"/>
        <c:crossBetween val="midCat"/>
      </c:valAx>
      <c:valAx>
        <c:axId val="8435417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altLang="ja-JP" sz="1200" b="1" i="0" baseline="0">
                    <a:effectLst/>
                  </a:rPr>
                  <a:t>Flux density [mJy]</a:t>
                </a:r>
                <a:endParaRPr lang="ja-JP" altLang="ja-JP" sz="7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352000"/>
        <c:crossesAt val="0.1"/>
        <c:crossBetween val="midCat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87350394-8755-4D08-A220-104016A89CAF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A5764DED-B640-4E54-8D46-F71C15FFF5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E7DB55C0-CDD1-458D-B995-7B0FEBC18646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2528DE90-D57A-4476-A6AC-B41E230AEA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9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Lager BH ~10^9 Mo</a:t>
            </a:r>
            <a:r>
              <a:rPr kumimoji="1" lang="en-US" altLang="ja-JP" baseline="0" dirty="0"/>
              <a:t> , smaller BH ~10^8Mo 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1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13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53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1.3-1.7</a:t>
            </a:r>
            <a:r>
              <a:rPr kumimoji="1" lang="en-US" altLang="ja-JP" baseline="0" dirty="0"/>
              <a:t> may 16/17</a:t>
            </a:r>
            <a:r>
              <a:rPr kumimoji="1" lang="ja-JP" altLang="en-US" baseline="0" dirty="0"/>
              <a:t>　</a:t>
            </a:r>
            <a:r>
              <a:rPr kumimoji="1" lang="en-US" altLang="ja-JP" baseline="0" dirty="0"/>
              <a:t>α=3.7</a:t>
            </a:r>
          </a:p>
          <a:p>
            <a:r>
              <a:rPr kumimoji="1" lang="en-US" altLang="ja-JP" dirty="0"/>
              <a:t>5</a:t>
            </a:r>
            <a:r>
              <a:rPr kumimoji="1" lang="en-US" altLang="ja-JP" baseline="0" dirty="0"/>
              <a:t> 1999/8/22</a:t>
            </a:r>
          </a:p>
          <a:p>
            <a:r>
              <a:rPr kumimoji="1" lang="en-US" altLang="ja-JP" baseline="0" dirty="0"/>
              <a:t>4.8 2000/2/6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E90-D57A-4476-A6AC-B41E230AEAC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2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FDCE92-BAC7-4CC8-81B1-A3F06A30D215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6D6-F3F8-4860-9D00-34479F14A0A6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5869-9CFD-4484-9962-4B42A88EA4CE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8915-EA23-473F-AD8E-FAFBC66B2ECD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4D42-6344-4059-93A3-5B0B03F68679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CCF-DF2A-4969-9816-6EE3F16B8736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D49614-0EB8-4F4A-A7DD-83EE854B1370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6D3111-08D1-400F-9790-184F14167B0C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AB3A-FAB6-45D8-96C9-80C4D6A85221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3D51-AD29-4CA3-A6F3-544CCB429691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2894-1C20-4738-9B1B-A126E9E2D1E8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0175AA-8E25-4E4E-BB62-C9B60F93691A}" type="datetime1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8B5469-5E52-4D60-B98A-115729F692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et.ad.jp/case/kagoshima/vera_arry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1686049"/>
          </a:xfrm>
        </p:spPr>
        <p:txBody>
          <a:bodyPr>
            <a:normAutofit/>
          </a:bodyPr>
          <a:lstStyle/>
          <a:p>
            <a:r>
              <a:rPr lang="ja-JP" altLang="en-US" dirty="0"/>
              <a:t>銀河中心方向天体の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固有運動測定と大規模探査</a:t>
            </a:r>
            <a:endParaRPr lang="ja-JP" altLang="ja-JP" dirty="0"/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92505" y="4289102"/>
            <a:ext cx="7619855" cy="2351422"/>
          </a:xfrm>
        </p:spPr>
        <p:txBody>
          <a:bodyPr>
            <a:norm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2016</a:t>
            </a:r>
            <a:r>
              <a:rPr kumimoji="1" lang="ja-JP" altLang="en-US" sz="2000" dirty="0">
                <a:solidFill>
                  <a:schemeClr val="tx1"/>
                </a:solidFill>
              </a:rPr>
              <a:t>年</a:t>
            </a:r>
            <a:r>
              <a:rPr kumimoji="1" lang="en-US" altLang="ja-JP" sz="2000" dirty="0">
                <a:solidFill>
                  <a:schemeClr val="tx1"/>
                </a:solidFill>
              </a:rPr>
              <a:t>12</a:t>
            </a:r>
            <a:r>
              <a:rPr kumimoji="1" lang="ja-JP" altLang="en-US" sz="2000" dirty="0">
                <a:solidFill>
                  <a:schemeClr val="tx1"/>
                </a:solidFill>
              </a:rPr>
              <a:t>月</a:t>
            </a:r>
            <a:r>
              <a:rPr lang="en-US" altLang="ja-JP" sz="2000" dirty="0">
                <a:solidFill>
                  <a:schemeClr val="tx1"/>
                </a:solidFill>
              </a:rPr>
              <a:t>27</a:t>
            </a:r>
            <a:r>
              <a:rPr kumimoji="1" lang="ja-JP" altLang="en-US" sz="2000" dirty="0">
                <a:solidFill>
                  <a:schemeClr val="tx1"/>
                </a:solidFill>
              </a:rPr>
              <a:t>日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ja-JP" altLang="en-US" sz="2000" dirty="0">
                <a:solidFill>
                  <a:schemeClr val="tx1"/>
                </a:solidFill>
              </a:rPr>
              <a:t>火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en-US" altLang="ja-JP" sz="2000" dirty="0">
                <a:solidFill>
                  <a:schemeClr val="tx1"/>
                </a:solidFill>
              </a:rPr>
              <a:t>VLBI</a:t>
            </a:r>
            <a:r>
              <a:rPr lang="ja-JP" altLang="en-US" sz="2000" dirty="0">
                <a:solidFill>
                  <a:schemeClr val="tx1"/>
                </a:solidFill>
              </a:rPr>
              <a:t>懇談会　</a:t>
            </a:r>
          </a:p>
          <a:p>
            <a:r>
              <a:rPr lang="ja-JP" altLang="en-US" sz="2000" dirty="0">
                <a:solidFill>
                  <a:schemeClr val="tx1"/>
                </a:solidFill>
              </a:rPr>
              <a:t>山口大学　理工学研究科　物理・情報科学専攻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電磁宇宙物理学研究室 修士</a:t>
            </a:r>
            <a:r>
              <a:rPr lang="en-US" altLang="ja-JP" sz="2000" dirty="0">
                <a:solidFill>
                  <a:schemeClr val="tx1"/>
                </a:solidFill>
              </a:rPr>
              <a:t>2</a:t>
            </a:r>
            <a:r>
              <a:rPr lang="ja-JP" altLang="en-US" sz="2000" dirty="0">
                <a:solidFill>
                  <a:schemeClr val="tx1"/>
                </a:solidFill>
              </a:rPr>
              <a:t>年</a:t>
            </a:r>
          </a:p>
          <a:p>
            <a:r>
              <a:rPr lang="ja-JP" altLang="en-US" sz="2000" dirty="0">
                <a:solidFill>
                  <a:schemeClr val="tx1"/>
                </a:solidFill>
              </a:rPr>
              <a:t>木村　靖伊奈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共同研究者：藤沢健太、新沼浩太郎、森あかり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ja-JP" altLang="en-US" sz="2000" dirty="0">
                <a:solidFill>
                  <a:schemeClr val="tx1"/>
                </a:solidFill>
              </a:rPr>
              <a:t>山口大学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</a:p>
          <a:p>
            <a:r>
              <a:rPr lang="ja-JP" altLang="en-US" sz="2000" dirty="0">
                <a:solidFill>
                  <a:schemeClr val="tx1"/>
                </a:solidFill>
              </a:rPr>
              <a:t>　　　　　　　　米倉覚則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ja-JP" altLang="en-US" sz="2000" dirty="0">
                <a:solidFill>
                  <a:schemeClr val="tx1"/>
                </a:solidFill>
              </a:rPr>
              <a:t>茨城大学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0" y="520052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99790"/>
              </p:ext>
            </p:extLst>
          </p:nvPr>
        </p:nvGraphicFramePr>
        <p:xfrm>
          <a:off x="1193183" y="5219986"/>
          <a:ext cx="7180660" cy="14192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36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6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61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6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source1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source2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source4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source5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Base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  <a:ea typeface="+mn-ea"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  <a:ea typeface="+mn-ea"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  <a:ea typeface="+mn-ea"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sz="1800" u="none" strike="noStrike" dirty="0" err="1">
                          <a:effectLst/>
                          <a:latin typeface="+mn-lt"/>
                          <a:ea typeface="+mn-ea"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  <a:latin typeface="+mn-lt"/>
                          <a:ea typeface="+mn-ea"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T – 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38.5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32.2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133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33.0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T</a:t>
                      </a:r>
                      <a:r>
                        <a:rPr lang="en-US" altLang="ja-JP" sz="1800" u="none" strike="noStrike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– 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40.5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60.3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  <a:latin typeface="+mn-lt"/>
                          <a:ea typeface="+mn-ea"/>
                        </a:rPr>
                        <a:t>41.6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Y</a:t>
                      </a:r>
                      <a:r>
                        <a:rPr lang="en-US" altLang="ja-JP" sz="1800" u="none" strike="noStrike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- 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26.1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45.4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27.4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4067944" y="4743314"/>
            <a:ext cx="190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Flux density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3" name="タイトル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+mn-ea"/>
                <a:ea typeface="+mn-ea"/>
              </a:rPr>
              <a:t>検出天体の</a:t>
            </a:r>
            <a:r>
              <a:rPr lang="en-US" altLang="ja-JP" sz="3600" dirty="0">
                <a:latin typeface="+mn-ea"/>
                <a:ea typeface="+mn-ea"/>
              </a:rPr>
              <a:t>flux</a:t>
            </a:r>
            <a:endParaRPr lang="ja-JP" altLang="en-US" sz="3600" dirty="0">
              <a:latin typeface="+mn-ea"/>
              <a:ea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411170" y="1448128"/>
            <a:ext cx="5129976" cy="3446013"/>
            <a:chOff x="1259632" y="1453625"/>
            <a:chExt cx="5129976" cy="3446013"/>
          </a:xfrm>
        </p:grpSpPr>
        <p:graphicFrame>
          <p:nvGraphicFramePr>
            <p:cNvPr id="44" name="グラフ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158953"/>
                </p:ext>
              </p:extLst>
            </p:nvPr>
          </p:nvGraphicFramePr>
          <p:xfrm>
            <a:off x="1259632" y="1453625"/>
            <a:ext cx="5129976" cy="34460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円/楕円 1"/>
            <p:cNvSpPr/>
            <p:nvPr/>
          </p:nvSpPr>
          <p:spPr>
            <a:xfrm>
              <a:off x="1691680" y="2941746"/>
              <a:ext cx="4608512" cy="103215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角丸四角形吹き出し 2"/>
          <p:cNvSpPr/>
          <p:nvPr/>
        </p:nvSpPr>
        <p:spPr>
          <a:xfrm>
            <a:off x="4211960" y="2276872"/>
            <a:ext cx="1764198" cy="565081"/>
          </a:xfrm>
          <a:prstGeom prst="wedgeRoundRectCallout">
            <a:avLst>
              <a:gd name="adj1" fmla="val 53261"/>
              <a:gd name="adj2" fmla="val 72822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Compact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75320" y="1373782"/>
            <a:ext cx="2952328" cy="2445588"/>
            <a:chOff x="179512" y="1445875"/>
            <a:chExt cx="2952328" cy="244558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79512" y="1445875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</a:rPr>
                <a:t>5</a:t>
              </a:r>
              <a:r>
                <a:rPr lang="ja-JP" altLang="en-US" sz="2400" b="1" dirty="0">
                  <a:solidFill>
                    <a:srgbClr val="FF0000"/>
                  </a:solidFill>
                </a:rPr>
                <a:t>天体中</a:t>
              </a:r>
              <a:r>
                <a:rPr lang="en-US" altLang="ja-JP" sz="2400" b="1" dirty="0">
                  <a:solidFill>
                    <a:srgbClr val="FF0000"/>
                  </a:solidFill>
                </a:rPr>
                <a:t>4</a:t>
              </a:r>
              <a:r>
                <a:rPr lang="ja-JP" altLang="en-US" sz="2400" b="1" dirty="0">
                  <a:solidFill>
                    <a:srgbClr val="FF0000"/>
                  </a:solidFill>
                </a:rPr>
                <a:t>天体検出</a:t>
              </a:r>
              <a:endParaRPr lang="en-US" altLang="ja-JP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altLang="ja-JP" sz="2400" dirty="0"/>
                <a:t>1</a:t>
              </a:r>
              <a:r>
                <a:rPr lang="ja-JP" altLang="en-US" sz="2400" dirty="0"/>
                <a:t>天体</a:t>
              </a:r>
              <a:r>
                <a:rPr lang="en-US" altLang="ja-JP" sz="2400" dirty="0"/>
                <a:t>(source4)</a:t>
              </a:r>
              <a:r>
                <a:rPr lang="ja-JP" altLang="en-US" sz="2400" dirty="0"/>
                <a:t>は</a:t>
              </a:r>
              <a:endParaRPr lang="en-US" altLang="ja-JP" sz="2400" dirty="0"/>
            </a:p>
            <a:p>
              <a:pPr algn="ctr"/>
              <a:r>
                <a:rPr lang="ja-JP" altLang="en-US" sz="2400" dirty="0"/>
                <a:t>既知の系外天体</a:t>
              </a:r>
            </a:p>
          </p:txBody>
        </p:sp>
        <p:sp>
          <p:nvSpPr>
            <p:cNvPr id="6" name="下矢印 5"/>
            <p:cNvSpPr/>
            <p:nvPr/>
          </p:nvSpPr>
          <p:spPr>
            <a:xfrm>
              <a:off x="1403648" y="2841953"/>
              <a:ext cx="648072" cy="371023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79512" y="3368243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/>
                <a:t>候補天体は</a:t>
              </a:r>
              <a:r>
                <a:rPr lang="en-US" altLang="ja-JP" sz="2800" b="1" dirty="0">
                  <a:solidFill>
                    <a:srgbClr val="FF0000"/>
                  </a:solidFill>
                </a:rPr>
                <a:t>3</a:t>
              </a:r>
              <a:r>
                <a:rPr lang="ja-JP" altLang="en-US" sz="2800" b="1" dirty="0">
                  <a:solidFill>
                    <a:srgbClr val="FF0000"/>
                  </a:solidFill>
                </a:rPr>
                <a:t>天体</a:t>
              </a:r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2843808" y="5112646"/>
            <a:ext cx="2736304" cy="16287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6948264" y="5112646"/>
            <a:ext cx="1503466" cy="16287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358951" y="4250948"/>
            <a:ext cx="2205863" cy="565081"/>
          </a:xfrm>
          <a:prstGeom prst="wedgeRoundRectCallout">
            <a:avLst>
              <a:gd name="adj1" fmla="val 130559"/>
              <a:gd name="adj2" fmla="val 138117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</a:rPr>
              <a:t>広がっている？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/>
          <p:cNvSpPr/>
          <p:nvPr/>
        </p:nvSpPr>
        <p:spPr>
          <a:xfrm>
            <a:off x="4355976" y="5112646"/>
            <a:ext cx="1080120" cy="152656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乗算記号 8"/>
          <p:cNvSpPr/>
          <p:nvPr/>
        </p:nvSpPr>
        <p:spPr>
          <a:xfrm>
            <a:off x="5894584" y="4321828"/>
            <a:ext cx="657634" cy="321067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1043606" y="1202803"/>
            <a:ext cx="7307799" cy="215488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9381" y="156053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輝度温度推定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419872" y="2400577"/>
                <a:ext cx="2191626" cy="896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400577"/>
                <a:ext cx="2191626" cy="8962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691680" y="1333516"/>
            <a:ext cx="604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一様輝度分布</a:t>
            </a:r>
            <a:r>
              <a:rPr lang="ja-JP" altLang="en-US" sz="2400" dirty="0"/>
              <a:t>と仮定し下限値を推定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ビームサイズは各天体を検出した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最長基線の角分解能の二乗</a:t>
            </a:r>
            <a:endParaRPr kumimoji="1" lang="en-US" altLang="ja-JP" sz="2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45746"/>
              </p:ext>
            </p:extLst>
          </p:nvPr>
        </p:nvGraphicFramePr>
        <p:xfrm>
          <a:off x="1317148" y="3933056"/>
          <a:ext cx="6760713" cy="124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713">
                  <a:extLst>
                    <a:ext uri="{9D8B030D-6E8A-4147-A177-3AD203B41FA5}">
                      <a16:colId xmlns:a16="http://schemas.microsoft.com/office/drawing/2014/main" xmlns="" val="320340049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60181315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54298086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1593109582"/>
                    </a:ext>
                  </a:extLst>
                </a:gridCol>
              </a:tblGrid>
              <a:tr h="4140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source1</a:t>
                      </a:r>
                      <a:r>
                        <a:rPr lang="ja-JP" altLang="en-US" sz="1800" u="none" strike="noStrike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source2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source5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602296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Beam</a:t>
                      </a:r>
                      <a:r>
                        <a:rPr kumimoji="1" lang="en-US" altLang="ja-JP" baseline="0" dirty="0"/>
                        <a:t> </a:t>
                      </a:r>
                      <a:r>
                        <a:rPr kumimoji="1" lang="en-US" altLang="ja-JP" dirty="0"/>
                        <a:t>size </a:t>
                      </a:r>
                      <a:r>
                        <a:rPr kumimoji="1" lang="en-US" altLang="ja-JP" baseline="0" dirty="0"/>
                        <a:t>[mas^2]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71.3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7455.4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71.3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2987747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輝度温度 </a:t>
                      </a:r>
                      <a:r>
                        <a:rPr kumimoji="1" lang="en-US" altLang="ja-JP" dirty="0"/>
                        <a:t>[K]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7.2×10</a:t>
                      </a:r>
                      <a:r>
                        <a:rPr lang="en-US" altLang="ja-JP" sz="1800" u="none" strike="noStrike" baseline="300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8.5</a:t>
                      </a: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×10</a:t>
                      </a:r>
                      <a:r>
                        <a:rPr lang="en-US" altLang="ja-JP" sz="1800" u="none" strike="noStrike" baseline="300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u="none" strike="noStrike" dirty="0">
                          <a:effectLst/>
                          <a:latin typeface="+mn-lt"/>
                          <a:ea typeface="+mn-ea"/>
                        </a:rPr>
                        <a:t>7.6×10</a:t>
                      </a:r>
                      <a:r>
                        <a:rPr lang="en-US" altLang="ja-JP" sz="1800" u="none" strike="noStrike" baseline="300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498495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169113" y="551535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非熱的放射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シンクロトロン放射</a:t>
            </a:r>
            <a:r>
              <a:rPr lang="en-US" altLang="ja-JP" sz="2400" b="1" dirty="0"/>
              <a:t>)</a:t>
            </a:r>
            <a:r>
              <a:rPr lang="ja-JP" altLang="en-US" sz="2400" b="1" dirty="0"/>
              <a:t>する高輝度天体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5994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16856" y="1423518"/>
            <a:ext cx="8547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GC</a:t>
            </a:r>
            <a:r>
              <a:rPr lang="ja-JP" altLang="en-US" sz="2400" dirty="0"/>
              <a:t>方向のコンパクト電波源</a:t>
            </a:r>
            <a:r>
              <a:rPr lang="en-US" altLang="ja-JP" sz="2400" b="1" dirty="0">
                <a:solidFill>
                  <a:srgbClr val="FF0000"/>
                </a:solidFill>
              </a:rPr>
              <a:t>5</a:t>
            </a:r>
            <a:r>
              <a:rPr lang="ja-JP" altLang="en-US" sz="2400" b="1" dirty="0">
                <a:solidFill>
                  <a:srgbClr val="FF0000"/>
                </a:solidFill>
              </a:rPr>
              <a:t>天体</a:t>
            </a:r>
            <a:r>
              <a:rPr lang="ja-JP" altLang="en-US" sz="2400" dirty="0"/>
              <a:t>を</a:t>
            </a:r>
            <a:r>
              <a:rPr lang="en-US" altLang="ja-JP" sz="2400" dirty="0"/>
              <a:t>VLBI</a:t>
            </a:r>
            <a:r>
              <a:rPr lang="ja-JP" altLang="en-US" sz="2400" dirty="0"/>
              <a:t>で探査</a:t>
            </a:r>
            <a:endParaRPr lang="en-US" altLang="ja-JP" sz="2400" dirty="0"/>
          </a:p>
          <a:p>
            <a:r>
              <a:rPr kumimoji="1" lang="ja-JP" altLang="en-US" sz="2400" dirty="0"/>
              <a:t>→候補天体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3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天体を検出</a:t>
            </a:r>
            <a:r>
              <a:rPr kumimoji="1" lang="en-US" altLang="ja-JP" sz="2400" dirty="0"/>
              <a:t>(1</a:t>
            </a:r>
            <a:r>
              <a:rPr kumimoji="1" lang="ja-JP" altLang="en-US" sz="2400" dirty="0"/>
              <a:t>天体は既知の系外天体</a:t>
            </a:r>
            <a:r>
              <a:rPr lang="ja-JP" altLang="en-US" sz="2400" dirty="0"/>
              <a:t>のため除外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39971" y="2522710"/>
            <a:ext cx="4432042" cy="963359"/>
            <a:chOff x="404903" y="3073325"/>
            <a:chExt cx="4432042" cy="96335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404903" y="3073325"/>
              <a:ext cx="4432042" cy="963359"/>
              <a:chOff x="404903" y="3073325"/>
              <a:chExt cx="4432042" cy="963359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404903" y="3073325"/>
                <a:ext cx="3958963" cy="96335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右矢印 8"/>
              <p:cNvSpPr/>
              <p:nvPr/>
            </p:nvSpPr>
            <p:spPr>
              <a:xfrm>
                <a:off x="4312164" y="3136751"/>
                <a:ext cx="524781" cy="830588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48180" y="3136342"/>
              <a:ext cx="3672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400" dirty="0"/>
                <a:t>コンパクト</a:t>
              </a:r>
              <a:r>
                <a:rPr kumimoji="1" lang="en-US" altLang="ja-JP" sz="2400" dirty="0"/>
                <a:t>(mas</a:t>
              </a:r>
              <a:r>
                <a:rPr kumimoji="1" lang="ja-JP" altLang="en-US" sz="2400" dirty="0"/>
                <a:t>スケール</a:t>
              </a:r>
              <a:r>
                <a:rPr kumimoji="1" lang="en-US" altLang="ja-JP" sz="2400" dirty="0"/>
                <a:t>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400" dirty="0"/>
                <a:t>高輝度</a:t>
              </a:r>
              <a:r>
                <a:rPr lang="en-US" altLang="ja-JP" sz="2400" dirty="0"/>
                <a:t>(</a:t>
              </a:r>
              <a:r>
                <a:rPr lang="ja-JP" altLang="en-US" sz="2400" dirty="0"/>
                <a:t>＞～</a:t>
              </a:r>
              <a:r>
                <a:rPr lang="en-US" altLang="ja-JP" sz="2400" dirty="0"/>
                <a:t>10</a:t>
              </a:r>
              <a:r>
                <a:rPr lang="en-US" altLang="ja-JP" sz="2400" baseline="30000" dirty="0"/>
                <a:t>5</a:t>
              </a:r>
              <a:r>
                <a:rPr lang="en-US" altLang="ja-JP" sz="2400" dirty="0"/>
                <a:t>K)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814332" y="2585726"/>
            <a:ext cx="381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系内外切り分けのため</a:t>
            </a:r>
            <a:endParaRPr lang="en-US" altLang="ja-JP" sz="2400" dirty="0"/>
          </a:p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距離の推定が必要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81274" y="26064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Observation (1) summary</a:t>
            </a:r>
            <a:endParaRPr lang="ja-JP" altLang="en-US" sz="3600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7400" y="4235959"/>
            <a:ext cx="75708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予想される浮遊</a:t>
            </a:r>
            <a:r>
              <a:rPr lang="en-US" altLang="ja-JP" sz="2400" b="1" dirty="0">
                <a:latin typeface="+mn-ea"/>
              </a:rPr>
              <a:t>BH</a:t>
            </a:r>
            <a:r>
              <a:rPr lang="ja-JP" altLang="en-US" sz="2400" b="1" dirty="0">
                <a:latin typeface="+mn-ea"/>
              </a:rPr>
              <a:t>の特徴</a:t>
            </a:r>
            <a:endParaRPr lang="en-US" altLang="ja-JP" sz="2400" b="1" dirty="0">
              <a:latin typeface="+mn-ea"/>
            </a:endParaRP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コンパクト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ja-JP" altLang="en-US" sz="2400" dirty="0">
                <a:solidFill>
                  <a:srgbClr val="FF0000"/>
                </a:solidFill>
              </a:rPr>
              <a:t>スペクトルがフラット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ja-JP" altLang="en-US" sz="2400" dirty="0"/>
              <a:t>短期の強度変動</a:t>
            </a:r>
            <a:endParaRPr lang="en-US" altLang="ja-JP" sz="2400" dirty="0"/>
          </a:p>
          <a:p>
            <a:pPr marL="457200" indent="-45720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ja-JP" altLang="en-US" sz="2400" dirty="0"/>
              <a:t>背景</a:t>
            </a:r>
            <a:r>
              <a:rPr lang="en-US" altLang="ja-JP" sz="2400" dirty="0"/>
              <a:t>AGN</a:t>
            </a:r>
            <a:r>
              <a:rPr lang="ja-JP" altLang="en-US" sz="2400" dirty="0"/>
              <a:t>と異なる固有運動</a:t>
            </a:r>
            <a:endParaRPr lang="en-US" altLang="ja-JP" sz="2400" dirty="0"/>
          </a:p>
        </p:txBody>
      </p:sp>
      <p:sp>
        <p:nvSpPr>
          <p:cNvPr id="17" name="右中かっこ 16"/>
          <p:cNvSpPr/>
          <p:nvPr/>
        </p:nvSpPr>
        <p:spPr>
          <a:xfrm>
            <a:off x="4385249" y="4812023"/>
            <a:ext cx="378613" cy="648072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89253" y="4905226"/>
            <a:ext cx="21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Observation (1)</a:t>
            </a:r>
            <a:endParaRPr kumimoji="1" lang="ja-JP" altLang="en-US" sz="24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2555" y="3861048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7776864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OBSERVATION(2)(3)-</a:t>
            </a:r>
            <a:r>
              <a:rPr lang="ja-JP" altLang="en-US" dirty="0"/>
              <a:t>固有運動測定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05" y="5081189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06" y="612395"/>
            <a:ext cx="4036930" cy="28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Observation parameters</a:t>
            </a:r>
            <a:endParaRPr kumimoji="1" lang="ja-JP" altLang="en-US" sz="3600" dirty="0"/>
          </a:p>
        </p:txBody>
      </p:sp>
      <p:sp>
        <p:nvSpPr>
          <p:cNvPr id="4" name="コンテンツ プレースホルダー 5"/>
          <p:cNvSpPr>
            <a:spLocks noGrp="1"/>
          </p:cNvSpPr>
          <p:nvPr>
            <p:ph idx="1"/>
          </p:nvPr>
        </p:nvSpPr>
        <p:spPr>
          <a:xfrm>
            <a:off x="-28083" y="1565086"/>
            <a:ext cx="5421934" cy="2384148"/>
          </a:xfrm>
        </p:spPr>
        <p:txBody>
          <a:bodyPr>
            <a:normAutofit/>
          </a:bodyPr>
          <a:lstStyle/>
          <a:p>
            <a:pPr>
              <a:buSzPct val="50000"/>
            </a:pPr>
            <a:r>
              <a:rPr lang="en-US" altLang="ja-JP" sz="2000" dirty="0"/>
              <a:t>4 epoch : 2015/6/17, 7/20, 8/20, 10/15</a:t>
            </a:r>
          </a:p>
          <a:p>
            <a:pPr>
              <a:buSzPct val="50000"/>
            </a:pPr>
            <a:r>
              <a:rPr lang="ja-JP" altLang="en-US" sz="2000" dirty="0"/>
              <a:t>時間</a:t>
            </a:r>
            <a:r>
              <a:rPr lang="en-US" altLang="ja-JP" sz="2000" dirty="0"/>
              <a:t> : 6hr/epoch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周波数：</a:t>
            </a:r>
            <a:r>
              <a:rPr lang="en-US" altLang="ja-JP" sz="2000" dirty="0"/>
              <a:t>8.448</a:t>
            </a:r>
            <a:r>
              <a:rPr lang="ja-JP" altLang="en-US" sz="2000" dirty="0"/>
              <a:t>　</a:t>
            </a:r>
            <a:r>
              <a:rPr lang="en-US" altLang="ja-JP" sz="2000" dirty="0"/>
              <a:t>[GHz]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帯域幅</a:t>
            </a:r>
            <a:r>
              <a:rPr lang="en-US" altLang="ja-JP" sz="2000" dirty="0"/>
              <a:t> </a:t>
            </a:r>
            <a:r>
              <a:rPr lang="ja-JP" altLang="en-US" sz="2000" dirty="0"/>
              <a:t>：</a:t>
            </a:r>
            <a:r>
              <a:rPr lang="en-US" altLang="ja-JP" sz="2000" dirty="0"/>
              <a:t>512</a:t>
            </a:r>
            <a:r>
              <a:rPr lang="ja-JP" altLang="en-US" sz="2000" dirty="0"/>
              <a:t>　</a:t>
            </a:r>
            <a:r>
              <a:rPr lang="en-US" altLang="ja-JP" sz="2000" dirty="0"/>
              <a:t>[MHz]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観測局</a:t>
            </a:r>
            <a:r>
              <a:rPr lang="en-US" altLang="ja-JP" sz="2000" dirty="0"/>
              <a:t> </a:t>
            </a:r>
            <a:r>
              <a:rPr lang="ja-JP" altLang="en-US" sz="2000" dirty="0"/>
              <a:t>：つくば、山口、日立</a:t>
            </a:r>
            <a:endParaRPr lang="en-US" altLang="ja-JP" sz="2000" dirty="0"/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スイッチング位相補償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400" dirty="0">
              <a:ea typeface="HG明朝B" panose="02020809000000000000" pitchFamily="17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5116" y="4140468"/>
            <a:ext cx="51550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ja-JP" sz="2000" dirty="0"/>
              <a:t>4 epoch</a:t>
            </a:r>
            <a:r>
              <a:rPr lang="ja-JP" altLang="en-US" sz="2000" dirty="0"/>
              <a:t>：</a:t>
            </a:r>
            <a:r>
              <a:rPr lang="en-US" altLang="ja-JP" sz="2000" dirty="0"/>
              <a:t>2015/11/23, 2016/1/11</a:t>
            </a:r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ja-JP" sz="2000" dirty="0"/>
              <a:t>                     2/21, 4/2</a:t>
            </a:r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時間 </a:t>
            </a:r>
            <a:r>
              <a:rPr lang="en-US" altLang="ja-JP" sz="2000" dirty="0"/>
              <a:t>: 5hr/epoch</a:t>
            </a:r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周波数：</a:t>
            </a:r>
            <a:r>
              <a:rPr lang="en-US" altLang="ja-JP" sz="2000" dirty="0"/>
              <a:t>23.464</a:t>
            </a:r>
            <a:r>
              <a:rPr lang="ja-JP" altLang="en-US" sz="2000" dirty="0"/>
              <a:t>　</a:t>
            </a:r>
            <a:r>
              <a:rPr lang="en-US" altLang="ja-JP" sz="2000" dirty="0"/>
              <a:t>[GHz]</a:t>
            </a:r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帯域幅： </a:t>
            </a:r>
            <a:r>
              <a:rPr lang="en-US" altLang="ja-JP" sz="2000" dirty="0"/>
              <a:t>128</a:t>
            </a:r>
            <a:r>
              <a:rPr lang="ja-JP" altLang="en-US" sz="2000" dirty="0"/>
              <a:t>　</a:t>
            </a:r>
            <a:r>
              <a:rPr lang="en-US" altLang="ja-JP" sz="2000" dirty="0"/>
              <a:t>[MHz]</a:t>
            </a:r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観測局：水沢、入来、小笠原、石垣</a:t>
            </a:r>
            <a:endParaRPr lang="en-US" altLang="ja-JP" sz="2000" dirty="0"/>
          </a:p>
          <a:p>
            <a:pPr marL="342900" indent="-342900">
              <a:buClr>
                <a:schemeClr val="accent1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altLang="ja-JP" sz="2000" dirty="0"/>
              <a:t>2 beam</a:t>
            </a:r>
            <a:r>
              <a:rPr lang="ja-JP" altLang="en-US" sz="2000" dirty="0"/>
              <a:t>位相補償</a:t>
            </a:r>
            <a:endParaRPr lang="en-US" altLang="ja-JP" sz="2000" dirty="0"/>
          </a:p>
        </p:txBody>
      </p:sp>
      <p:pic>
        <p:nvPicPr>
          <p:cNvPr id="14" name="Picture 5" descr="http://www.sinet.ad.jp/case/kagoshima/vera_arry.jpg">
            <a:hlinkClick r:id="rId3" tooltip="VERA４局の望遠鏡配置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3" y="3884341"/>
            <a:ext cx="3182084" cy="23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-1836712" y="3517942"/>
            <a:ext cx="3486076" cy="124505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395536" y="3718402"/>
            <a:ext cx="216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Observation (3)</a:t>
            </a:r>
            <a:endParaRPr lang="ja-JP" altLang="en-US" sz="24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314205" y="1124744"/>
            <a:ext cx="2167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Observation (2)</a:t>
            </a:r>
            <a:endParaRPr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103021" y="3718402"/>
            <a:ext cx="8968970" cy="28789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08678" y="6233348"/>
            <a:ext cx="4167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http://www.sinet.ad.jp/case/kagoshima/vera_arry.jpg</a:t>
            </a:r>
            <a:endParaRPr lang="ja-JP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08678" y="32597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http://www.astro.sci.yamaguchi-u.ac.jp/jvn/img/jvnarray.jpg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68958"/>
          </a:xfrm>
        </p:spPr>
        <p:txBody>
          <a:bodyPr/>
          <a:lstStyle/>
          <a:p>
            <a:r>
              <a:rPr kumimoji="1" lang="en-US" altLang="ja-JP" dirty="0"/>
              <a:t>Source2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139952" y="43799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latin typeface="NimbusRomNo9L-Regu"/>
              </a:rPr>
              <a:t>330 MHz</a:t>
            </a:r>
            <a:r>
              <a:rPr lang="ja-JP" altLang="en-US" sz="1600" dirty="0">
                <a:latin typeface="IPAexMincho"/>
              </a:rPr>
              <a:t>： </a:t>
            </a:r>
            <a:r>
              <a:rPr lang="en-US" altLang="ja-JP" dirty="0">
                <a:latin typeface="IPAexMincho"/>
              </a:rPr>
              <a:t>Nord et al. </a:t>
            </a:r>
            <a:r>
              <a:rPr lang="en-US" altLang="ja-JP" dirty="0">
                <a:latin typeface="NimbusRomNo9L-Regu"/>
              </a:rPr>
              <a:t>(2004) </a:t>
            </a:r>
            <a:r>
              <a:rPr lang="ja-JP" altLang="en-US" sz="1600" dirty="0">
                <a:latin typeface="IPAexMincho"/>
              </a:rPr>
              <a:t>　　　　</a:t>
            </a:r>
          </a:p>
          <a:p>
            <a:r>
              <a:rPr lang="en-US" altLang="ja-JP" dirty="0">
                <a:latin typeface="NimbusRomNo9L-Regu"/>
              </a:rPr>
              <a:t>1.3</a:t>
            </a:r>
            <a:r>
              <a:rPr lang="ja-JP" altLang="en-US" sz="1600" dirty="0">
                <a:latin typeface="IPAexMincho"/>
              </a:rPr>
              <a:t>・</a:t>
            </a:r>
            <a:r>
              <a:rPr lang="en-US" altLang="ja-JP" dirty="0">
                <a:latin typeface="NimbusRomNo9L-Regu"/>
              </a:rPr>
              <a:t>1.7 GHz</a:t>
            </a:r>
            <a:r>
              <a:rPr lang="ja-JP" altLang="en-US" sz="1600" dirty="0">
                <a:latin typeface="IPAexMincho"/>
              </a:rPr>
              <a:t>：</a:t>
            </a:r>
            <a:r>
              <a:rPr lang="en-US" altLang="ja-JP" dirty="0">
                <a:latin typeface="NimbusRomNo9L-Regu"/>
              </a:rPr>
              <a:t>Lazio &amp; </a:t>
            </a:r>
            <a:r>
              <a:rPr lang="en-US" altLang="ja-JP" dirty="0" err="1">
                <a:latin typeface="NimbusRomNo9L-Regu"/>
              </a:rPr>
              <a:t>Cordes</a:t>
            </a:r>
            <a:r>
              <a:rPr lang="en-US" altLang="ja-JP" dirty="0">
                <a:latin typeface="NimbusRomNo9L-Regu"/>
              </a:rPr>
              <a:t> (1998)</a:t>
            </a:r>
          </a:p>
          <a:p>
            <a:r>
              <a:rPr lang="en-US" altLang="ja-JP" dirty="0">
                <a:latin typeface="NimbusRomNo9L-Regu"/>
              </a:rPr>
              <a:t>4.8 GHz</a:t>
            </a:r>
            <a:r>
              <a:rPr lang="ja-JP" altLang="en-US" dirty="0">
                <a:latin typeface="NimbusRomNo9L-Regu"/>
              </a:rPr>
              <a:t>：</a:t>
            </a:r>
            <a:r>
              <a:rPr lang="en-US" altLang="ja-JP" dirty="0">
                <a:latin typeface="NimbusRomNo9L-Regu"/>
              </a:rPr>
              <a:t>Roy, Rao &amp; </a:t>
            </a:r>
            <a:r>
              <a:rPr lang="en-US" altLang="ja-JP" dirty="0" err="1">
                <a:latin typeface="NimbusRomNo9L-Regu"/>
              </a:rPr>
              <a:t>Subrahmanyan</a:t>
            </a:r>
            <a:r>
              <a:rPr lang="en-US" altLang="ja-JP" dirty="0">
                <a:latin typeface="NimbusRomNo9L-Regu"/>
              </a:rPr>
              <a:t> (2005)</a:t>
            </a:r>
            <a:endParaRPr lang="ja-JP" altLang="en-US" sz="1600" dirty="0">
              <a:latin typeface="IPAexMincho"/>
            </a:endParaRPr>
          </a:p>
          <a:p>
            <a:r>
              <a:rPr lang="en-US" altLang="ja-JP" dirty="0">
                <a:latin typeface="NimbusRomNo9L-Regu"/>
              </a:rPr>
              <a:t>1.4</a:t>
            </a:r>
            <a:r>
              <a:rPr lang="ja-JP" altLang="en-US" sz="1600" dirty="0">
                <a:latin typeface="IPAexMincho"/>
              </a:rPr>
              <a:t>・</a:t>
            </a:r>
            <a:r>
              <a:rPr lang="en-US" altLang="ja-JP" dirty="0">
                <a:latin typeface="NimbusRomNo9L-Regu"/>
              </a:rPr>
              <a:t>5 GHz</a:t>
            </a:r>
            <a:r>
              <a:rPr lang="ja-JP" altLang="en-US" sz="1600" dirty="0">
                <a:latin typeface="IPAexMincho"/>
              </a:rPr>
              <a:t>：</a:t>
            </a:r>
            <a:r>
              <a:rPr lang="en-US" altLang="ja-JP" dirty="0">
                <a:latin typeface="NimbusRomNo9L-Regu"/>
              </a:rPr>
              <a:t>Lazio &amp; </a:t>
            </a:r>
            <a:r>
              <a:rPr lang="en-US" altLang="ja-JP" dirty="0" err="1">
                <a:latin typeface="NimbusRomNo9L-Regu"/>
              </a:rPr>
              <a:t>Cordes</a:t>
            </a:r>
            <a:r>
              <a:rPr lang="en-US" altLang="ja-JP" dirty="0">
                <a:latin typeface="NimbusRomNo9L-Regu"/>
              </a:rPr>
              <a:t> (2008)</a:t>
            </a:r>
          </a:p>
          <a:p>
            <a:r>
              <a:rPr lang="en-US" altLang="ja-JP" dirty="0">
                <a:latin typeface="NimbusRomNo9L-Regu"/>
              </a:rPr>
              <a:t>8.4 GHz</a:t>
            </a:r>
            <a:r>
              <a:rPr lang="ja-JP" altLang="en-US" dirty="0">
                <a:latin typeface="NimbusRomNo9L-Regu"/>
              </a:rPr>
              <a:t>：</a:t>
            </a:r>
            <a:r>
              <a:rPr lang="en-US" altLang="ja-JP" dirty="0">
                <a:latin typeface="NimbusRomNo9L-Regu"/>
              </a:rPr>
              <a:t>observation(1)</a:t>
            </a:r>
            <a:r>
              <a:rPr lang="ja-JP" altLang="en-US" dirty="0">
                <a:latin typeface="NimbusRomNo9L-Regu"/>
              </a:rPr>
              <a:t>より</a:t>
            </a:r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37" y="1423647"/>
            <a:ext cx="2584033" cy="344426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02558" y="4892065"/>
            <a:ext cx="3320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NimbusRomNo9L-Regu"/>
              </a:rPr>
              <a:t>ATCA4.8 GHz </a:t>
            </a:r>
            <a:r>
              <a:rPr lang="ja-JP" altLang="en-US" sz="1600" dirty="0">
                <a:latin typeface="IPAexMincho"/>
              </a:rPr>
              <a:t>イメージ</a:t>
            </a:r>
            <a:endParaRPr lang="en-US" altLang="ja-JP" sz="1600" dirty="0">
              <a:latin typeface="IPAexMincho"/>
            </a:endParaRPr>
          </a:p>
          <a:p>
            <a:pPr algn="ctr"/>
            <a:r>
              <a:rPr lang="en-US" altLang="ja-JP" dirty="0">
                <a:latin typeface="NimbusRomNo9L-Regu"/>
              </a:rPr>
              <a:t>Roy, Rao &amp; </a:t>
            </a:r>
            <a:r>
              <a:rPr lang="en-US" altLang="ja-JP" dirty="0" err="1">
                <a:latin typeface="NimbusRomNo9L-Regu"/>
              </a:rPr>
              <a:t>Subrahmanyan</a:t>
            </a:r>
            <a:r>
              <a:rPr lang="en-US" altLang="ja-JP" dirty="0">
                <a:latin typeface="NimbusRomNo9L-Regu"/>
              </a:rPr>
              <a:t> (2005)</a:t>
            </a:r>
            <a:endParaRPr lang="ja-JP" altLang="en-US" sz="1600" dirty="0">
              <a:latin typeface="IPAexMincho"/>
            </a:endParaRP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753142"/>
              </p:ext>
            </p:extLst>
          </p:nvPr>
        </p:nvGraphicFramePr>
        <p:xfrm>
          <a:off x="3765892" y="836712"/>
          <a:ext cx="46225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796136" y="1130260"/>
                <a:ext cx="19689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=−0.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21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130260"/>
                <a:ext cx="1968937" cy="276999"/>
              </a:xfrm>
              <a:prstGeom prst="rect">
                <a:avLst/>
              </a:prstGeom>
              <a:blipFill rotWithShape="1">
                <a:blip r:embed="rId4"/>
                <a:stretch>
                  <a:fillRect l="-1238" r="-4025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267744" y="6153285"/>
            <a:ext cx="4752528" cy="572952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en-US" altLang="ja-JP" sz="2400" dirty="0"/>
              <a:t>23.5 GHz</a:t>
            </a:r>
            <a:r>
              <a:rPr lang="ja-JP" altLang="en-US" sz="2400" dirty="0" err="1"/>
              <a:t>での</a:t>
            </a:r>
            <a:r>
              <a:rPr lang="ja-JP" altLang="en-US" sz="2400" dirty="0"/>
              <a:t>予想</a:t>
            </a:r>
            <a:r>
              <a:rPr lang="en-US" altLang="ja-JP" sz="2400" dirty="0"/>
              <a:t>flux</a:t>
            </a:r>
            <a:r>
              <a:rPr lang="ja-JP" altLang="en-US" sz="2400" dirty="0"/>
              <a:t>は</a:t>
            </a:r>
            <a:r>
              <a:rPr lang="en-US" altLang="ja-JP" sz="2400" dirty="0"/>
              <a:t>37.1 </a:t>
            </a:r>
            <a:r>
              <a:rPr lang="en-US" altLang="ja-JP" sz="2400" dirty="0" err="1"/>
              <a:t>mJy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8152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Reference(J1744-31) image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088632" y="1392704"/>
            <a:ext cx="4392488" cy="125961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altLang="ja-JP" sz="2400" dirty="0"/>
              <a:t>Source2</a:t>
            </a:r>
            <a:r>
              <a:rPr lang="ja-JP" altLang="en-US" sz="2400" dirty="0"/>
              <a:t>との離角は</a:t>
            </a:r>
            <a:r>
              <a:rPr lang="en-US" altLang="ja-JP" sz="2400" dirty="0"/>
              <a:t>2.11°</a:t>
            </a:r>
          </a:p>
          <a:p>
            <a:pPr marL="342900" indent="-342900"/>
            <a:r>
              <a:rPr lang="en-US" altLang="ja-JP" sz="2400" dirty="0"/>
              <a:t>RA</a:t>
            </a:r>
            <a:r>
              <a:rPr lang="ja-JP" altLang="en-US" sz="2400" dirty="0"/>
              <a:t>方向にやや広がりがあるが大きな構造は見られない</a:t>
            </a:r>
            <a:endParaRPr lang="en-US" altLang="ja-JP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6" y="1556792"/>
            <a:ext cx="3650751" cy="396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0355"/>
              </p:ext>
            </p:extLst>
          </p:nvPr>
        </p:nvGraphicFramePr>
        <p:xfrm>
          <a:off x="4826714" y="2924944"/>
          <a:ext cx="2916324" cy="309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6058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rms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epoch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US" altLang="ja-JP" sz="18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mJy</a:t>
                      </a:r>
                      <a:r>
                        <a:rPr lang="en-US" altLang="ja-JP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/beam]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354.9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280.4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295.0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308.4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115616" y="5550163"/>
            <a:ext cx="2265586" cy="6225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en-US" altLang="ja-JP" sz="2400" dirty="0"/>
              <a:t>1epoch</a:t>
            </a:r>
          </a:p>
        </p:txBody>
      </p:sp>
    </p:spTree>
    <p:extLst>
      <p:ext uri="{BB962C8B-B14F-4D97-AF65-F5344CB8AC3E}">
        <p14:creationId xmlns:p14="http://schemas.microsoft.com/office/powerpoint/2010/main" val="3958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位相補償後ビジビリティ</a:t>
            </a:r>
            <a:r>
              <a:rPr lang="en-US" altLang="ja-JP" sz="3600" dirty="0"/>
              <a:t>(1epoch)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621797" y="5733256"/>
            <a:ext cx="5904656" cy="572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en-US" altLang="ja-JP" sz="2400" dirty="0"/>
              <a:t>2 – 4epoch</a:t>
            </a:r>
            <a:r>
              <a:rPr lang="ja-JP" altLang="en-US" sz="2400" dirty="0"/>
              <a:t>でも同様に収束はみられない</a:t>
            </a:r>
            <a:endParaRPr lang="en-US" altLang="ja-JP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8" y="1727205"/>
            <a:ext cx="3525339" cy="35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4" y="1700808"/>
            <a:ext cx="3638181" cy="367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位相補償後</a:t>
            </a:r>
            <a:r>
              <a:rPr lang="en-US" altLang="ja-JP" sz="3600" dirty="0"/>
              <a:t>image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0021" y="5772632"/>
            <a:ext cx="3486076" cy="93610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en-US" altLang="ja-JP" sz="2400" dirty="0"/>
              <a:t>1epoch</a:t>
            </a:r>
          </a:p>
          <a:p>
            <a:pPr marL="0" indent="0" algn="ctr">
              <a:buFont typeface="Georgia"/>
              <a:buNone/>
            </a:pPr>
            <a:r>
              <a:rPr lang="en-US" altLang="ja-JP" sz="2400" dirty="0"/>
              <a:t>Pixel size : 0.1mas</a:t>
            </a:r>
            <a:r>
              <a:rPr lang="ja-JP" altLang="en-US" sz="2400" dirty="0"/>
              <a:t>　</a:t>
            </a:r>
            <a:endParaRPr lang="en-US" altLang="ja-JP" sz="2400" dirty="0"/>
          </a:p>
          <a:p>
            <a:pPr marL="0" indent="0" algn="ctr">
              <a:buFont typeface="Georgia"/>
              <a:buNone/>
            </a:pPr>
            <a:endParaRPr lang="ja-JP" altLang="en-US" sz="2400" dirty="0"/>
          </a:p>
        </p:txBody>
      </p:sp>
      <p:pic>
        <p:nvPicPr>
          <p:cNvPr id="2050" name="Picture 2" descr="D:\研究\VERA\r15327a\r15327a 2Bref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2" y="1556792"/>
            <a:ext cx="3932771" cy="40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66792"/>
              </p:ext>
            </p:extLst>
          </p:nvPr>
        </p:nvGraphicFramePr>
        <p:xfrm>
          <a:off x="4601328" y="1556792"/>
          <a:ext cx="3888432" cy="309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6058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Rms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epoch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US" altLang="ja-JP" sz="18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mJy</a:t>
                      </a:r>
                      <a:r>
                        <a:rPr lang="en-US" altLang="ja-JP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/beam]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9.5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-9.7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6.7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-6.5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-5.4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9.7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-10.0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572000" y="5068743"/>
            <a:ext cx="4355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位相補償で天体検出出来ず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離角が大きすぎる？</a:t>
            </a:r>
            <a:endParaRPr lang="en-US" altLang="ja-JP" sz="2400" dirty="0"/>
          </a:p>
          <a:p>
            <a:pPr algn="ctr"/>
            <a:r>
              <a:rPr lang="ja-JP" altLang="en-US" sz="2400" dirty="0"/>
              <a:t>ターゲットの位置のずれ？</a:t>
            </a:r>
            <a:endParaRPr lang="en-US" altLang="ja-JP" sz="2400" dirty="0"/>
          </a:p>
          <a:p>
            <a:pPr algn="ctr"/>
            <a:r>
              <a:rPr lang="ja-JP" altLang="en-US" sz="2400" dirty="0"/>
              <a:t>ターゲットが暗すぎる？</a:t>
            </a:r>
          </a:p>
        </p:txBody>
      </p:sp>
    </p:spTree>
    <p:extLst>
      <p:ext uri="{BB962C8B-B14F-4D97-AF65-F5344CB8AC3E}">
        <p14:creationId xmlns:p14="http://schemas.microsoft.com/office/powerpoint/2010/main" val="3072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Source2 image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867"/>
            <a:ext cx="3111584" cy="338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9867"/>
            <a:ext cx="3085310" cy="33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61166" y="1700808"/>
            <a:ext cx="2838784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/>
              <a:t>flux density</a:t>
            </a:r>
          </a:p>
          <a:p>
            <a:pPr marL="0" indent="0" algn="ctr">
              <a:buFont typeface="Georgia"/>
              <a:buNone/>
            </a:pPr>
            <a:r>
              <a:rPr lang="en-US" altLang="ja-JP" sz="2400" dirty="0"/>
              <a:t>1epoch(</a:t>
            </a:r>
            <a:r>
              <a:rPr lang="ja-JP" altLang="en-US" sz="2400" dirty="0"/>
              <a:t>左</a:t>
            </a:r>
            <a:r>
              <a:rPr lang="en-US" altLang="ja-JP" sz="2400" dirty="0"/>
              <a:t>) </a:t>
            </a:r>
          </a:p>
          <a:p>
            <a:pPr marL="0" indent="0" algn="ctr">
              <a:buFont typeface="Georgia"/>
              <a:buNone/>
            </a:pPr>
            <a:r>
              <a:rPr lang="en-US" altLang="ja-JP" sz="2400" dirty="0"/>
              <a:t>115.4 +/- 6.0[</a:t>
            </a:r>
            <a:r>
              <a:rPr lang="en-US" altLang="ja-JP" sz="2400" dirty="0" err="1"/>
              <a:t>mJy</a:t>
            </a:r>
            <a:r>
              <a:rPr lang="en-US" altLang="ja-JP" sz="2400" dirty="0"/>
              <a:t>]</a:t>
            </a:r>
          </a:p>
          <a:p>
            <a:pPr marL="0" indent="0" algn="ctr">
              <a:buFont typeface="Georgia"/>
              <a:buNone/>
            </a:pPr>
            <a:endParaRPr lang="en-US" altLang="ja-JP" sz="2400" dirty="0"/>
          </a:p>
          <a:p>
            <a:pPr marL="0" indent="0" algn="ctr">
              <a:buNone/>
            </a:pPr>
            <a:r>
              <a:rPr lang="en-US" altLang="ja-JP" sz="2400" dirty="0"/>
              <a:t>3epoch(</a:t>
            </a:r>
            <a:r>
              <a:rPr lang="ja-JP" altLang="en-US" sz="2400" dirty="0"/>
              <a:t>右</a:t>
            </a:r>
            <a:r>
              <a:rPr lang="en-US" altLang="ja-JP" sz="2400" dirty="0"/>
              <a:t>)</a:t>
            </a:r>
          </a:p>
          <a:p>
            <a:pPr marL="0" indent="0" algn="ctr">
              <a:buNone/>
            </a:pPr>
            <a:r>
              <a:rPr lang="en-US" altLang="ja-JP" sz="2400" dirty="0"/>
              <a:t>107.8 +/- 5.0[</a:t>
            </a:r>
            <a:r>
              <a:rPr lang="en-US" altLang="ja-JP" sz="2400" dirty="0" err="1"/>
              <a:t>mJy</a:t>
            </a:r>
            <a:r>
              <a:rPr lang="en-US" altLang="ja-JP" sz="2400" dirty="0"/>
              <a:t>] </a:t>
            </a:r>
            <a:r>
              <a:rPr lang="ja-JP" altLang="en-US" sz="2400" dirty="0"/>
              <a:t>　</a:t>
            </a:r>
            <a:endParaRPr lang="en-US" altLang="ja-JP" sz="2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51520" y="522920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コンパクトな領域</a:t>
            </a:r>
            <a:r>
              <a:rPr lang="en-US" altLang="ja-JP" sz="2800" dirty="0"/>
              <a:t>(3mas×0.7mas</a:t>
            </a:r>
            <a:r>
              <a:rPr lang="ja-JP" altLang="en-US" sz="2800" dirty="0"/>
              <a:t>程度</a:t>
            </a:r>
            <a:r>
              <a:rPr lang="en-US" altLang="ja-JP" sz="2800" dirty="0"/>
              <a:t>)</a:t>
            </a:r>
            <a:r>
              <a:rPr lang="ja-JP" altLang="en-US" sz="2800" dirty="0"/>
              <a:t>から</a:t>
            </a:r>
            <a:endParaRPr lang="en-US" altLang="ja-JP" sz="2800" dirty="0"/>
          </a:p>
          <a:p>
            <a:pPr algn="ctr"/>
            <a:r>
              <a:rPr lang="en-US" altLang="ja-JP" sz="2800" b="1" dirty="0">
                <a:solidFill>
                  <a:srgbClr val="FF0000"/>
                </a:solidFill>
              </a:rPr>
              <a:t>111.6 </a:t>
            </a:r>
            <a:r>
              <a:rPr lang="en-US" altLang="ja-JP" sz="2800" b="1" dirty="0" err="1">
                <a:solidFill>
                  <a:srgbClr val="FF0000"/>
                </a:solidFill>
              </a:rPr>
              <a:t>mJy</a:t>
            </a:r>
            <a:r>
              <a:rPr lang="en-US" altLang="ja-JP" sz="2800" b="1" dirty="0">
                <a:solidFill>
                  <a:srgbClr val="FF0000"/>
                </a:solidFill>
              </a:rPr>
              <a:t>(2epoch</a:t>
            </a:r>
            <a:r>
              <a:rPr lang="ja-JP" altLang="en-US" sz="2800" b="1" dirty="0">
                <a:solidFill>
                  <a:srgbClr val="FF0000"/>
                </a:solidFill>
              </a:rPr>
              <a:t>平均</a:t>
            </a:r>
            <a:r>
              <a:rPr lang="en-US" altLang="ja-JP" sz="2800" b="1" dirty="0">
                <a:solidFill>
                  <a:srgbClr val="FF0000"/>
                </a:solidFill>
              </a:rPr>
              <a:t>)</a:t>
            </a:r>
            <a:r>
              <a:rPr lang="ja-JP" altLang="en-US" sz="2800" dirty="0"/>
              <a:t>の放射</a:t>
            </a:r>
            <a:endParaRPr lang="en-US" altLang="ja-JP" sz="2800" dirty="0"/>
          </a:p>
          <a:p>
            <a:pPr algn="ctr"/>
            <a:r>
              <a:rPr lang="ja-JP" altLang="en-US" sz="2800" dirty="0"/>
              <a:t>→予想</a:t>
            </a:r>
            <a:r>
              <a:rPr lang="en-US" altLang="ja-JP" sz="2800" dirty="0"/>
              <a:t>flux(37.1 </a:t>
            </a:r>
            <a:r>
              <a:rPr lang="en-US" altLang="ja-JP" sz="2800" dirty="0" err="1"/>
              <a:t>mJy</a:t>
            </a:r>
            <a:r>
              <a:rPr lang="en-US" altLang="ja-JP" sz="2800" dirty="0"/>
              <a:t>)</a:t>
            </a:r>
            <a:r>
              <a:rPr lang="ja-JP" altLang="en-US" sz="2800" dirty="0"/>
              <a:t>の</a:t>
            </a:r>
            <a:r>
              <a:rPr lang="en-US" altLang="ja-JP" sz="2800" b="1" dirty="0">
                <a:solidFill>
                  <a:srgbClr val="FF0000"/>
                </a:solidFill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2397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4042792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INTRODUCTION</a:t>
            </a:r>
            <a:endParaRPr kumimoji="1" lang="ja-JP" altLang="en-US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90" y="5200524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xmlns="" id="{6F08B8A8-24A7-4F90-824D-3C4DE5D87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04048" y="1484784"/>
          <a:ext cx="40324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868958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スペクトル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372200" y="1772816"/>
                <a:ext cx="20971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=−0.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002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772816"/>
                <a:ext cx="2097177" cy="276999"/>
              </a:xfrm>
              <a:prstGeom prst="rect">
                <a:avLst/>
              </a:prstGeom>
              <a:blipFill rotWithShape="1">
                <a:blip r:embed="rId3"/>
                <a:stretch>
                  <a:fillRect l="-872" t="-2222" r="-407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07504" y="1484784"/>
          <a:ext cx="4752528" cy="34381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周波数 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[</a:t>
                      </a:r>
                      <a:r>
                        <a:rPr lang="en-US" sz="1800" u="none" strike="noStrike" dirty="0">
                          <a:effectLst/>
                        </a:rPr>
                        <a:t>GHz]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flux [</a:t>
                      </a:r>
                      <a:r>
                        <a:rPr lang="en-US" sz="1800" u="none" strike="noStrike" dirty="0" err="1">
                          <a:effectLst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観測網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観測年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0.33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77.4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1996-1998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155.8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</a:t>
                      </a:r>
                      <a:r>
                        <a:rPr lang="en-US" sz="1800" u="none" strike="noStrike" dirty="0" err="1">
                          <a:effectLst/>
                        </a:rPr>
                        <a:t>BnA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37.2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60.6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</a:t>
                      </a:r>
                      <a:r>
                        <a:rPr lang="en-US" sz="1800" u="none" strike="noStrike" dirty="0" err="1">
                          <a:effectLst/>
                        </a:rPr>
                        <a:t>BnA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4.8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ATCA(6B)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94.3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8.4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32.2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JVN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2014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23.5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111.6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VERA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2016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23528" y="5229200"/>
            <a:ext cx="8145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ja-JP" altLang="en-US" sz="2400" dirty="0"/>
              <a:t>スペクトルは非常にフラット</a:t>
            </a:r>
            <a:r>
              <a:rPr lang="en-US" altLang="ja-JP" sz="2400" dirty="0"/>
              <a:t>(</a:t>
            </a:r>
            <a:r>
              <a:rPr lang="ja-JP" altLang="en-US" sz="2400" dirty="0"/>
              <a:t>スペクトル指数</a:t>
            </a:r>
            <a:r>
              <a:rPr lang="en-US" altLang="ja-JP" sz="2400" dirty="0"/>
              <a:t>α=-0.002)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ja-JP" altLang="en-US" sz="2400" dirty="0"/>
              <a:t>近似直線からのばらつきが大きい→誤差、角分解能、強度変動の可能性を考慮していく必要有</a:t>
            </a:r>
          </a:p>
        </p:txBody>
      </p:sp>
    </p:spTree>
    <p:extLst>
      <p:ext uri="{BB962C8B-B14F-4D97-AF65-F5344CB8AC3E}">
        <p14:creationId xmlns:p14="http://schemas.microsoft.com/office/powerpoint/2010/main" val="269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868958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周波数と強度</a:t>
            </a:r>
            <a:endParaRPr kumimoji="1" lang="ja-JP" altLang="en-US" sz="36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51391" y="1270433"/>
          <a:ext cx="4824536" cy="34651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9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6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635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周波数 </a:t>
                      </a:r>
                      <a:endParaRPr lang="en-US" altLang="ja-JP" sz="1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[</a:t>
                      </a:r>
                      <a:r>
                        <a:rPr lang="en-US" sz="1800" u="none" strike="noStrike" dirty="0">
                          <a:effectLst/>
                        </a:rPr>
                        <a:t>GHz]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flux [</a:t>
                      </a:r>
                      <a:r>
                        <a:rPr lang="en-US" sz="1800" u="none" strike="noStrike" dirty="0" err="1">
                          <a:effectLst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観測網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観測日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0.33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77.4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1996-1998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155.8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</a:t>
                      </a:r>
                      <a:r>
                        <a:rPr lang="en-US" sz="1800" u="none" strike="noStrike" dirty="0" err="1">
                          <a:effectLst/>
                        </a:rPr>
                        <a:t>BnA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1994/5/16,17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37.2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1996/10/8,11/8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1.7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60.6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</a:t>
                      </a:r>
                      <a:r>
                        <a:rPr lang="en-US" sz="1800" u="none" strike="noStrike" dirty="0" err="1">
                          <a:effectLst/>
                        </a:rPr>
                        <a:t>BnA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1994/5/16,17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8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4.8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ATCA(6B)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2000/2/6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4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5.0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94.3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VLA(A)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1999/8/22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8.4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32.2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JVN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2014/6/9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115.4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VERA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2016/11/23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角丸四角形 6"/>
          <p:cNvSpPr/>
          <p:nvPr/>
        </p:nvSpPr>
        <p:spPr>
          <a:xfrm>
            <a:off x="130089" y="3284984"/>
            <a:ext cx="4795131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85560" y="2923974"/>
            <a:ext cx="4868423" cy="34721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724128" y="1854597"/>
            <a:ext cx="3222104" cy="756084"/>
          </a:xfrm>
          <a:prstGeom prst="wedgeRoundRectCallout">
            <a:avLst>
              <a:gd name="adj1" fmla="val -70428"/>
              <a:gd name="adj2" fmla="val 17419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6</a:t>
            </a:r>
            <a:r>
              <a:rPr lang="ja-JP" altLang="en-US" sz="2400" dirty="0">
                <a:solidFill>
                  <a:schemeClr val="tx1"/>
                </a:solidFill>
              </a:rPr>
              <a:t>ヶ月で</a:t>
            </a:r>
            <a:r>
              <a:rPr lang="en-US" altLang="ja-JP" sz="2400" dirty="0">
                <a:solidFill>
                  <a:schemeClr val="tx1"/>
                </a:solidFill>
              </a:rPr>
              <a:t>2</a:t>
            </a:r>
            <a:r>
              <a:rPr lang="ja-JP" altLang="en-US" sz="2400" dirty="0">
                <a:solidFill>
                  <a:schemeClr val="tx1"/>
                </a:solidFill>
              </a:rPr>
              <a:t>倍の強度差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13991"/>
              </p:ext>
            </p:extLst>
          </p:nvPr>
        </p:nvGraphicFramePr>
        <p:xfrm>
          <a:off x="5675817" y="3088388"/>
          <a:ext cx="3221706" cy="17933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0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0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67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</a:rPr>
                        <a:t>観測日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flux[</a:t>
                      </a:r>
                      <a:r>
                        <a:rPr lang="en-US" sz="1800" u="none" strike="noStrike" dirty="0" err="1">
                          <a:effectLst/>
                        </a:rPr>
                        <a:t>mJy</a:t>
                      </a:r>
                      <a:r>
                        <a:rPr lang="en-US" sz="1800" u="none" strike="noStrike" dirty="0">
                          <a:effectLst/>
                        </a:rPr>
                        <a:t>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2014/6/9</a:t>
                      </a:r>
                      <a:endParaRPr lang="ja-JP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32.2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2015/6/17</a:t>
                      </a:r>
                      <a:endParaRPr lang="ja-JP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37.0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2015/7/20</a:t>
                      </a:r>
                      <a:endParaRPr lang="ja-JP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41.0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6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2015/8/20</a:t>
                      </a:r>
                      <a:endParaRPr lang="ja-JP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37.2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角丸四角形吹き出し 9"/>
          <p:cNvSpPr/>
          <p:nvPr/>
        </p:nvSpPr>
        <p:spPr>
          <a:xfrm>
            <a:off x="5487784" y="2793511"/>
            <a:ext cx="3635896" cy="2734748"/>
          </a:xfrm>
          <a:prstGeom prst="wedgeRoundRectCallout">
            <a:avLst>
              <a:gd name="adj1" fmla="val -64194"/>
              <a:gd name="adj2" fmla="val -1855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51391" y="4018864"/>
            <a:ext cx="4795131" cy="39604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0089" y="4888105"/>
            <a:ext cx="415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ja-JP" dirty="0"/>
              <a:t>1.3-1.7 GHz : </a:t>
            </a:r>
            <a:r>
              <a:rPr lang="ja-JP" altLang="en-US" dirty="0"/>
              <a:t>角分解能ほぼ同じ</a:t>
            </a:r>
            <a:endParaRPr lang="en-US" altLang="ja-JP" dirty="0"/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ja-JP" dirty="0"/>
              <a:t>4.8-5.0 GHz : 5.0 GHz</a:t>
            </a:r>
            <a:r>
              <a:rPr lang="ja-JP" altLang="en-US" dirty="0"/>
              <a:t>は</a:t>
            </a:r>
            <a:r>
              <a:rPr lang="en-US" altLang="ja-JP" dirty="0"/>
              <a:t>4.8 GHz</a:t>
            </a:r>
            <a:r>
              <a:rPr lang="ja-JP" altLang="en-US" dirty="0"/>
              <a:t>の約</a:t>
            </a:r>
            <a:r>
              <a:rPr lang="en-US" altLang="ja-JP" dirty="0"/>
              <a:t>1/6</a:t>
            </a:r>
            <a:r>
              <a:rPr lang="ja-JP" altLang="en-US" dirty="0"/>
              <a:t>の角分解能</a:t>
            </a:r>
            <a:endParaRPr lang="en-US" altLang="ja-JP" dirty="0"/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ja-JP" dirty="0"/>
              <a:t>8.4 GHz</a:t>
            </a:r>
            <a:r>
              <a:rPr lang="ja-JP" altLang="en-US" dirty="0"/>
              <a:t>：角分解能は同じ</a:t>
            </a:r>
            <a:endParaRPr lang="en-US" altLang="ja-JP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810307" y="4955307"/>
            <a:ext cx="2952328" cy="572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ja-JP" altLang="en-US" sz="2400" dirty="0"/>
              <a:t>ほぼ強度差なし</a:t>
            </a:r>
            <a:endParaRPr lang="en-US" altLang="ja-JP" sz="2400" dirty="0"/>
          </a:p>
        </p:txBody>
      </p:sp>
      <p:sp>
        <p:nvSpPr>
          <p:cNvPr id="14" name="角丸四角形 2"/>
          <p:cNvSpPr/>
          <p:nvPr/>
        </p:nvSpPr>
        <p:spPr>
          <a:xfrm>
            <a:off x="107504" y="2245131"/>
            <a:ext cx="4912310" cy="33742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7"/>
          <p:cNvSpPr/>
          <p:nvPr/>
        </p:nvSpPr>
        <p:spPr>
          <a:xfrm>
            <a:off x="5574379" y="857982"/>
            <a:ext cx="3222104" cy="756084"/>
          </a:xfrm>
          <a:prstGeom prst="wedgeRoundRectCallout">
            <a:avLst>
              <a:gd name="adj1" fmla="val -64122"/>
              <a:gd name="adj2" fmla="val 172855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同時観測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40270" y="5711090"/>
            <a:ext cx="532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00"/>
                </a:solidFill>
              </a:rPr>
              <a:t>数ヶ月のタイムスケールで強度が</a:t>
            </a:r>
            <a:r>
              <a:rPr lang="en-US" altLang="ja-JP" sz="2800" b="1" dirty="0">
                <a:solidFill>
                  <a:srgbClr val="FF0000"/>
                </a:solidFill>
              </a:rPr>
              <a:t>2-3</a:t>
            </a:r>
            <a:r>
              <a:rPr lang="ja-JP" altLang="en-US" sz="2800" b="1" dirty="0">
                <a:solidFill>
                  <a:srgbClr val="FF0000"/>
                </a:solidFill>
              </a:rPr>
              <a:t>倍に変動する可能性がある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7128792" cy="72008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OBSERVATION(4)-</a:t>
            </a:r>
            <a:r>
              <a:rPr lang="ja-JP" altLang="en-US" dirty="0"/>
              <a:t>大規模探査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05" y="5081189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399802"/>
            <a:ext cx="7467600" cy="724942"/>
          </a:xfrm>
        </p:spPr>
        <p:txBody>
          <a:bodyPr/>
          <a:lstStyle/>
          <a:p>
            <a:r>
              <a:rPr kumimoji="1" lang="ja-JP" altLang="en-US" dirty="0"/>
              <a:t>天体検出率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20174" y="1124744"/>
            <a:ext cx="42238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/>
              <a:t>JVN</a:t>
            </a:r>
            <a:r>
              <a:rPr lang="ja-JP" altLang="en-US" sz="2000" b="1" dirty="0"/>
              <a:t>観測</a:t>
            </a:r>
            <a:endParaRPr lang="en-US" altLang="ja-JP" sz="2000" b="1" dirty="0"/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実施日：</a:t>
            </a:r>
            <a:r>
              <a:rPr lang="en-US" altLang="ja-JP" sz="2000" dirty="0"/>
              <a:t>2016/7/20, 7/31, 8/3, 8/4</a:t>
            </a:r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時間</a:t>
            </a:r>
            <a:r>
              <a:rPr lang="en-US" altLang="ja-JP" sz="2000" dirty="0"/>
              <a:t>:</a:t>
            </a:r>
            <a:r>
              <a:rPr lang="ja-JP" altLang="en-US" sz="2000" dirty="0"/>
              <a:t>約</a:t>
            </a:r>
            <a:r>
              <a:rPr lang="en-US" altLang="ja-JP" sz="2000" dirty="0"/>
              <a:t>6hr/epoch</a:t>
            </a:r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周波数：</a:t>
            </a:r>
            <a:r>
              <a:rPr lang="en-US" altLang="ja-JP" sz="2000" dirty="0"/>
              <a:t>8.448</a:t>
            </a:r>
            <a:r>
              <a:rPr lang="ja-JP" altLang="en-US" sz="2000" dirty="0"/>
              <a:t>　</a:t>
            </a:r>
            <a:r>
              <a:rPr lang="en-US" altLang="ja-JP" sz="2000" dirty="0"/>
              <a:t>[GHz]</a:t>
            </a:r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帯域幅：</a:t>
            </a:r>
            <a:r>
              <a:rPr lang="en-US" altLang="ja-JP" sz="2000" dirty="0"/>
              <a:t>512</a:t>
            </a:r>
            <a:r>
              <a:rPr lang="ja-JP" altLang="en-US" sz="2000" dirty="0"/>
              <a:t>　</a:t>
            </a:r>
            <a:r>
              <a:rPr lang="en-US" altLang="ja-JP" sz="2000" dirty="0"/>
              <a:t>[MHz]</a:t>
            </a:r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観測局：つくば、山口、日立</a:t>
            </a:r>
            <a:endParaRPr lang="en-US" altLang="ja-JP" sz="2000" dirty="0"/>
          </a:p>
          <a:p>
            <a:pPr marL="342900" indent="-342900">
              <a:buSzPct val="50000"/>
              <a:buFont typeface="Arial" panose="020B0604020202020204" pitchFamily="34" charset="0"/>
              <a:buChar char="•"/>
            </a:pPr>
            <a:r>
              <a:rPr lang="en-US" altLang="ja-JP" sz="2000" dirty="0"/>
              <a:t>Target : 3scan (6 min/scan)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00222"/>
              </p:ext>
            </p:extLst>
          </p:nvPr>
        </p:nvGraphicFramePr>
        <p:xfrm>
          <a:off x="755576" y="3442006"/>
          <a:ext cx="7488832" cy="2756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36595394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9900644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8564134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84881015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2340169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31661707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観測天体数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長＋短基線検出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短基線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 dirty="0"/>
                        <a:t>のみ検出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total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検出率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9758284"/>
                  </a:ext>
                </a:extLst>
              </a:tr>
              <a:tr h="3793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r>
                        <a:rPr kumimoji="1" lang="en-US" altLang="ja-JP" baseline="0" dirty="0"/>
                        <a:t> epoch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0.31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08719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 epoch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0.50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6948917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 epoch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0.44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84015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 epoch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0.25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18298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total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61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0.37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40094352"/>
                  </a:ext>
                </a:extLst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4788024" y="1497790"/>
            <a:ext cx="3816424" cy="1728192"/>
            <a:chOff x="4860032" y="1268760"/>
            <a:chExt cx="3816424" cy="1728192"/>
          </a:xfrm>
        </p:grpSpPr>
        <p:sp>
          <p:nvSpPr>
            <p:cNvPr id="6" name="コンテンツ プレースホルダー 2"/>
            <p:cNvSpPr txBox="1">
              <a:spLocks/>
            </p:cNvSpPr>
            <p:nvPr/>
          </p:nvSpPr>
          <p:spPr>
            <a:xfrm>
              <a:off x="4932040" y="1484784"/>
              <a:ext cx="3744416" cy="1367652"/>
            </a:xfrm>
            <a:prstGeom prst="rect">
              <a:avLst/>
            </a:prstGeom>
          </p:spPr>
          <p:txBody>
            <a:bodyPr vert="horz">
              <a:no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1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Georgia"/>
                <a:buNone/>
              </a:pPr>
              <a:r>
                <a:rPr lang="ja-JP" altLang="en-US" sz="2400" dirty="0"/>
                <a:t>天体検出基準</a:t>
              </a:r>
              <a:endParaRPr lang="en-US" altLang="ja-JP" sz="2400" dirty="0"/>
            </a:p>
            <a:p>
              <a:pPr marL="342900" indent="-342900"/>
              <a:r>
                <a:rPr lang="en-US" altLang="ja-JP" sz="2400" dirty="0"/>
                <a:t>SNR3</a:t>
              </a:r>
              <a:r>
                <a:rPr lang="ja-JP" altLang="en-US" sz="2400" dirty="0"/>
                <a:t>以上</a:t>
              </a:r>
              <a:endParaRPr lang="en-US" altLang="ja-JP" sz="2400" dirty="0"/>
            </a:p>
            <a:p>
              <a:pPr marL="342900" indent="-342900"/>
              <a:r>
                <a:rPr lang="en-US" altLang="ja-JP" sz="2400" dirty="0"/>
                <a:t>2scan</a:t>
              </a:r>
              <a:r>
                <a:rPr lang="ja-JP" altLang="en-US" sz="2400" dirty="0"/>
                <a:t>以上検出している</a:t>
              </a:r>
              <a:endParaRPr lang="en-US" altLang="ja-JP" sz="2400" dirty="0"/>
            </a:p>
          </p:txBody>
        </p:sp>
        <p:sp>
          <p:nvSpPr>
            <p:cNvPr id="3" name="四角形: 角を丸くする 2"/>
            <p:cNvSpPr/>
            <p:nvPr/>
          </p:nvSpPr>
          <p:spPr>
            <a:xfrm>
              <a:off x="4860032" y="1268760"/>
              <a:ext cx="3672408" cy="1728192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079612" y="626932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FF0000"/>
                </a:solidFill>
              </a:rPr>
              <a:t>詳細は山口大学の森さんのポスター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7416824" cy="706090"/>
          </a:xfrm>
        </p:spPr>
        <p:txBody>
          <a:bodyPr>
            <a:normAutofit/>
          </a:bodyPr>
          <a:lstStyle/>
          <a:p>
            <a:r>
              <a:rPr lang="en-US" altLang="ja-JP" dirty="0"/>
              <a:t>SUMMARY &amp; PROSPECT</a:t>
            </a:r>
            <a:endParaRPr kumimoji="1" lang="ja-JP" altLang="en-US" dirty="0"/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97" y="530120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7995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Summary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397" y="980728"/>
            <a:ext cx="8784976" cy="115212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ja-JP" altLang="en-US" sz="2200" b="1" dirty="0"/>
              <a:t>研究目的</a:t>
            </a:r>
            <a:endParaRPr lang="en-US" altLang="ja-JP" sz="2200" b="1" dirty="0"/>
          </a:p>
          <a:p>
            <a:pPr marL="109728" indent="0" algn="ctr">
              <a:buNone/>
            </a:pPr>
            <a:r>
              <a:rPr lang="en-US" altLang="ja-JP" sz="2200" dirty="0"/>
              <a:t>SMBH</a:t>
            </a:r>
            <a:r>
              <a:rPr lang="ja-JP" altLang="en-US" sz="2200" dirty="0"/>
              <a:t>は形成過程が未解明→</a:t>
            </a:r>
            <a:r>
              <a:rPr lang="en-US" altLang="ja-JP" sz="2200" dirty="0"/>
              <a:t> BH</a:t>
            </a:r>
            <a:r>
              <a:rPr lang="ja-JP" altLang="en-US" sz="2200" dirty="0"/>
              <a:t>同士の合体も</a:t>
            </a:r>
            <a:r>
              <a:rPr lang="en-US" altLang="ja-JP" sz="2200" dirty="0"/>
              <a:t>1</a:t>
            </a:r>
            <a:r>
              <a:rPr lang="ja-JP" altLang="en-US" sz="2200" dirty="0" err="1"/>
              <a:t>つの</a:t>
            </a:r>
            <a:r>
              <a:rPr lang="ja-JP" altLang="en-US" sz="2200" dirty="0"/>
              <a:t>要因ではないか？</a:t>
            </a:r>
            <a:endParaRPr lang="en-US" altLang="ja-JP" sz="2200" dirty="0"/>
          </a:p>
          <a:p>
            <a:pPr marL="109728" indent="0" algn="ctr">
              <a:buNone/>
            </a:pPr>
            <a:r>
              <a:rPr lang="en-US" altLang="ja-JP" sz="2200" dirty="0" err="1"/>
              <a:t>Sgr</a:t>
            </a:r>
            <a:r>
              <a:rPr lang="en-US" altLang="ja-JP" sz="2200" dirty="0"/>
              <a:t> A</a:t>
            </a:r>
            <a:r>
              <a:rPr lang="en-US" altLang="ja-JP" sz="2200" baseline="30000" dirty="0"/>
              <a:t>*</a:t>
            </a:r>
            <a:r>
              <a:rPr lang="ja-JP" altLang="en-US" sz="2200" dirty="0"/>
              <a:t>の近傍の合体成長の証拠となるような浮遊</a:t>
            </a:r>
            <a:r>
              <a:rPr lang="en-US" altLang="ja-JP" sz="2200" dirty="0"/>
              <a:t>BH</a:t>
            </a:r>
            <a:r>
              <a:rPr lang="ja-JP" altLang="en-US" sz="2200" dirty="0"/>
              <a:t>を探査</a:t>
            </a:r>
            <a:endParaRPr lang="en-US" altLang="ja-JP" sz="22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8" y="5308712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78085" y="4365104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Prospect</a:t>
            </a:r>
            <a:endParaRPr lang="ja-JP" altLang="en-US" sz="36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67995" y="5271062"/>
            <a:ext cx="7084325" cy="166892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引き続き</a:t>
            </a:r>
            <a:r>
              <a:rPr lang="en-US" altLang="ja-JP" sz="2400" dirty="0"/>
              <a:t>Observation(2)</a:t>
            </a:r>
            <a:r>
              <a:rPr lang="ja-JP" altLang="en-US" sz="2400" dirty="0"/>
              <a:t>の解析</a:t>
            </a:r>
            <a:r>
              <a:rPr lang="en-US" altLang="ja-JP" sz="2400" dirty="0"/>
              <a:t>(</a:t>
            </a:r>
            <a:r>
              <a:rPr lang="ja-JP" altLang="en-US" sz="2400" dirty="0"/>
              <a:t>現状位相補償出来ず</a:t>
            </a:r>
            <a:r>
              <a:rPr lang="en-US" altLang="ja-JP" sz="2400" dirty="0"/>
              <a:t>)</a:t>
            </a:r>
          </a:p>
          <a:p>
            <a:r>
              <a:rPr lang="en-US" altLang="ja-JP" sz="2400" dirty="0"/>
              <a:t>Source2</a:t>
            </a:r>
            <a:r>
              <a:rPr lang="ja-JP" altLang="en-US" sz="2400" dirty="0"/>
              <a:t>についてスペクトルや強度変動の議論、多周波モニタリング観測</a:t>
            </a:r>
            <a:endParaRPr lang="en-US" altLang="ja-JP" sz="2400" dirty="0"/>
          </a:p>
          <a:p>
            <a:r>
              <a:rPr lang="ja-JP" altLang="en-US" sz="2400" dirty="0"/>
              <a:t>固有運動測定の再観測</a:t>
            </a:r>
            <a:endParaRPr lang="en-US" altLang="ja-JP" sz="2400" dirty="0"/>
          </a:p>
          <a:p>
            <a:pPr marL="0" indent="0">
              <a:buFont typeface="Georgia"/>
              <a:buNone/>
            </a:pPr>
            <a:endParaRPr lang="ja-JP" altLang="en-US" sz="2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34617"/>
              </p:ext>
            </p:extLst>
          </p:nvPr>
        </p:nvGraphicFramePr>
        <p:xfrm>
          <a:off x="278798" y="2348880"/>
          <a:ext cx="8428173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3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結果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/>
                        <a:t>OBSERVATION(1)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天体の探査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3</a:t>
                      </a:r>
                      <a:r>
                        <a:rPr kumimoji="1" lang="ja-JP" altLang="en-US" sz="2000" b="0" dirty="0"/>
                        <a:t>天体検出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/>
                        <a:t>OBSERVATION(2)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検出天体の</a:t>
                      </a:r>
                      <a:endParaRPr kumimoji="1" lang="en-US" altLang="ja-JP" sz="2000" b="0" dirty="0"/>
                    </a:p>
                    <a:p>
                      <a:pPr algn="ctr"/>
                      <a:r>
                        <a:rPr kumimoji="1" lang="ja-JP" altLang="en-US" sz="2000" b="0" dirty="0"/>
                        <a:t>系内外の切り分け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/>
                        <a:t>Source2</a:t>
                      </a:r>
                      <a:r>
                        <a:rPr kumimoji="1" lang="ja-JP" altLang="en-US" sz="2000" b="0" dirty="0"/>
                        <a:t>の</a:t>
                      </a:r>
                      <a:r>
                        <a:rPr kumimoji="1" lang="en-US" altLang="ja-JP" sz="2000" b="0" dirty="0"/>
                        <a:t>flux</a:t>
                      </a:r>
                      <a:r>
                        <a:rPr kumimoji="1" lang="ja-JP" altLang="en-US" sz="2000" b="0" dirty="0"/>
                        <a:t>は変動していない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/>
                        <a:t>OBSERVATION(3)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位相補償は出来ず</a:t>
                      </a:r>
                      <a:endParaRPr kumimoji="1" lang="en-US" altLang="ja-JP" sz="2000" b="0" dirty="0"/>
                    </a:p>
                    <a:p>
                      <a:pPr algn="ctr"/>
                      <a:r>
                        <a:rPr kumimoji="1" lang="en-US" altLang="ja-JP" sz="2000" b="0" dirty="0"/>
                        <a:t>100mJy</a:t>
                      </a:r>
                      <a:r>
                        <a:rPr kumimoji="1" lang="ja-JP" altLang="en-US" sz="2000" b="0" dirty="0"/>
                        <a:t>程度検出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dirty="0"/>
                        <a:t>OBSERVATION(4)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/>
                        <a:t>候補天体増加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/>
                        <a:t>61</a:t>
                      </a:r>
                      <a:r>
                        <a:rPr kumimoji="1" lang="ja-JP" altLang="en-US" sz="2000" b="0" dirty="0"/>
                        <a:t>天体中</a:t>
                      </a:r>
                      <a:r>
                        <a:rPr kumimoji="1" lang="en-US" altLang="ja-JP" sz="2000" b="0" dirty="0"/>
                        <a:t>23</a:t>
                      </a:r>
                      <a:r>
                        <a:rPr kumimoji="1" lang="ja-JP" altLang="en-US" sz="2000" b="0" dirty="0"/>
                        <a:t>天体検出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四角形: 角を丸くする 2"/>
          <p:cNvSpPr/>
          <p:nvPr/>
        </p:nvSpPr>
        <p:spPr>
          <a:xfrm>
            <a:off x="242794" y="1030651"/>
            <a:ext cx="8500181" cy="11742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0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08920"/>
            <a:ext cx="8496944" cy="17281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ja-JP" altLang="en-US" dirty="0"/>
              <a:t>観測でご協力頂きました</a:t>
            </a:r>
            <a:endParaRPr lang="en-US" altLang="ja-JP" dirty="0"/>
          </a:p>
          <a:p>
            <a:pPr marL="109728" indent="0" algn="ctr">
              <a:buNone/>
            </a:pPr>
            <a:r>
              <a:rPr lang="ja-JP" altLang="en-US" dirty="0"/>
              <a:t>筑波大学、茨城大学、国土地理院、国立天文台の皆様</a:t>
            </a:r>
            <a:endParaRPr lang="en-US" altLang="ja-JP" dirty="0"/>
          </a:p>
          <a:p>
            <a:pPr marL="109728" indent="0" algn="ctr">
              <a:buNone/>
            </a:pPr>
            <a:r>
              <a:rPr lang="ja-JP" altLang="en-US" dirty="0"/>
              <a:t>ありがとうございました</a:t>
            </a:r>
            <a:endParaRPr lang="en-US" altLang="ja-JP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8" y="5308712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42885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SMBH</a:t>
            </a:r>
            <a:r>
              <a:rPr kumimoji="1" lang="ja-JP" altLang="en-US" sz="3600" dirty="0"/>
              <a:t>の形成メカニズム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59089" y="2348880"/>
            <a:ext cx="8049775" cy="396044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2138" y="2622699"/>
            <a:ext cx="7654278" cy="304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SMBH</a:t>
            </a:r>
            <a:r>
              <a:rPr lang="ja-JP" altLang="en-US" sz="2400" b="1" dirty="0"/>
              <a:t>形成メカニズム</a:t>
            </a:r>
            <a:endParaRPr lang="en-US" altLang="ja-JP" sz="2400" b="1" dirty="0"/>
          </a:p>
          <a:p>
            <a:r>
              <a:rPr lang="ja-JP" altLang="en-US" sz="2400" dirty="0"/>
              <a:t>①</a:t>
            </a:r>
            <a:r>
              <a:rPr lang="en-US" altLang="ja-JP" sz="2400" dirty="0"/>
              <a:t>Eddington</a:t>
            </a:r>
            <a:r>
              <a:rPr lang="ja-JP" altLang="en-US" sz="2400" dirty="0"/>
              <a:t> </a:t>
            </a:r>
            <a:r>
              <a:rPr lang="en-US" altLang="ja-JP" sz="2400" dirty="0"/>
              <a:t>rate~1</a:t>
            </a:r>
            <a:r>
              <a:rPr lang="ja-JP" altLang="en-US" sz="2400" dirty="0"/>
              <a:t>または</a:t>
            </a:r>
            <a:r>
              <a:rPr lang="en-US" altLang="ja-JP" sz="2400" dirty="0"/>
              <a:t>Super-Eddington</a:t>
            </a:r>
            <a:r>
              <a:rPr lang="ja-JP" altLang="en-US" sz="2400" dirty="0"/>
              <a:t>降着</a:t>
            </a:r>
            <a:endParaRPr lang="en-US" altLang="ja-JP" sz="2400" dirty="0"/>
          </a:p>
          <a:p>
            <a:r>
              <a:rPr lang="en-US" altLang="ja-JP" sz="2400" dirty="0"/>
              <a:t>ULXs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マイクロクエーサー</a:t>
            </a:r>
            <a:r>
              <a:rPr lang="en-US" altLang="ja-JP" sz="2400" dirty="0" err="1"/>
              <a:t>etc</a:t>
            </a:r>
            <a:r>
              <a:rPr lang="ja-JP" altLang="en-US" sz="2400" dirty="0"/>
              <a:t>で観測</a:t>
            </a:r>
            <a:endParaRPr lang="en-US" altLang="ja-JP" sz="2400" dirty="0"/>
          </a:p>
          <a:p>
            <a:r>
              <a:rPr lang="ja-JP" altLang="en-US" sz="2400" dirty="0"/>
              <a:t>②</a:t>
            </a:r>
            <a:r>
              <a:rPr lang="en-US" altLang="ja-JP" sz="2400" dirty="0"/>
              <a:t> Direct collapse</a:t>
            </a:r>
          </a:p>
          <a:p>
            <a:r>
              <a:rPr lang="ja-JP" altLang="en-US" sz="2400" dirty="0"/>
              <a:t>超大質量星</a:t>
            </a:r>
            <a:r>
              <a:rPr lang="en-US" altLang="ja-JP" sz="2400" dirty="0"/>
              <a:t>(</a:t>
            </a:r>
            <a:r>
              <a:rPr lang="ja-JP" altLang="en-US" sz="2400" dirty="0"/>
              <a:t>～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5</a:t>
            </a:r>
            <a:r>
              <a:rPr lang="en-US" altLang="ja-JP" sz="2400" dirty="0"/>
              <a:t> M</a:t>
            </a:r>
            <a:r>
              <a:rPr lang="en-US" altLang="ja-JP" sz="2400" baseline="-25000" dirty="0">
                <a:ea typeface="HG明朝B" panose="02020809000000000000" pitchFamily="17" charset="-128"/>
                <a:sym typeface="Wingdings"/>
              </a:rPr>
              <a:t> </a:t>
            </a:r>
            <a:r>
              <a:rPr lang="en-US" altLang="ja-JP" sz="2400" dirty="0"/>
              <a:t>)</a:t>
            </a:r>
            <a:r>
              <a:rPr lang="ja-JP" altLang="en-US" sz="2400" dirty="0"/>
              <a:t>からの恒星質量</a:t>
            </a:r>
            <a:r>
              <a:rPr lang="en-US" altLang="ja-JP" sz="2400" dirty="0"/>
              <a:t>BH</a:t>
            </a:r>
            <a:r>
              <a:rPr lang="ja-JP" altLang="en-US" sz="2400" dirty="0"/>
              <a:t>以上の質量の</a:t>
            </a:r>
            <a:r>
              <a:rPr lang="en-US" altLang="ja-JP" sz="2400" dirty="0"/>
              <a:t>BH</a:t>
            </a:r>
            <a:r>
              <a:rPr lang="ja-JP" altLang="en-US" sz="2400" dirty="0"/>
              <a:t>の形成</a:t>
            </a:r>
            <a:endParaRPr lang="en-US" altLang="ja-JP" sz="2400" dirty="0"/>
          </a:p>
          <a:p>
            <a:r>
              <a:rPr lang="ja-JP" altLang="en-US" sz="2400" dirty="0"/>
              <a:t>③</a:t>
            </a:r>
            <a:r>
              <a:rPr lang="en-US" altLang="ja-JP" sz="2400" dirty="0"/>
              <a:t>BH</a:t>
            </a:r>
            <a:r>
              <a:rPr lang="ja-JP" altLang="en-US" sz="2400" dirty="0"/>
              <a:t>同士の合体成長</a:t>
            </a:r>
            <a:endParaRPr lang="en-US" altLang="ja-JP" sz="2400" dirty="0"/>
          </a:p>
          <a:p>
            <a:r>
              <a:rPr lang="ja-JP" altLang="en-US" sz="2400" dirty="0"/>
              <a:t>合体後の銀河で</a:t>
            </a:r>
            <a:r>
              <a:rPr lang="en-US" altLang="ja-JP" sz="2400" dirty="0"/>
              <a:t>Black Hole Binary</a:t>
            </a:r>
            <a:r>
              <a:rPr lang="ja-JP" altLang="en-US" sz="2400" dirty="0"/>
              <a:t>を形成</a:t>
            </a:r>
            <a:endParaRPr lang="en-US" altLang="ja-JP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01885" y="1113363"/>
            <a:ext cx="8702739" cy="1090032"/>
            <a:chOff x="301885" y="1113363"/>
            <a:chExt cx="8702739" cy="1090032"/>
          </a:xfrm>
        </p:grpSpPr>
        <p:sp>
          <p:nvSpPr>
            <p:cNvPr id="48" name="正方形/長方形 47"/>
            <p:cNvSpPr/>
            <p:nvPr/>
          </p:nvSpPr>
          <p:spPr>
            <a:xfrm>
              <a:off x="6259926" y="1196713"/>
              <a:ext cx="27446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400" dirty="0"/>
                <a:t>Narayanan et al. 2001</a:t>
              </a:r>
              <a:endParaRPr lang="ja-JP" altLang="en-US" sz="1400" dirty="0"/>
            </a:p>
          </p:txBody>
        </p:sp>
        <p:sp>
          <p:nvSpPr>
            <p:cNvPr id="11" name="コンテンツ プレースホルダー 2"/>
            <p:cNvSpPr txBox="1">
              <a:spLocks/>
            </p:cNvSpPr>
            <p:nvPr/>
          </p:nvSpPr>
          <p:spPr>
            <a:xfrm>
              <a:off x="301885" y="1113363"/>
              <a:ext cx="8206980" cy="1090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2400" dirty="0"/>
                <a:t>Sloan Digital Sky Survey</a:t>
              </a:r>
              <a:r>
                <a:rPr lang="ja-JP" altLang="en-US" sz="2400" dirty="0"/>
                <a:t>で</a:t>
              </a:r>
              <a:r>
                <a:rPr lang="en-US" altLang="ja-JP" sz="2400" dirty="0"/>
                <a:t>Z</a:t>
              </a:r>
              <a:r>
                <a:rPr lang="ja-JP" altLang="en-US" sz="2400" dirty="0"/>
                <a:t>～</a:t>
              </a:r>
              <a:r>
                <a:rPr lang="en-US" altLang="ja-JP" sz="2400" dirty="0"/>
                <a:t>6</a:t>
              </a:r>
              <a:r>
                <a:rPr lang="ja-JP" altLang="en-US" sz="2400" dirty="0"/>
                <a:t>の</a:t>
              </a:r>
              <a:r>
                <a:rPr lang="en-US" altLang="ja-JP" sz="2400" dirty="0"/>
                <a:t>SMBH</a:t>
              </a:r>
              <a:r>
                <a:rPr lang="ja-JP" altLang="en-US" sz="2400" dirty="0"/>
                <a:t>の発見</a:t>
              </a:r>
              <a:endParaRPr lang="en-US" altLang="ja-JP" sz="2400" dirty="0"/>
            </a:p>
            <a:p>
              <a:pPr marL="0" indent="0">
                <a:buNone/>
              </a:pPr>
              <a:r>
                <a:rPr lang="ja-JP" altLang="en-US" sz="2400" dirty="0"/>
                <a:t>→宇宙年齢</a:t>
              </a:r>
              <a:r>
                <a:rPr lang="en-US" altLang="ja-JP" sz="2400" dirty="0"/>
                <a:t>10</a:t>
              </a:r>
              <a:r>
                <a:rPr lang="ja-JP" altLang="en-US" sz="2400" dirty="0"/>
                <a:t>億年の時にはすでに</a:t>
              </a:r>
              <a:r>
                <a:rPr lang="en-US" altLang="ja-JP" sz="2400" dirty="0"/>
                <a:t>SMBH(10</a:t>
              </a:r>
              <a:r>
                <a:rPr lang="en-US" altLang="ja-JP" sz="2400" baseline="30000" dirty="0"/>
                <a:t>6-9 </a:t>
              </a:r>
              <a:r>
                <a:rPr lang="en-US" altLang="ja-JP" sz="2400" dirty="0"/>
                <a:t>M</a:t>
              </a:r>
              <a:r>
                <a:rPr lang="en-US" altLang="ja-JP" sz="2400" baseline="-25000" dirty="0">
                  <a:ea typeface="HG明朝B" panose="02020809000000000000" pitchFamily="17" charset="-128"/>
                  <a:sym typeface="Wingdings"/>
                </a:rPr>
                <a:t> </a:t>
              </a:r>
              <a:r>
                <a:rPr lang="en-US" altLang="ja-JP" sz="2400" dirty="0"/>
                <a:t> )</a:t>
              </a:r>
              <a:r>
                <a:rPr lang="ja-JP" altLang="en-US" sz="2400" dirty="0"/>
                <a:t>が形成</a:t>
              </a:r>
              <a:endParaRPr lang="en-US" altLang="ja-JP" sz="2400" dirty="0"/>
            </a:p>
            <a:p>
              <a:pPr marL="0" indent="0">
                <a:buNone/>
              </a:pPr>
              <a:endParaRPr lang="en-US" altLang="ja-JP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11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285503" y="33265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銀河合体と</a:t>
            </a:r>
            <a:r>
              <a:rPr lang="en-US" altLang="ja-JP" sz="3600" dirty="0"/>
              <a:t>BH</a:t>
            </a:r>
            <a:r>
              <a:rPr lang="ja-JP" altLang="en-US" sz="3600" dirty="0"/>
              <a:t>の合体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23529" y="1252731"/>
            <a:ext cx="5040560" cy="2210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ja-JP" altLang="en-US" sz="2400" dirty="0"/>
              <a:t>大質量銀河は複数の銀河の合体を通して形成</a:t>
            </a:r>
            <a:endParaRPr lang="en-US" altLang="ja-JP" sz="2400" dirty="0"/>
          </a:p>
          <a:p>
            <a:pPr marL="342900" indent="-342900"/>
            <a:r>
              <a:rPr lang="ja-JP" altLang="en-US" sz="2400" dirty="0"/>
              <a:t>大質量銀河には複数の</a:t>
            </a:r>
            <a:r>
              <a:rPr lang="en-US" altLang="ja-JP" sz="2400" dirty="0"/>
              <a:t>IMBH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SMBH</a:t>
            </a:r>
            <a:r>
              <a:rPr lang="ja-JP" altLang="en-US" sz="2400" dirty="0"/>
              <a:t>が存在するはず</a:t>
            </a:r>
            <a:endParaRPr lang="en-US" altLang="ja-JP" sz="2400" dirty="0"/>
          </a:p>
          <a:p>
            <a:pPr marL="342900" indent="-342900"/>
            <a:r>
              <a:rPr lang="ja-JP" altLang="en-US" sz="2400" dirty="0"/>
              <a:t>複数の</a:t>
            </a:r>
            <a:r>
              <a:rPr lang="en-US" altLang="ja-JP" sz="2400" dirty="0"/>
              <a:t>BH</a:t>
            </a:r>
            <a:r>
              <a:rPr lang="ja-JP" altLang="en-US" sz="2400" dirty="0"/>
              <a:t>は中心核と合体？</a:t>
            </a:r>
            <a:endParaRPr lang="en-US" altLang="ja-JP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458139" y="842429"/>
            <a:ext cx="3426497" cy="3992629"/>
            <a:chOff x="5608385" y="2567806"/>
            <a:chExt cx="3426497" cy="399262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385" y="2567806"/>
              <a:ext cx="3426497" cy="365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6618928" y="6252658"/>
              <a:ext cx="17299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ja-JP" sz="1400" dirty="0"/>
                <a:t>Yuexing et al.</a:t>
              </a:r>
              <a:r>
                <a:rPr lang="ja-JP" altLang="en-US" sz="1400" dirty="0"/>
                <a:t> </a:t>
              </a:r>
              <a:r>
                <a:rPr lang="en-US" altLang="ja-JP" sz="1400" dirty="0"/>
                <a:t>(</a:t>
              </a:r>
              <a:r>
                <a:rPr lang="fr-FR" altLang="ja-JP" sz="1400" dirty="0"/>
                <a:t>2007) </a:t>
              </a:r>
              <a:endParaRPr lang="ja-JP" altLang="en-US" sz="1400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583689" y="4835058"/>
            <a:ext cx="3499945" cy="1786329"/>
            <a:chOff x="804503" y="5057836"/>
            <a:chExt cx="3499945" cy="1786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" r="4345" b="11149"/>
            <a:stretch/>
          </p:blipFill>
          <p:spPr bwMode="auto">
            <a:xfrm>
              <a:off x="804503" y="5057836"/>
              <a:ext cx="3499945" cy="1684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1378601" y="6536388"/>
              <a:ext cx="23464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altLang="ja-JP" sz="1400" dirty="0"/>
                <a:t>Tanikawa &amp; Umemura </a:t>
              </a:r>
              <a:r>
                <a:rPr lang="en-US" altLang="ja-JP" sz="1400" dirty="0"/>
                <a:t>(</a:t>
              </a:r>
              <a:r>
                <a:rPr lang="pl-PL" altLang="ja-JP" sz="1400" dirty="0"/>
                <a:t>2011</a:t>
              </a:r>
              <a:r>
                <a:rPr lang="en-US" altLang="ja-JP" sz="1400" dirty="0"/>
                <a:t>)</a:t>
              </a:r>
              <a:endParaRPr lang="ja-JP" altLang="en-US" sz="1400" dirty="0"/>
            </a:p>
          </p:txBody>
        </p:sp>
      </p:grpSp>
      <p:sp>
        <p:nvSpPr>
          <p:cNvPr id="5" name="角丸四角形吹き出し 4"/>
          <p:cNvSpPr/>
          <p:nvPr/>
        </p:nvSpPr>
        <p:spPr>
          <a:xfrm>
            <a:off x="134632" y="5157192"/>
            <a:ext cx="4945334" cy="1464195"/>
          </a:xfrm>
          <a:prstGeom prst="wedgeRoundRectCallout">
            <a:avLst>
              <a:gd name="adj1" fmla="val 56481"/>
              <a:gd name="adj2" fmla="val -14859"/>
              <a:gd name="adj3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00" dirty="0">
                <a:solidFill>
                  <a:prstClr val="black"/>
                </a:solidFill>
              </a:rPr>
              <a:t>10</a:t>
            </a:r>
            <a:r>
              <a:rPr lang="en-US" altLang="ja-JP" sz="2200" baseline="30000" dirty="0">
                <a:solidFill>
                  <a:prstClr val="black"/>
                </a:solidFill>
              </a:rPr>
              <a:t>7 </a:t>
            </a:r>
            <a:r>
              <a:rPr lang="en-US" altLang="ja-JP" sz="2200" dirty="0">
                <a:solidFill>
                  <a:prstClr val="black"/>
                </a:solidFill>
              </a:rPr>
              <a:t>M</a:t>
            </a:r>
            <a:r>
              <a:rPr lang="en-US" altLang="ja-JP" sz="2200" baseline="-25000" dirty="0">
                <a:solidFill>
                  <a:prstClr val="black"/>
                </a:solidFill>
                <a:ea typeface="HG明朝B" panose="02020809000000000000" pitchFamily="17" charset="-128"/>
                <a:sym typeface="Wingdings"/>
              </a:rPr>
              <a:t> </a:t>
            </a:r>
            <a:r>
              <a:rPr lang="ja-JP" altLang="en-US" sz="2200" dirty="0">
                <a:solidFill>
                  <a:prstClr val="black"/>
                </a:solidFill>
                <a:ea typeface="+mj-ea"/>
                <a:sym typeface="Wingdings"/>
              </a:rPr>
              <a:t>の</a:t>
            </a:r>
            <a:r>
              <a:rPr lang="en-US" altLang="ja-JP" sz="2200" dirty="0">
                <a:solidFill>
                  <a:prstClr val="black"/>
                </a:solidFill>
                <a:ea typeface="+mj-ea"/>
                <a:sym typeface="Wingdings"/>
              </a:rPr>
              <a:t>10</a:t>
            </a:r>
            <a:r>
              <a:rPr lang="ja-JP" altLang="en-US" sz="2200" dirty="0">
                <a:solidFill>
                  <a:prstClr val="black"/>
                </a:solidFill>
                <a:ea typeface="+mj-ea"/>
                <a:sym typeface="Wingdings"/>
              </a:rPr>
              <a:t>個の</a:t>
            </a:r>
            <a:r>
              <a:rPr lang="en-US" altLang="ja-JP" sz="2200" dirty="0">
                <a:solidFill>
                  <a:prstClr val="black"/>
                </a:solidFill>
                <a:ea typeface="+mj-ea"/>
                <a:sym typeface="Wingdings"/>
              </a:rPr>
              <a:t>BH</a:t>
            </a:r>
            <a:r>
              <a:rPr lang="ja-JP" altLang="en-US" sz="2200" dirty="0">
                <a:solidFill>
                  <a:prstClr val="black"/>
                </a:solidFill>
                <a:ea typeface="+mj-ea"/>
                <a:sym typeface="Wingdings"/>
              </a:rPr>
              <a:t>の</a:t>
            </a:r>
            <a:endParaRPr lang="en-US" altLang="ja-JP" sz="2200" dirty="0">
              <a:solidFill>
                <a:prstClr val="black"/>
              </a:solidFill>
              <a:ea typeface="+mj-ea"/>
              <a:sym typeface="Wingdings"/>
            </a:endParaRPr>
          </a:p>
          <a:p>
            <a:pPr algn="ctr"/>
            <a:r>
              <a:rPr lang="ja-JP" altLang="en-US" sz="2200" dirty="0">
                <a:solidFill>
                  <a:prstClr val="black"/>
                </a:solidFill>
                <a:ea typeface="+mj-ea"/>
                <a:sym typeface="Wingdings"/>
              </a:rPr>
              <a:t>合体のシミュレーション</a:t>
            </a:r>
            <a:endParaRPr lang="en-US" altLang="ja-JP" sz="2200" dirty="0">
              <a:solidFill>
                <a:prstClr val="black"/>
              </a:solidFill>
              <a:ea typeface="+mj-ea"/>
              <a:sym typeface="Wingdings"/>
            </a:endParaRPr>
          </a:p>
          <a:p>
            <a:pPr algn="ctr"/>
            <a:r>
              <a:rPr lang="en-US" altLang="ja-JP" sz="2200" dirty="0">
                <a:solidFill>
                  <a:prstClr val="black"/>
                </a:solidFill>
                <a:ea typeface="+mj-ea"/>
              </a:rPr>
              <a:t>1</a:t>
            </a:r>
            <a:r>
              <a:rPr lang="ja-JP" altLang="en-US" sz="2200" dirty="0" err="1">
                <a:solidFill>
                  <a:prstClr val="black"/>
                </a:solidFill>
                <a:ea typeface="+mj-ea"/>
              </a:rPr>
              <a:t>つの</a:t>
            </a:r>
            <a:r>
              <a:rPr lang="en-US" altLang="ja-JP" sz="2200" dirty="0">
                <a:solidFill>
                  <a:prstClr val="black"/>
                </a:solidFill>
                <a:ea typeface="+mj-ea"/>
              </a:rPr>
              <a:t>BH</a:t>
            </a:r>
            <a:r>
              <a:rPr lang="ja-JP" altLang="en-US" sz="2200" dirty="0">
                <a:solidFill>
                  <a:prstClr val="black"/>
                </a:solidFill>
                <a:ea typeface="+mj-ea"/>
              </a:rPr>
              <a:t>に対してのみ合体</a:t>
            </a:r>
            <a:r>
              <a:rPr lang="en-US" altLang="ja-JP" sz="2200" dirty="0">
                <a:solidFill>
                  <a:prstClr val="black"/>
                </a:solidFill>
                <a:ea typeface="+mj-ea"/>
              </a:rPr>
              <a:t> </a:t>
            </a:r>
            <a:endParaRPr kumimoji="1" lang="ja-JP" altLang="en-US" sz="22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89755" y="3463480"/>
            <a:ext cx="5274334" cy="1549696"/>
          </a:xfrm>
          <a:prstGeom prst="wedgeRoundRectCallout">
            <a:avLst>
              <a:gd name="adj1" fmla="val 53864"/>
              <a:gd name="adj2" fmla="val -36754"/>
              <a:gd name="adj3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200" dirty="0">
                <a:solidFill>
                  <a:schemeClr val="tx1"/>
                </a:solidFill>
              </a:rPr>
              <a:t>8</a:t>
            </a:r>
            <a:r>
              <a:rPr lang="ja-JP" altLang="en-US" sz="2200" dirty="0">
                <a:solidFill>
                  <a:schemeClr val="tx1"/>
                </a:solidFill>
              </a:rPr>
              <a:t>個の銀河の合体のシミュレーション</a:t>
            </a:r>
            <a:endParaRPr lang="en-US" altLang="ja-JP" sz="2200" dirty="0">
              <a:solidFill>
                <a:schemeClr val="tx1"/>
              </a:solidFill>
            </a:endParaRPr>
          </a:p>
          <a:p>
            <a:pPr algn="ctr"/>
            <a:r>
              <a:rPr lang="ja-JP" altLang="en-US" sz="2200" dirty="0">
                <a:solidFill>
                  <a:schemeClr val="tx1"/>
                </a:solidFill>
              </a:rPr>
              <a:t>銀河の合体に伴う</a:t>
            </a:r>
            <a:r>
              <a:rPr lang="en-US" altLang="ja-JP" sz="2200" dirty="0">
                <a:solidFill>
                  <a:schemeClr val="tx1"/>
                </a:solidFill>
              </a:rPr>
              <a:t>BH(</a:t>
            </a:r>
            <a:r>
              <a:rPr lang="en-US" altLang="ja-JP" sz="2200" dirty="0">
                <a:solidFill>
                  <a:prstClr val="black"/>
                </a:solidFill>
              </a:rPr>
              <a:t>10</a:t>
            </a:r>
            <a:r>
              <a:rPr lang="en-US" altLang="ja-JP" sz="2200" baseline="30000" dirty="0">
                <a:solidFill>
                  <a:prstClr val="black"/>
                </a:solidFill>
              </a:rPr>
              <a:t>6 </a:t>
            </a:r>
            <a:r>
              <a:rPr lang="en-US" altLang="ja-JP" sz="2200" dirty="0">
                <a:solidFill>
                  <a:prstClr val="black"/>
                </a:solidFill>
              </a:rPr>
              <a:t>M</a:t>
            </a:r>
            <a:r>
              <a:rPr lang="en-US" altLang="ja-JP" sz="2200" baseline="-25000" dirty="0">
                <a:solidFill>
                  <a:prstClr val="black"/>
                </a:solidFill>
                <a:ea typeface="HG明朝B" panose="02020809000000000000" pitchFamily="17" charset="-128"/>
                <a:sym typeface="Wingdings"/>
              </a:rPr>
              <a:t>  </a:t>
            </a:r>
            <a:r>
              <a:rPr lang="en-US" altLang="ja-JP" sz="2200" dirty="0">
                <a:solidFill>
                  <a:prstClr val="black"/>
                </a:solidFill>
                <a:ea typeface="HG明朝B" panose="02020809000000000000" pitchFamily="17" charset="-128"/>
                <a:sym typeface="Wingdings"/>
              </a:rPr>
              <a:t>)</a:t>
            </a:r>
            <a:r>
              <a:rPr lang="ja-JP" altLang="en-US" sz="2200" dirty="0">
                <a:solidFill>
                  <a:schemeClr val="tx1"/>
                </a:solidFill>
              </a:rPr>
              <a:t>同士の合体</a:t>
            </a:r>
            <a:endParaRPr lang="en-US" altLang="ja-JP" sz="2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200" dirty="0">
                <a:solidFill>
                  <a:schemeClr val="tx1"/>
                </a:solidFill>
              </a:rPr>
              <a:t>Z</a:t>
            </a:r>
            <a:r>
              <a:rPr kumimoji="1" lang="ja-JP" altLang="en-US" sz="2200" dirty="0">
                <a:solidFill>
                  <a:schemeClr val="tx1"/>
                </a:solidFill>
              </a:rPr>
              <a:t>～</a:t>
            </a:r>
            <a:r>
              <a:rPr kumimoji="1" lang="en-US" altLang="ja-JP" sz="2200" dirty="0">
                <a:solidFill>
                  <a:schemeClr val="tx1"/>
                </a:solidFill>
              </a:rPr>
              <a:t>6</a:t>
            </a:r>
            <a:r>
              <a:rPr kumimoji="1" lang="ja-JP" altLang="en-US" sz="2200" dirty="0">
                <a:solidFill>
                  <a:schemeClr val="tx1"/>
                </a:solidFill>
              </a:rPr>
              <a:t>で</a:t>
            </a:r>
            <a:r>
              <a:rPr lang="en-US" altLang="ja-JP" sz="2200" dirty="0">
                <a:solidFill>
                  <a:prstClr val="black"/>
                </a:solidFill>
              </a:rPr>
              <a:t>10</a:t>
            </a:r>
            <a:r>
              <a:rPr lang="en-US" altLang="ja-JP" sz="2200" baseline="30000" dirty="0">
                <a:solidFill>
                  <a:prstClr val="black"/>
                </a:solidFill>
              </a:rPr>
              <a:t>9 </a:t>
            </a:r>
            <a:r>
              <a:rPr lang="en-US" altLang="ja-JP" sz="2200" dirty="0">
                <a:solidFill>
                  <a:prstClr val="black"/>
                </a:solidFill>
              </a:rPr>
              <a:t>M</a:t>
            </a:r>
            <a:r>
              <a:rPr lang="en-US" altLang="ja-JP" sz="2200" baseline="-25000" dirty="0">
                <a:solidFill>
                  <a:prstClr val="black"/>
                </a:solidFill>
                <a:ea typeface="HG明朝B" panose="02020809000000000000" pitchFamily="17" charset="-128"/>
                <a:sym typeface="Wingdings"/>
              </a:rPr>
              <a:t> </a:t>
            </a:r>
            <a:r>
              <a:rPr lang="en-US" altLang="ja-JP" sz="2200" dirty="0">
                <a:solidFill>
                  <a:prstClr val="black"/>
                </a:solidFill>
              </a:rPr>
              <a:t> 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複数</a:t>
            </a:r>
            <a:r>
              <a:rPr kumimoji="1" lang="en-US" altLang="ja-JP" sz="3600" dirty="0"/>
              <a:t>BH</a:t>
            </a:r>
            <a:r>
              <a:rPr kumimoji="1" lang="ja-JP" altLang="en-US" sz="3600" dirty="0"/>
              <a:t>のある銀河</a:t>
            </a:r>
          </a:p>
        </p:txBody>
      </p:sp>
      <p:sp>
        <p:nvSpPr>
          <p:cNvPr id="2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299" y="2860326"/>
            <a:ext cx="4752529" cy="546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chemeClr val="bg1"/>
                </a:solidFill>
              </a:rPr>
              <a:t>3C66B: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衝突直前のブラックホール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8584" y="4816561"/>
            <a:ext cx="3312369" cy="120032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3C66B</a:t>
            </a:r>
          </a:p>
          <a:p>
            <a:r>
              <a:rPr lang="ja-JP" altLang="en-US" sz="2400" dirty="0"/>
              <a:t>軌道周期：</a:t>
            </a:r>
            <a:r>
              <a:rPr lang="en-US" altLang="ja-JP" sz="2400" dirty="0"/>
              <a:t>1.05±0.03</a:t>
            </a:r>
            <a:r>
              <a:rPr lang="ja-JP" altLang="en-US" sz="2400" dirty="0"/>
              <a:t>年</a:t>
            </a:r>
            <a:endParaRPr lang="en-US" altLang="ja-JP" sz="2400" dirty="0"/>
          </a:p>
          <a:p>
            <a:r>
              <a:rPr lang="en-US" altLang="ja-JP" sz="2400" dirty="0"/>
              <a:t>BH</a:t>
            </a:r>
            <a:r>
              <a:rPr lang="ja-JP" altLang="en-US" sz="2400" dirty="0"/>
              <a:t>の距離</a:t>
            </a:r>
            <a:r>
              <a:rPr lang="en-US" altLang="ja-JP" sz="2400" dirty="0"/>
              <a:t>:~10</a:t>
            </a:r>
            <a:r>
              <a:rPr lang="en-US" altLang="ja-JP" sz="2400" baseline="30000" dirty="0"/>
              <a:t>-2 </a:t>
            </a:r>
            <a:r>
              <a:rPr lang="en-US" altLang="ja-JP" sz="2400" dirty="0"/>
              <a:t> pc</a:t>
            </a:r>
            <a:endParaRPr lang="en-US" altLang="ja-JP" sz="2400" baseline="-25000" dirty="0">
              <a:ea typeface="HG明朝B" panose="02020809000000000000" pitchFamily="17" charset="-128"/>
              <a:sym typeface="Wingding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t="59840" r="46849" b="6250"/>
          <a:stretch/>
        </p:blipFill>
        <p:spPr bwMode="auto">
          <a:xfrm>
            <a:off x="246827" y="2148670"/>
            <a:ext cx="3677222" cy="24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74649" y="4475385"/>
            <a:ext cx="2959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err="1"/>
              <a:t>Sudou</a:t>
            </a:r>
            <a:r>
              <a:rPr lang="ja-JP" altLang="en-US" sz="1400" dirty="0"/>
              <a:t> </a:t>
            </a:r>
            <a:r>
              <a:rPr lang="en-US" altLang="ja-JP" sz="1400" dirty="0"/>
              <a:t>et al. (2003)</a:t>
            </a:r>
            <a:endParaRPr lang="ja-JP" altLang="en-US" sz="1400" dirty="0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23528" y="1252731"/>
            <a:ext cx="7920880" cy="9801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/>
              <a:t>中間質量以上の</a:t>
            </a:r>
            <a:r>
              <a:rPr lang="en-US" altLang="ja-JP" sz="2400" dirty="0"/>
              <a:t>2</a:t>
            </a:r>
            <a:r>
              <a:rPr lang="ja-JP" altLang="en-US" sz="2400" dirty="0"/>
              <a:t>個の</a:t>
            </a:r>
            <a:r>
              <a:rPr lang="en-US" altLang="ja-JP" sz="2400" dirty="0"/>
              <a:t>BH</a:t>
            </a:r>
            <a:r>
              <a:rPr lang="ja-JP" altLang="en-US" sz="2400" dirty="0"/>
              <a:t>のある銀河が発見されている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3C66B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ESO 243-49</a:t>
            </a:r>
            <a:r>
              <a:rPr lang="ja-JP" altLang="en-US" sz="2400" dirty="0" err="1"/>
              <a:t>、</a:t>
            </a:r>
            <a:r>
              <a:rPr lang="en-US" altLang="ja-JP" sz="2400" dirty="0"/>
              <a:t>NGC6240 </a:t>
            </a:r>
            <a:r>
              <a:rPr lang="en-US" altLang="ja-JP" sz="2400" dirty="0" err="1"/>
              <a:t>etc</a:t>
            </a:r>
            <a:endParaRPr lang="en-US" altLang="ja-JP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42" y="2218723"/>
            <a:ext cx="3896162" cy="22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5092526" y="4487230"/>
            <a:ext cx="29596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/>
              <a:t>Farrell et al.(2009)</a:t>
            </a:r>
            <a:endParaRPr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0142" y="4821534"/>
            <a:ext cx="3960441" cy="120032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ESO 243-49</a:t>
            </a:r>
          </a:p>
          <a:p>
            <a:r>
              <a:rPr lang="ja-JP" altLang="en-US" sz="2400" dirty="0"/>
              <a:t>白い円：中心核の位置</a:t>
            </a:r>
            <a:endParaRPr lang="en-US" altLang="ja-JP" sz="2400" dirty="0"/>
          </a:p>
          <a:p>
            <a:r>
              <a:rPr lang="ja-JP" altLang="en-US" sz="2400" dirty="0"/>
              <a:t>赤い円：</a:t>
            </a:r>
            <a:r>
              <a:rPr lang="en-US" altLang="ja-JP" sz="2400" dirty="0"/>
              <a:t>IMBH</a:t>
            </a:r>
            <a:r>
              <a:rPr lang="ja-JP" altLang="en-US" sz="2400" dirty="0"/>
              <a:t>の位置</a:t>
            </a:r>
            <a:endParaRPr lang="en-US" altLang="ja-JP" sz="24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1687814" y="6182056"/>
            <a:ext cx="5904656" cy="5729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中心核と合体？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4365104"/>
            <a:ext cx="757082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予想される浮遊</a:t>
            </a:r>
            <a:r>
              <a:rPr lang="en-US" altLang="ja-JP" sz="2400" b="1" dirty="0">
                <a:latin typeface="+mn-ea"/>
              </a:rPr>
              <a:t>BH</a:t>
            </a:r>
            <a:r>
              <a:rPr lang="ja-JP" altLang="en-US" sz="2400" b="1" dirty="0">
                <a:latin typeface="+mn-ea"/>
              </a:rPr>
              <a:t>の特徴</a:t>
            </a:r>
            <a:endParaRPr lang="en-US" altLang="ja-JP" sz="2400" b="1" dirty="0">
              <a:latin typeface="+mn-ea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+mn-ea"/>
              </a:rPr>
              <a:t>コンパクト</a:t>
            </a:r>
            <a:endParaRPr kumimoji="1" lang="en-US" altLang="ja-JP" sz="2400" dirty="0">
              <a:latin typeface="+mn-ea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+mn-ea"/>
              </a:rPr>
              <a:t>スペクトルがフラット</a:t>
            </a:r>
            <a:endParaRPr kumimoji="1" lang="en-US" altLang="ja-JP" sz="2400" dirty="0">
              <a:latin typeface="+mn-ea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短期の強度変動</a:t>
            </a:r>
            <a:endParaRPr lang="en-US" altLang="ja-JP" sz="2400" dirty="0">
              <a:latin typeface="+mn-ea"/>
            </a:endParaRP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背景</a:t>
            </a:r>
            <a:r>
              <a:rPr lang="en-US" altLang="ja-JP" sz="2400" dirty="0">
                <a:latin typeface="+mn-ea"/>
              </a:rPr>
              <a:t>AGN</a:t>
            </a:r>
            <a:r>
              <a:rPr lang="ja-JP" altLang="en-US" sz="2400" dirty="0">
                <a:latin typeface="+mn-ea"/>
              </a:rPr>
              <a:t>とは異なる固有運動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374847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研究目的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6274" y="1180202"/>
            <a:ext cx="775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/>
              <a:t>Sgr</a:t>
            </a:r>
            <a:r>
              <a:rPr lang="en-US" altLang="ja-JP" sz="2400" dirty="0"/>
              <a:t> A</a:t>
            </a:r>
            <a:r>
              <a:rPr lang="en-US" altLang="ja-JP" sz="2400" baseline="30000" dirty="0"/>
              <a:t>*</a:t>
            </a:r>
            <a:r>
              <a:rPr lang="ja-JP" altLang="en-US" sz="2400" dirty="0"/>
              <a:t>の近傍にも合体の証拠となる銀河系内</a:t>
            </a:r>
            <a:r>
              <a:rPr lang="en-US" altLang="ja-JP" sz="2400" dirty="0"/>
              <a:t>BH</a:t>
            </a:r>
            <a:r>
              <a:rPr lang="ja-JP" altLang="en-US" sz="2400" dirty="0"/>
              <a:t>が浮遊しているのではないか</a:t>
            </a:r>
            <a:endParaRPr kumimoji="1" lang="ja-JP" altLang="en-US" sz="2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097588" y="2189713"/>
            <a:ext cx="7255543" cy="2063209"/>
            <a:chOff x="362150" y="5489001"/>
            <a:chExt cx="8459284" cy="1008112"/>
          </a:xfrm>
        </p:grpSpPr>
        <p:sp>
          <p:nvSpPr>
            <p:cNvPr id="6" name="角丸四角形 5"/>
            <p:cNvSpPr/>
            <p:nvPr/>
          </p:nvSpPr>
          <p:spPr>
            <a:xfrm>
              <a:off x="362150" y="5489001"/>
              <a:ext cx="8459284" cy="100811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59443" y="5582120"/>
              <a:ext cx="6264697" cy="2857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err="1">
                  <a:solidFill>
                    <a:srgbClr val="FF0000"/>
                  </a:solidFill>
                </a:rPr>
                <a:t>Sgr</a:t>
              </a:r>
              <a:r>
                <a:rPr lang="en-US" altLang="ja-JP" sz="3200" dirty="0">
                  <a:solidFill>
                    <a:srgbClr val="FF0000"/>
                  </a:solidFill>
                </a:rPr>
                <a:t> A</a:t>
              </a:r>
              <a:r>
                <a:rPr lang="en-US" altLang="ja-JP" sz="3200" baseline="30000" dirty="0">
                  <a:solidFill>
                    <a:srgbClr val="FF0000"/>
                  </a:solidFill>
                </a:rPr>
                <a:t>*</a:t>
              </a:r>
              <a:r>
                <a:rPr lang="ja-JP" altLang="en-US" sz="3200" dirty="0">
                  <a:solidFill>
                    <a:srgbClr val="FF0000"/>
                  </a:solidFill>
                </a:rPr>
                <a:t>近傍の浮遊</a:t>
              </a:r>
              <a:r>
                <a:rPr lang="en-US" altLang="ja-JP" sz="3200" dirty="0">
                  <a:solidFill>
                    <a:srgbClr val="FF0000"/>
                  </a:solidFill>
                </a:rPr>
                <a:t>BH</a:t>
              </a:r>
              <a:r>
                <a:rPr lang="ja-JP" altLang="en-US" sz="3200" dirty="0">
                  <a:solidFill>
                    <a:srgbClr val="FF0000"/>
                  </a:solidFill>
                </a:rPr>
                <a:t>発見</a:t>
              </a:r>
              <a:endParaRPr kumimoji="1" lang="ja-JP" alt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下矢印 10"/>
          <p:cNvSpPr/>
          <p:nvPr/>
        </p:nvSpPr>
        <p:spPr>
          <a:xfrm>
            <a:off x="4373658" y="3005293"/>
            <a:ext cx="703402" cy="43204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39899" y="3506794"/>
            <a:ext cx="62646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</a:rPr>
              <a:t>銀河中心</a:t>
            </a:r>
            <a:r>
              <a:rPr kumimoji="1" lang="ja-JP" altLang="en-US" sz="3200" dirty="0">
                <a:solidFill>
                  <a:srgbClr val="FF0000"/>
                </a:solidFill>
              </a:rPr>
              <a:t>のコンパクト天体の探査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5508104" y="4653136"/>
            <a:ext cx="3240360" cy="720080"/>
          </a:xfrm>
          <a:prstGeom prst="wedgeRoundRectCallout">
            <a:avLst>
              <a:gd name="adj1" fmla="val -91813"/>
              <a:gd name="adj2" fmla="val -52493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err="1">
                <a:solidFill>
                  <a:schemeClr val="tx1"/>
                </a:solidFill>
              </a:rPr>
              <a:t>Sgr</a:t>
            </a:r>
            <a:r>
              <a:rPr lang="en-US" altLang="ja-JP" sz="2800" dirty="0">
                <a:solidFill>
                  <a:schemeClr val="tx1"/>
                </a:solidFill>
              </a:rPr>
              <a:t> A</a:t>
            </a:r>
            <a:r>
              <a:rPr lang="en-US" altLang="ja-JP" sz="2800" baseline="30000" dirty="0">
                <a:solidFill>
                  <a:schemeClr val="tx1"/>
                </a:solidFill>
              </a:rPr>
              <a:t>*</a:t>
            </a:r>
            <a:r>
              <a:rPr lang="ja-JP" altLang="en-US" sz="2800" dirty="0">
                <a:solidFill>
                  <a:schemeClr val="tx1"/>
                </a:solidFill>
              </a:rPr>
              <a:t>の特徴より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各観測</a:t>
            </a:r>
            <a:r>
              <a:rPr lang="ja-JP" altLang="en-US" sz="3600" dirty="0"/>
              <a:t>概要</a:t>
            </a:r>
            <a:endParaRPr kumimoji="1" lang="ja-JP" altLang="en-US" sz="36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936411"/>
              </p:ext>
            </p:extLst>
          </p:nvPr>
        </p:nvGraphicFramePr>
        <p:xfrm>
          <a:off x="26931" y="980728"/>
          <a:ext cx="9117069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2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9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06692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目的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手法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/>
                        <a:t>OBSERVATION(1)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/>
                        <a:t>天体探査</a:t>
                      </a:r>
                      <a:endParaRPr lang="en-US" altLang="ja-JP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コンパクト天体の</a:t>
                      </a:r>
                      <a:endParaRPr kumimoji="1" lang="en-US" altLang="ja-JP" sz="2400" b="1" dirty="0"/>
                    </a:p>
                    <a:p>
                      <a:pPr algn="ctr"/>
                      <a:r>
                        <a:rPr kumimoji="1" lang="ja-JP" altLang="en-US" sz="2400" b="1" dirty="0"/>
                        <a:t>探査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VLA</a:t>
                      </a:r>
                      <a:r>
                        <a:rPr kumimoji="1" lang="ja-JP" altLang="en-US" sz="2000" dirty="0"/>
                        <a:t>のカタログより選出した</a:t>
                      </a:r>
                      <a:r>
                        <a:rPr kumimoji="1" lang="en-US" altLang="ja-JP" sz="2000" dirty="0"/>
                        <a:t>5</a:t>
                      </a:r>
                      <a:r>
                        <a:rPr kumimoji="1" lang="ja-JP" altLang="en-US" sz="2000" dirty="0"/>
                        <a:t>天体を</a:t>
                      </a:r>
                      <a:r>
                        <a:rPr kumimoji="1" lang="en-US" altLang="ja-JP" sz="2000" dirty="0"/>
                        <a:t>JVN</a:t>
                      </a:r>
                      <a:r>
                        <a:rPr kumimoji="1" lang="ja-JP" altLang="en-US" sz="2000" dirty="0"/>
                        <a:t>で探査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/>
                        <a:t>OBSERVATION(2)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/>
                        <a:t>固有運動測定</a:t>
                      </a:r>
                      <a:endParaRPr lang="en-US" altLang="ja-JP" sz="2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/>
                        <a:t>OBSERVATION(1)</a:t>
                      </a:r>
                    </a:p>
                    <a:p>
                      <a:pPr algn="ctr"/>
                      <a:r>
                        <a:rPr kumimoji="1" lang="ja-JP" altLang="en-US" sz="2400" b="1" dirty="0"/>
                        <a:t>検出天体の</a:t>
                      </a:r>
                      <a:endParaRPr kumimoji="1" lang="en-US" altLang="ja-JP" sz="2400" b="1" dirty="0"/>
                    </a:p>
                    <a:p>
                      <a:pPr algn="ctr"/>
                      <a:r>
                        <a:rPr kumimoji="1" lang="ja-JP" altLang="en-US" sz="2400" b="1" dirty="0"/>
                        <a:t>距離を推定し</a:t>
                      </a:r>
                      <a:endParaRPr kumimoji="1" lang="en-US" altLang="ja-JP" sz="2400" b="1" dirty="0"/>
                    </a:p>
                    <a:p>
                      <a:pPr algn="ctr"/>
                      <a:r>
                        <a:rPr kumimoji="1" lang="ja-JP" altLang="en-US" sz="2400" b="1" dirty="0"/>
                        <a:t>系内外の切り分け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</a:t>
                      </a:r>
                      <a:r>
                        <a:rPr kumimoji="1" lang="ja-JP" altLang="en-US" sz="2000" dirty="0"/>
                        <a:t>天体に対し</a:t>
                      </a:r>
                      <a:r>
                        <a:rPr kumimoji="1" lang="en-US" altLang="ja-JP" sz="2000" dirty="0"/>
                        <a:t>JVN</a:t>
                      </a:r>
                      <a:r>
                        <a:rPr kumimoji="1" lang="ja-JP" altLang="en-US" sz="2000" dirty="0"/>
                        <a:t>で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位相補償観測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/>
                        <a:t>OBSERVATION(3)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/>
                        <a:t>固有運動測定</a:t>
                      </a:r>
                      <a:endParaRPr lang="en-US" altLang="ja-JP" sz="24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source2</a:t>
                      </a:r>
                      <a:r>
                        <a:rPr kumimoji="1" lang="ja-JP" altLang="en-US" sz="2000" dirty="0"/>
                        <a:t>に対し</a:t>
                      </a:r>
                      <a:r>
                        <a:rPr kumimoji="1" lang="en-US" altLang="ja-JP" sz="2000" dirty="0"/>
                        <a:t>VERA</a:t>
                      </a:r>
                      <a:r>
                        <a:rPr kumimoji="1" lang="ja-JP" altLang="en-US" sz="2000" dirty="0"/>
                        <a:t>で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位相補償観測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1" dirty="0"/>
                        <a:t>OBSERVATION(4)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/>
                        <a:t>大規模探査</a:t>
                      </a:r>
                      <a:endParaRPr lang="en-US" altLang="ja-JP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/>
                        <a:t>候補天体増加のため</a:t>
                      </a:r>
                      <a:endParaRPr kumimoji="1" lang="en-US" altLang="ja-JP" sz="2400" b="1" dirty="0"/>
                    </a:p>
                    <a:p>
                      <a:pPr algn="ctr"/>
                      <a:r>
                        <a:rPr kumimoji="1" lang="ja-JP" altLang="en-US" sz="2400" b="1" dirty="0"/>
                        <a:t>コンパクト天体の探査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より広範囲の天体を</a:t>
                      </a:r>
                      <a:endParaRPr kumimoji="1" lang="en-US" altLang="ja-JP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JVN</a:t>
                      </a:r>
                      <a:r>
                        <a:rPr kumimoji="1" lang="ja-JP" altLang="en-US" sz="2000" dirty="0"/>
                        <a:t>で探査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6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6696744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/>
              <a:t>OBSERVATION(1)-</a:t>
            </a:r>
            <a:r>
              <a:rPr lang="ja-JP" altLang="en-US" dirty="0"/>
              <a:t>天体探査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05" y="5081189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29" y="3970779"/>
            <a:ext cx="3875618" cy="27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天体選出</a:t>
            </a:r>
          </a:p>
        </p:txBody>
      </p:sp>
      <p:sp>
        <p:nvSpPr>
          <p:cNvPr id="4" name="コンテンツ プレースホルダー 5"/>
          <p:cNvSpPr>
            <a:spLocks noGrp="1"/>
          </p:cNvSpPr>
          <p:nvPr>
            <p:ph idx="1"/>
          </p:nvPr>
        </p:nvSpPr>
        <p:spPr>
          <a:xfrm>
            <a:off x="63322" y="4489464"/>
            <a:ext cx="4989886" cy="2133149"/>
          </a:xfrm>
        </p:spPr>
        <p:txBody>
          <a:bodyPr>
            <a:normAutofit/>
          </a:bodyPr>
          <a:lstStyle/>
          <a:p>
            <a:pPr>
              <a:buSzPct val="50000"/>
            </a:pPr>
            <a:r>
              <a:rPr lang="ja-JP" altLang="en-US" sz="2000" dirty="0"/>
              <a:t>日時</a:t>
            </a:r>
            <a:r>
              <a:rPr lang="en-US" altLang="ja-JP" sz="2000" dirty="0"/>
              <a:t> </a:t>
            </a:r>
            <a:r>
              <a:rPr lang="ja-JP" altLang="en-US" sz="2000" dirty="0"/>
              <a:t>：</a:t>
            </a:r>
            <a:r>
              <a:rPr lang="en-US" altLang="ja-JP" sz="2000" dirty="0"/>
              <a:t> June 2014/6/9 </a:t>
            </a:r>
          </a:p>
          <a:p>
            <a:pPr marL="109728" indent="0">
              <a:buSzPct val="50000"/>
              <a:buNone/>
            </a:pPr>
            <a:r>
              <a:rPr lang="en-US" altLang="ja-JP" sz="2000" dirty="0"/>
              <a:t>                 12:30</a:t>
            </a:r>
            <a:r>
              <a:rPr lang="ja-JP" altLang="en-US" sz="2000" dirty="0"/>
              <a:t>－</a:t>
            </a:r>
            <a:r>
              <a:rPr lang="en-US" altLang="ja-JP" sz="2000" dirty="0"/>
              <a:t>18:00(UT)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周波数：</a:t>
            </a:r>
            <a:r>
              <a:rPr lang="en-US" altLang="ja-JP" sz="2000" dirty="0"/>
              <a:t>8.448</a:t>
            </a:r>
            <a:r>
              <a:rPr lang="ja-JP" altLang="en-US" sz="2000" dirty="0"/>
              <a:t>　</a:t>
            </a:r>
            <a:r>
              <a:rPr lang="en-US" altLang="ja-JP" sz="2000" dirty="0"/>
              <a:t>[GHz]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帯域幅</a:t>
            </a:r>
            <a:r>
              <a:rPr lang="en-US" altLang="ja-JP" sz="2000" dirty="0"/>
              <a:t> </a:t>
            </a:r>
            <a:r>
              <a:rPr lang="ja-JP" altLang="en-US" sz="2000" dirty="0"/>
              <a:t>：</a:t>
            </a:r>
            <a:r>
              <a:rPr lang="en-US" altLang="ja-JP" sz="2000" dirty="0"/>
              <a:t>512</a:t>
            </a:r>
            <a:r>
              <a:rPr lang="ja-JP" altLang="en-US" sz="2000" dirty="0"/>
              <a:t>　</a:t>
            </a:r>
            <a:r>
              <a:rPr lang="en-US" altLang="ja-JP" sz="2000" dirty="0"/>
              <a:t>[MHz]</a:t>
            </a:r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lang="ja-JP" altLang="en-US" sz="2000" dirty="0"/>
              <a:t>観測局</a:t>
            </a:r>
            <a:r>
              <a:rPr lang="en-US" altLang="ja-JP" sz="2000" dirty="0"/>
              <a:t> </a:t>
            </a:r>
            <a:r>
              <a:rPr lang="ja-JP" altLang="en-US" sz="2000" dirty="0"/>
              <a:t>：つくば、山口、日立</a:t>
            </a:r>
            <a:endParaRPr lang="en-US" altLang="ja-JP" sz="2000" dirty="0"/>
          </a:p>
          <a:p>
            <a:pPr>
              <a:buSzPct val="50000"/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Target : 5scan (6 min/scan)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>
              <a:ea typeface="HG明朝B" panose="02020809000000000000" pitchFamily="17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2000" y="64867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http://www.astro.sci.yamaguchi-u.ac.jp/jvn/img/jvnarray.jpg</a:t>
            </a:r>
            <a:endParaRPr lang="ja-JP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454754" y="1108271"/>
            <a:ext cx="3646612" cy="2915820"/>
            <a:chOff x="1691680" y="1196752"/>
            <a:chExt cx="5850512" cy="489654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196752"/>
              <a:ext cx="5850512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角丸四角形 17"/>
            <p:cNvSpPr/>
            <p:nvPr/>
          </p:nvSpPr>
          <p:spPr>
            <a:xfrm>
              <a:off x="3419872" y="2708920"/>
              <a:ext cx="1080119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63322" y="1217410"/>
            <a:ext cx="5300766" cy="3118165"/>
            <a:chOff x="15105" y="1217410"/>
            <a:chExt cx="5170925" cy="3266538"/>
          </a:xfrm>
        </p:grpSpPr>
        <p:sp>
          <p:nvSpPr>
            <p:cNvPr id="18" name="角丸四角形 11"/>
            <p:cNvSpPr/>
            <p:nvPr/>
          </p:nvSpPr>
          <p:spPr>
            <a:xfrm>
              <a:off x="15105" y="1217410"/>
              <a:ext cx="5170925" cy="326653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コンテンツ プレースホルダー 2"/>
            <p:cNvSpPr txBox="1">
              <a:spLocks/>
            </p:cNvSpPr>
            <p:nvPr/>
          </p:nvSpPr>
          <p:spPr>
            <a:xfrm>
              <a:off x="198293" y="1996723"/>
              <a:ext cx="4574947" cy="2414346"/>
            </a:xfrm>
            <a:prstGeom prst="rect">
              <a:avLst/>
            </a:prstGeom>
            <a:noFill/>
            <a:ln>
              <a:noFill/>
            </a:ln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•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Font typeface="Georgia"/>
                <a:buChar char="▫"/>
                <a:defRPr kumimoji="1" sz="26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/>
                </a:buClr>
                <a:buFont typeface="Wingdings 2"/>
                <a:buChar char=""/>
                <a:defRPr kumimoji="1"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1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1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Georgia"/>
                <a:buNone/>
              </a:pPr>
              <a:r>
                <a:rPr lang="ja-JP" altLang="en-US" sz="2400" dirty="0"/>
                <a:t>選定条件</a:t>
              </a:r>
              <a:endParaRPr lang="en-US" altLang="ja-JP" sz="2400" dirty="0"/>
            </a:p>
            <a:p>
              <a:pPr>
                <a:buSzPct val="50000"/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1.4</a:t>
              </a:r>
              <a:r>
                <a:rPr lang="ja-JP" altLang="en-US" sz="2000" dirty="0"/>
                <a:t> </a:t>
              </a:r>
              <a:r>
                <a:rPr lang="en-US" altLang="ja-JP" sz="2000" dirty="0"/>
                <a:t>/ 5 GHz</a:t>
              </a:r>
              <a:r>
                <a:rPr lang="ja-JP" altLang="en-US" sz="2000" dirty="0"/>
                <a:t>の両方で検出</a:t>
              </a:r>
              <a:endParaRPr lang="en-US" altLang="ja-JP" sz="2000" dirty="0"/>
            </a:p>
            <a:p>
              <a:pPr>
                <a:buSzPct val="50000"/>
                <a:buFont typeface="Arial" panose="020B0604020202020204" pitchFamily="34" charset="0"/>
                <a:buChar char="•"/>
              </a:pPr>
              <a:r>
                <a:rPr lang="ja-JP" altLang="en-US" sz="2000" dirty="0"/>
                <a:t>スペクトル指数が</a:t>
              </a:r>
              <a:r>
                <a:rPr lang="en-US" altLang="ja-JP" sz="2000" dirty="0"/>
                <a:t>-1</a:t>
              </a:r>
              <a:r>
                <a:rPr lang="ja-JP" altLang="en-US" sz="2000" dirty="0"/>
                <a:t>より大</a:t>
              </a:r>
              <a:endParaRPr lang="en-US" altLang="ja-JP" sz="2000" dirty="0"/>
            </a:p>
            <a:p>
              <a:pPr>
                <a:buSzPct val="50000"/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5GHz</a:t>
              </a:r>
              <a:r>
                <a:rPr lang="ja-JP" altLang="en-US" sz="2000" dirty="0" err="1"/>
                <a:t>のフ</a:t>
              </a:r>
              <a:r>
                <a:rPr lang="ja-JP" altLang="en-US" sz="2000" dirty="0"/>
                <a:t>ラックス密度が</a:t>
              </a:r>
              <a:r>
                <a:rPr lang="en-US" altLang="ja-JP" sz="2000" dirty="0"/>
                <a:t>10mJy</a:t>
              </a:r>
              <a:r>
                <a:rPr lang="ja-JP" altLang="en-US" sz="2000" dirty="0"/>
                <a:t>以上</a:t>
              </a:r>
            </a:p>
            <a:p>
              <a:pPr>
                <a:buSzPct val="50000"/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5GHz</a:t>
              </a:r>
              <a:r>
                <a:rPr lang="ja-JP" altLang="en-US" sz="2000" dirty="0"/>
                <a:t>のサイズが</a:t>
              </a:r>
              <a:r>
                <a:rPr lang="en-US" altLang="ja-JP" sz="2000" dirty="0"/>
                <a:t>0.25</a:t>
              </a:r>
              <a:r>
                <a:rPr lang="ja-JP" altLang="en-US" sz="2000" dirty="0"/>
                <a:t>秒角以下</a:t>
              </a:r>
            </a:p>
            <a:p>
              <a:pPr marL="109728" indent="0">
                <a:buSzPct val="50000"/>
                <a:buNone/>
              </a:pPr>
              <a:r>
                <a:rPr lang="ja-JP" altLang="en-US" sz="2400" dirty="0"/>
                <a:t>→</a:t>
              </a:r>
              <a:r>
                <a:rPr lang="en-US" altLang="ja-JP" sz="2400" dirty="0">
                  <a:solidFill>
                    <a:srgbClr val="FF0000"/>
                  </a:solidFill>
                </a:rPr>
                <a:t>5</a:t>
              </a:r>
              <a:r>
                <a:rPr lang="ja-JP" altLang="en-US" sz="2400" dirty="0">
                  <a:solidFill>
                    <a:srgbClr val="FF0000"/>
                  </a:solidFill>
                </a:rPr>
                <a:t>天体選出</a:t>
              </a:r>
            </a:p>
            <a:p>
              <a:pPr marL="0" indent="0">
                <a:buSzPct val="50000"/>
                <a:buFont typeface="Georgia"/>
                <a:buNone/>
              </a:pPr>
              <a:endParaRPr lang="en-US" altLang="ja-JP" dirty="0">
                <a:ea typeface="HG明朝B" panose="02020809000000000000" pitchFamily="17" charset="-128"/>
              </a:endParaRPr>
            </a:p>
            <a:p>
              <a:pPr marL="0" indent="0">
                <a:buFont typeface="Georgia"/>
                <a:buNone/>
              </a:pPr>
              <a:endParaRPr lang="ja-JP" altLang="en-US" dirty="0">
                <a:ea typeface="HG明朝B" panose="02020809000000000000" pitchFamily="17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87586" y="1498287"/>
              <a:ext cx="4589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dirty="0"/>
                <a:t>2LC</a:t>
              </a:r>
              <a:r>
                <a:rPr lang="ja-JP" altLang="en-US" sz="2400" dirty="0"/>
                <a:t>カタログ　</a:t>
              </a:r>
              <a:r>
                <a:rPr lang="en-US" altLang="ja-JP" sz="2400" dirty="0"/>
                <a:t>Lazio &amp; </a:t>
              </a:r>
              <a:r>
                <a:rPr lang="en-US" altLang="ja-JP" sz="2400" dirty="0" err="1"/>
                <a:t>Cordes</a:t>
              </a:r>
              <a:r>
                <a:rPr lang="en-US" altLang="ja-JP" sz="2400" dirty="0"/>
                <a:t> (2008)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14310</TotalTime>
  <Words>1455</Words>
  <Application>Microsoft Office PowerPoint</Application>
  <PresentationFormat>画面に合わせる (4:3)</PresentationFormat>
  <Paragraphs>435</Paragraphs>
  <Slides>26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アーバン</vt:lpstr>
      <vt:lpstr>銀河中心方向天体の 固有運動測定と大規模探査</vt:lpstr>
      <vt:lpstr>INTRODUCTION</vt:lpstr>
      <vt:lpstr>SMBHの形成メカニズム</vt:lpstr>
      <vt:lpstr>銀河合体とBHの合体</vt:lpstr>
      <vt:lpstr>複数BHのある銀河</vt:lpstr>
      <vt:lpstr>研究目的</vt:lpstr>
      <vt:lpstr>各観測概要</vt:lpstr>
      <vt:lpstr>OBSERVATION(1)-天体探査</vt:lpstr>
      <vt:lpstr>天体選出</vt:lpstr>
      <vt:lpstr>検出天体のflux</vt:lpstr>
      <vt:lpstr>輝度温度推定</vt:lpstr>
      <vt:lpstr>PowerPoint プレゼンテーション</vt:lpstr>
      <vt:lpstr>OBSERVATION(2)(3)-固有運動測定</vt:lpstr>
      <vt:lpstr>Observation parameters</vt:lpstr>
      <vt:lpstr>Source2について</vt:lpstr>
      <vt:lpstr>Reference(J1744-31) image</vt:lpstr>
      <vt:lpstr>位相補償後ビジビリティ(1epoch)</vt:lpstr>
      <vt:lpstr>位相補償後image</vt:lpstr>
      <vt:lpstr>Source2 image</vt:lpstr>
      <vt:lpstr>スペクトル</vt:lpstr>
      <vt:lpstr>周波数と強度</vt:lpstr>
      <vt:lpstr>OBSERVATION(4)-大規模探査</vt:lpstr>
      <vt:lpstr>天体検出率</vt:lpstr>
      <vt:lpstr>SUMMARY &amp; PROSPECT</vt:lpstr>
      <vt:lpstr>Summary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高感度VLBI観測によるSgr A*近傍のブラックホールの探査</dc:title>
  <dc:creator>Toshiba-User</dc:creator>
  <cp:lastModifiedBy>Toshiba-User</cp:lastModifiedBy>
  <cp:revision>857</cp:revision>
  <cp:lastPrinted>2015-10-27T00:31:00Z</cp:lastPrinted>
  <dcterms:created xsi:type="dcterms:W3CDTF">2015-02-05T01:55:44Z</dcterms:created>
  <dcterms:modified xsi:type="dcterms:W3CDTF">2016-12-27T02:40:37Z</dcterms:modified>
</cp:coreProperties>
</file>