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62" r:id="rId3"/>
    <p:sldId id="259" r:id="rId4"/>
    <p:sldId id="258" r:id="rId5"/>
    <p:sldId id="264" r:id="rId6"/>
    <p:sldId id="266" r:id="rId7"/>
    <p:sldId id="269" r:id="rId8"/>
    <p:sldId id="281" r:id="rId9"/>
    <p:sldId id="270" r:id="rId10"/>
    <p:sldId id="283" r:id="rId11"/>
    <p:sldId id="273" r:id="rId12"/>
    <p:sldId id="274" r:id="rId13"/>
    <p:sldId id="282" r:id="rId14"/>
    <p:sldId id="277" r:id="rId15"/>
    <p:sldId id="275" r:id="rId16"/>
    <p:sldId id="284" r:id="rId17"/>
    <p:sldId id="285" r:id="rId18"/>
    <p:sldId id="276" r:id="rId19"/>
    <p:sldId id="290" r:id="rId20"/>
    <p:sldId id="286" r:id="rId21"/>
    <p:sldId id="287" r:id="rId22"/>
    <p:sldId id="289" r:id="rId23"/>
    <p:sldId id="288" r:id="rId24"/>
    <p:sldId id="291" r:id="rId25"/>
    <p:sldId id="265" r:id="rId26"/>
    <p:sldId id="278" r:id="rId27"/>
    <p:sldId id="267" r:id="rId28"/>
    <p:sldId id="268" r:id="rId29"/>
    <p:sldId id="260" r:id="rId30"/>
    <p:sldId id="272" r:id="rId31"/>
    <p:sldId id="280" r:id="rId32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2328" y="-1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3CB95-C85D-8844-8EA1-4E8A8A7CB9F8}" type="datetimeFigureOut">
              <a:rPr kumimoji="1" lang="ja-JP" altLang="en-US" smtClean="0"/>
              <a:t>2016/12/26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41A69-7618-C343-9A6B-68B876CA0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0254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96 +70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1A69-7618-C343-9A6B-68B876CA07A6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0888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等方的な輻射圧を入れても実行的重力が小さくなるだけ</a:t>
            </a:r>
            <a:endParaRPr kumimoji="1" lang="en-US" altLang="ja-JP" dirty="0" smtClean="0"/>
          </a:p>
          <a:p>
            <a:r>
              <a:rPr kumimoji="1" lang="ja-JP" altLang="en-US" dirty="0" smtClean="0"/>
              <a:t>フラッシュライト効果で鉛直に輻射がかかるなら多少改善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30EDB-4D3D-FD4A-A94C-DAF05C0CC189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168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A8BA-097A-4EEE-8912-337F364D1B8C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628E-C2F3-DE44-A5DA-1B782FDCEA2A}" type="datetimeFigureOut">
              <a:rPr kumimoji="1" lang="ja-JP" altLang="en-US" smtClean="0"/>
              <a:t>2016/12/26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DCB4-23F5-7547-A326-495A683BD1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3949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628E-C2F3-DE44-A5DA-1B782FDCEA2A}" type="datetimeFigureOut">
              <a:rPr kumimoji="1" lang="ja-JP" altLang="en-US" smtClean="0"/>
              <a:t>2016/12/26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DCB4-23F5-7547-A326-495A683BD1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268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628E-C2F3-DE44-A5DA-1B782FDCEA2A}" type="datetimeFigureOut">
              <a:rPr kumimoji="1" lang="ja-JP" altLang="en-US" smtClean="0"/>
              <a:t>2016/12/26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DCB4-23F5-7547-A326-495A683BD1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649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628E-C2F3-DE44-A5DA-1B782FDCEA2A}" type="datetimeFigureOut">
              <a:rPr kumimoji="1" lang="ja-JP" altLang="en-US" smtClean="0"/>
              <a:t>2016/12/26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DCB4-23F5-7547-A326-495A683BD1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4201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628E-C2F3-DE44-A5DA-1B782FDCEA2A}" type="datetimeFigureOut">
              <a:rPr kumimoji="1" lang="ja-JP" altLang="en-US" smtClean="0"/>
              <a:t>2016/12/26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DCB4-23F5-7547-A326-495A683BD1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4384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628E-C2F3-DE44-A5DA-1B782FDCEA2A}" type="datetimeFigureOut">
              <a:rPr kumimoji="1" lang="ja-JP" altLang="en-US" smtClean="0"/>
              <a:t>2016/12/26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DCB4-23F5-7547-A326-495A683BD1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09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628E-C2F3-DE44-A5DA-1B782FDCEA2A}" type="datetimeFigureOut">
              <a:rPr kumimoji="1" lang="ja-JP" altLang="en-US" smtClean="0"/>
              <a:t>2016/12/26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DCB4-23F5-7547-A326-495A683BD1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2780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628E-C2F3-DE44-A5DA-1B782FDCEA2A}" type="datetimeFigureOut">
              <a:rPr kumimoji="1" lang="ja-JP" altLang="en-US" smtClean="0"/>
              <a:t>2016/12/26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DCB4-23F5-7547-A326-495A683BD1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8640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628E-C2F3-DE44-A5DA-1B782FDCEA2A}" type="datetimeFigureOut">
              <a:rPr kumimoji="1" lang="ja-JP" altLang="en-US" smtClean="0"/>
              <a:t>2016/12/26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DCB4-23F5-7547-A326-495A683BD1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706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628E-C2F3-DE44-A5DA-1B782FDCEA2A}" type="datetimeFigureOut">
              <a:rPr kumimoji="1" lang="ja-JP" altLang="en-US" smtClean="0"/>
              <a:t>2016/12/26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DCB4-23F5-7547-A326-495A683BD1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5829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628E-C2F3-DE44-A5DA-1B782FDCEA2A}" type="datetimeFigureOut">
              <a:rPr kumimoji="1" lang="ja-JP" altLang="en-US" smtClean="0"/>
              <a:t>2016/12/26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DCB4-23F5-7547-A326-495A683BD1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06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2628E-C2F3-DE44-A5DA-1B782FDCEA2A}" type="datetimeFigureOut">
              <a:rPr kumimoji="1" lang="ja-JP" altLang="en-US" smtClean="0"/>
              <a:t>2016/12/26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5DCB4-23F5-7547-A326-495A683BD1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963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err="1"/>
              <a:t>KaVA</a:t>
            </a:r>
            <a:r>
              <a:rPr lang="ja-JP" altLang="en-US" dirty="0"/>
              <a:t>による水メーザージェット天体</a:t>
            </a:r>
            <a:r>
              <a:rPr lang="en-US" altLang="ja-JP" dirty="0"/>
              <a:t>G357.967</a:t>
            </a:r>
            <a:r>
              <a:rPr lang="ja-JP" altLang="en-US" dirty="0"/>
              <a:t>の⻑期モニター</a:t>
            </a:r>
            <a:r>
              <a:rPr lang="ja-JP" altLang="en-US" dirty="0" smtClean="0"/>
              <a:t>観測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50349" y="3886200"/>
            <a:ext cx="7199661" cy="2298640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sz="3600" dirty="0" smtClean="0"/>
              <a:t>元木業人</a:t>
            </a:r>
            <a:endParaRPr lang="en-US" altLang="ja-JP" sz="3600" dirty="0" smtClean="0"/>
          </a:p>
          <a:p>
            <a:r>
              <a:rPr kumimoji="1" lang="ja-JP" altLang="en-US" sz="2400" dirty="0" smtClean="0"/>
              <a:t>山口大学大学院創成科学研究科</a:t>
            </a:r>
            <a:endParaRPr kumimoji="1" lang="en-US" altLang="ja-JP" sz="2400" dirty="0" smtClean="0"/>
          </a:p>
          <a:p>
            <a:endParaRPr lang="en-US" altLang="ja-JP" sz="2000" dirty="0"/>
          </a:p>
          <a:p>
            <a:r>
              <a:rPr lang="en-US" altLang="ja-JP" sz="2400" dirty="0" smtClean="0"/>
              <a:t>Co-I: </a:t>
            </a:r>
            <a:r>
              <a:rPr lang="ja-JP" altLang="en-US" sz="2400" dirty="0" smtClean="0"/>
              <a:t>松本尚子</a:t>
            </a:r>
            <a:r>
              <a:rPr lang="en-US" altLang="ja-JP" sz="2400" dirty="0" smtClean="0"/>
              <a:t>(NAOJ/</a:t>
            </a:r>
            <a:r>
              <a:rPr lang="ja-JP" altLang="en-US" sz="2400" dirty="0" smtClean="0"/>
              <a:t>山口大学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、廣田朋也</a:t>
            </a:r>
            <a:r>
              <a:rPr lang="en-US" altLang="ja-JP" sz="2400" dirty="0" smtClean="0"/>
              <a:t>(NAOJ)</a:t>
            </a:r>
            <a:r>
              <a:rPr lang="ja-JP" altLang="en-US" sz="2400" dirty="0" smtClean="0"/>
              <a:t>、</a:t>
            </a:r>
            <a:endParaRPr lang="en-US" altLang="ja-JP" sz="2400" dirty="0" smtClean="0"/>
          </a:p>
          <a:p>
            <a:r>
              <a:rPr lang="ja-JP" altLang="en-US" sz="2400" dirty="0" smtClean="0"/>
              <a:t>杉山孝一郎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茨城大学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、</a:t>
            </a:r>
            <a:r>
              <a:rPr lang="ja-JP" altLang="en-US" sz="2400" dirty="0"/>
              <a:t>蜂須賀</a:t>
            </a:r>
            <a:r>
              <a:rPr lang="ja-JP" altLang="en-US" sz="2400" dirty="0" smtClean="0"/>
              <a:t>一也</a:t>
            </a:r>
            <a:r>
              <a:rPr lang="en-US" altLang="ja-JP" sz="2400" dirty="0" smtClean="0"/>
              <a:t>(NAOJ)</a:t>
            </a:r>
            <a:r>
              <a:rPr lang="ja-JP" altLang="en-US" sz="2400" dirty="0" smtClean="0"/>
              <a:t>、</a:t>
            </a:r>
            <a:endParaRPr lang="en-US" altLang="ja-JP" sz="2400" dirty="0" smtClean="0"/>
          </a:p>
          <a:p>
            <a:r>
              <a:rPr lang="en-US" altLang="ja-JP" sz="2400" dirty="0" err="1" smtClean="0"/>
              <a:t>Chibueze</a:t>
            </a:r>
            <a:r>
              <a:rPr lang="en-US" altLang="ja-JP" sz="2400" dirty="0" smtClean="0"/>
              <a:t>, O. James (</a:t>
            </a:r>
            <a:r>
              <a:rPr lang="en-US" altLang="ja-JP" sz="2400" dirty="0"/>
              <a:t>U</a:t>
            </a:r>
            <a:r>
              <a:rPr lang="en-US" altLang="ja-JP" sz="2400" dirty="0" smtClean="0"/>
              <a:t>niversity of Nigeria)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8781" y="6341629"/>
            <a:ext cx="7756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*This work was financially supported by JSPS KAKENHI Grant Numbers </a:t>
            </a:r>
            <a:r>
              <a:rPr lang="en-US" altLang="ja-JP" dirty="0" smtClean="0"/>
              <a:t>15K17613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464309" y="272861"/>
            <a:ext cx="1400862" cy="953219"/>
          </a:xfrm>
          <a:prstGeom prst="rect">
            <a:avLst/>
          </a:prstGeom>
          <a:noFill/>
        </p:spPr>
        <p:txBody>
          <a:bodyPr wrap="none" lIns="121041" tIns="60520" rIns="121041" bIns="60520" rtlCol="0">
            <a:spAutoFit/>
          </a:bodyPr>
          <a:lstStyle/>
          <a:p>
            <a:pPr algn="r"/>
            <a:r>
              <a:rPr lang="en-US" altLang="ja-JP" dirty="0" smtClean="0"/>
              <a:t>2016.12.26 </a:t>
            </a:r>
          </a:p>
          <a:p>
            <a:pPr algn="r"/>
            <a:r>
              <a:rPr lang="en-US" altLang="ja-JP" dirty="0" smtClean="0"/>
              <a:t>VLBI </a:t>
            </a:r>
            <a:r>
              <a:rPr lang="ja-JP" altLang="en-US" dirty="0" smtClean="0"/>
              <a:t>懇談会</a:t>
            </a:r>
            <a:endParaRPr lang="en-US" altLang="ja-JP" dirty="0" smtClean="0"/>
          </a:p>
          <a:p>
            <a:pPr algn="r"/>
            <a:r>
              <a:rPr lang="en-US" altLang="ja-JP" dirty="0" smtClean="0"/>
              <a:t>@</a:t>
            </a:r>
            <a:r>
              <a:rPr lang="ja-JP" altLang="en-US" dirty="0" smtClean="0"/>
              <a:t>山口大学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766550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母天体情報</a:t>
            </a:r>
            <a:endParaRPr kumimoji="1" lang="ja-JP" altLang="en-US" dirty="0"/>
          </a:p>
        </p:txBody>
      </p:sp>
      <p:pic>
        <p:nvPicPr>
          <p:cNvPr id="4" name="コンテンツ プレースホルダー 3" descr="スクリーンショット 2016-07-05 18.37.20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" b="648"/>
          <a:stretch/>
        </p:blipFill>
        <p:spPr>
          <a:xfrm>
            <a:off x="72191" y="1283448"/>
            <a:ext cx="4846048" cy="5444520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4988786" y="1711016"/>
            <a:ext cx="4083169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ja-JP" altLang="en-US" sz="2400" dirty="0" smtClean="0"/>
              <a:t>２つの大質量</a:t>
            </a:r>
            <a:r>
              <a:rPr lang="en-US" altLang="ja-JP" sz="2400" dirty="0" smtClean="0"/>
              <a:t>YSO</a:t>
            </a:r>
            <a:r>
              <a:rPr lang="ja-JP" altLang="en-US" sz="2400" dirty="0" smtClean="0"/>
              <a:t>が隣接</a:t>
            </a:r>
            <a:endParaRPr lang="en-US" altLang="ja-JP" sz="2400" dirty="0" smtClean="0"/>
          </a:p>
          <a:p>
            <a:r>
              <a:rPr lang="en-US" altLang="ja-JP" sz="2400" dirty="0" smtClean="0"/>
              <a:t>1. G357.965-0.164</a:t>
            </a:r>
            <a:endParaRPr kumimoji="1" lang="en-US" altLang="ja-JP" sz="2400" dirty="0" smtClean="0"/>
          </a:p>
          <a:p>
            <a:r>
              <a:rPr lang="en-US" altLang="ja-JP" sz="2400" dirty="0">
                <a:solidFill>
                  <a:srgbClr val="FF0000"/>
                </a:solidFill>
              </a:rPr>
              <a:t> </a:t>
            </a:r>
            <a:r>
              <a:rPr lang="ja-JP" altLang="en-US" sz="2400" dirty="0" smtClean="0">
                <a:solidFill>
                  <a:srgbClr val="FF0000"/>
                </a:solidFill>
              </a:rPr>
              <a:t>赤外線で明るい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6.7 &amp; 44 GHz CH3OH</a:t>
            </a:r>
            <a:r>
              <a:rPr lang="ja-JP" altLang="en-US" sz="2400" dirty="0" smtClean="0"/>
              <a:t>メーザー</a:t>
            </a:r>
            <a:endParaRPr lang="en-US" altLang="ja-JP" sz="2400" dirty="0" smtClean="0"/>
          </a:p>
          <a:p>
            <a:r>
              <a:rPr kumimoji="1" lang="en-US" altLang="ja-JP" sz="2400" dirty="0"/>
              <a:t> </a:t>
            </a:r>
            <a:r>
              <a:rPr kumimoji="1" lang="ja-JP" altLang="en-US" sz="2400" dirty="0" smtClean="0"/>
              <a:t>低速</a:t>
            </a:r>
            <a:r>
              <a:rPr lang="en-US" altLang="ja-JP" sz="2400" dirty="0" smtClean="0"/>
              <a:t>H2O</a:t>
            </a:r>
            <a:r>
              <a:rPr kumimoji="1" lang="ja-JP" altLang="en-US" sz="2400" dirty="0" smtClean="0"/>
              <a:t>メーザー</a:t>
            </a:r>
            <a:endParaRPr kumimoji="1" lang="en-US" altLang="ja-JP" sz="2400" dirty="0" smtClean="0"/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2. G357.967-0.163</a:t>
            </a:r>
          </a:p>
          <a:p>
            <a:r>
              <a:rPr kumimoji="1" lang="en-US" altLang="ja-JP" sz="2400" dirty="0">
                <a:solidFill>
                  <a:srgbClr val="FF0000"/>
                </a:solidFill>
              </a:rPr>
              <a:t> </a:t>
            </a:r>
            <a:r>
              <a:rPr lang="ja-JP" altLang="en-US" sz="2400" dirty="0" smtClean="0">
                <a:solidFill>
                  <a:srgbClr val="FF0000"/>
                </a:solidFill>
              </a:rPr>
              <a:t>赤外線で暗い</a:t>
            </a:r>
            <a:r>
              <a:rPr lang="en-US" altLang="ja-JP" sz="2400" dirty="0" smtClean="0">
                <a:solidFill>
                  <a:srgbClr val="FF0000"/>
                </a:solidFill>
              </a:rPr>
              <a:t> + </a:t>
            </a:r>
            <a:r>
              <a:rPr lang="ja-JP" altLang="en-US" sz="2400" dirty="0" smtClean="0">
                <a:solidFill>
                  <a:srgbClr val="FF0000"/>
                </a:solidFill>
              </a:rPr>
              <a:t>弱いセンチ波</a:t>
            </a:r>
            <a:endParaRPr lang="en-US" altLang="ja-JP" sz="2400" dirty="0" smtClean="0"/>
          </a:p>
          <a:p>
            <a:r>
              <a:rPr lang="en-US" altLang="ja-JP" sz="2400" dirty="0"/>
              <a:t> </a:t>
            </a:r>
            <a:r>
              <a:rPr lang="ja-JP" altLang="en-US" sz="2400" dirty="0" smtClean="0">
                <a:solidFill>
                  <a:srgbClr val="FF0000"/>
                </a:solidFill>
              </a:rPr>
              <a:t>高速</a:t>
            </a:r>
            <a:r>
              <a:rPr lang="en-US" altLang="ja-JP" sz="2400" dirty="0" smtClean="0">
                <a:solidFill>
                  <a:srgbClr val="FF0000"/>
                </a:solidFill>
              </a:rPr>
              <a:t>H2O</a:t>
            </a:r>
            <a:r>
              <a:rPr lang="ja-JP" altLang="en-US" sz="2400" dirty="0" smtClean="0">
                <a:solidFill>
                  <a:srgbClr val="FF0000"/>
                </a:solidFill>
              </a:rPr>
              <a:t>メーザー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6.7 GHz CH3OH </a:t>
            </a:r>
            <a:r>
              <a:rPr lang="ja-JP" altLang="en-US" sz="2400" dirty="0" smtClean="0"/>
              <a:t>メーザー</a:t>
            </a:r>
            <a:endParaRPr lang="en-US" altLang="ja-JP" sz="2400" dirty="0" smtClean="0"/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OH </a:t>
            </a:r>
            <a:r>
              <a:rPr lang="ja-JP" altLang="en-US" sz="2400" dirty="0" smtClean="0"/>
              <a:t>メーザー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91601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err="1" smtClean="0"/>
              <a:t>KaVA</a:t>
            </a:r>
            <a:r>
              <a:rPr kumimoji="1" lang="en-US" altLang="ja-JP" dirty="0" smtClean="0"/>
              <a:t> </a:t>
            </a:r>
            <a:r>
              <a:rPr lang="ja-JP" altLang="en-US" dirty="0" smtClean="0"/>
              <a:t>試験観測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(</a:t>
            </a:r>
            <a:r>
              <a:rPr lang="ja-JP" altLang="en-US" dirty="0" smtClean="0"/>
              <a:t>松本さん提供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98688" y="1600200"/>
            <a:ext cx="4091264" cy="5066728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sz="2000" dirty="0" smtClean="0"/>
              <a:t>狭帯域</a:t>
            </a:r>
            <a:r>
              <a:rPr lang="en-US" altLang="ja-JP" sz="2000" dirty="0" smtClean="0"/>
              <a:t>(16 MHz)</a:t>
            </a:r>
            <a:r>
              <a:rPr lang="ja-JP" altLang="en-US" sz="2000" dirty="0" smtClean="0"/>
              <a:t>で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/>
              <a:t>	</a:t>
            </a:r>
            <a:r>
              <a:rPr lang="en-US" altLang="ja-JP" sz="2000" dirty="0" smtClean="0"/>
              <a:t>	</a:t>
            </a:r>
            <a:r>
              <a:rPr lang="ja-JP" altLang="en-US" sz="2000" dirty="0" smtClean="0"/>
              <a:t>青方偏移成分のみカバー</a:t>
            </a:r>
            <a:r>
              <a:rPr kumimoji="1" lang="en-US" altLang="ja-JP" sz="2000" dirty="0" smtClean="0"/>
              <a:t> </a:t>
            </a:r>
          </a:p>
          <a:p>
            <a:pPr marL="0" indent="0">
              <a:buNone/>
            </a:pPr>
            <a:endParaRPr lang="en-US" altLang="ja-JP" sz="2000" dirty="0"/>
          </a:p>
          <a:p>
            <a:r>
              <a:rPr lang="ja-JP" altLang="en-US" sz="2000" dirty="0" smtClean="0"/>
              <a:t>弓形の分布</a:t>
            </a:r>
            <a:endParaRPr kumimoji="1" lang="en-US" altLang="ja-JP" sz="2000" dirty="0" smtClean="0"/>
          </a:p>
          <a:p>
            <a:pPr marL="0" indent="0">
              <a:buNone/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    →</a:t>
            </a:r>
            <a:r>
              <a:rPr lang="ja-JP" altLang="en-US" sz="2000" dirty="0" smtClean="0"/>
              <a:t>衝撃波面を示唆？</a:t>
            </a:r>
            <a:endParaRPr lang="en-US" altLang="ja-JP" sz="2000" dirty="0" smtClean="0"/>
          </a:p>
          <a:p>
            <a:pPr marL="0" indent="0">
              <a:buNone/>
            </a:pPr>
            <a:endParaRPr kumimoji="1" lang="en-US" altLang="ja-JP" sz="2000" dirty="0"/>
          </a:p>
          <a:p>
            <a:r>
              <a:rPr lang="ja-JP" altLang="en-US" sz="2000" dirty="0" smtClean="0"/>
              <a:t>長基線で</a:t>
            </a:r>
            <a:r>
              <a:rPr lang="en-US" altLang="ja-JP" sz="2000" dirty="0" smtClean="0"/>
              <a:t>resolved-out</a:t>
            </a:r>
          </a:p>
          <a:p>
            <a:pPr marL="0" indent="0">
              <a:buNone/>
            </a:pPr>
            <a:r>
              <a:rPr lang="ja-JP" altLang="en-US" sz="2000" dirty="0" smtClean="0"/>
              <a:t>　</a:t>
            </a:r>
            <a:r>
              <a:rPr lang="en-US" altLang="ja-JP" sz="2000" dirty="0" smtClean="0"/>
              <a:t> → 1 </a:t>
            </a:r>
            <a:r>
              <a:rPr lang="en-US" altLang="ja-JP" sz="2000" dirty="0"/>
              <a:t>mas &lt; </a:t>
            </a:r>
            <a:r>
              <a:rPr lang="ja-JP" altLang="en-US" sz="2000" dirty="0" smtClean="0"/>
              <a:t>スポットサイズ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&lt; 9 mas</a:t>
            </a:r>
            <a:r>
              <a:rPr kumimoji="1" lang="en-US" altLang="ja-JP" sz="2000" dirty="0" smtClean="0"/>
              <a:t> </a:t>
            </a:r>
          </a:p>
          <a:p>
            <a:pPr marL="0" indent="0">
              <a:buNone/>
            </a:pPr>
            <a:r>
              <a:rPr lang="ja-JP" altLang="ja-JP" sz="2000" dirty="0" smtClean="0"/>
              <a:t>　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→Near distance</a:t>
            </a:r>
            <a:r>
              <a:rPr lang="ja-JP" altLang="en-US" sz="2000" dirty="0" smtClean="0"/>
              <a:t>を示唆</a:t>
            </a:r>
            <a:r>
              <a:rPr lang="en-US" altLang="ja-JP" sz="2000" dirty="0" smtClean="0"/>
              <a:t> ?</a:t>
            </a:r>
          </a:p>
          <a:p>
            <a:pPr marL="0" indent="0">
              <a:buNone/>
            </a:pPr>
            <a:r>
              <a:rPr lang="ja-JP" altLang="ja-JP" sz="2000" dirty="0" smtClean="0"/>
              <a:t>　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→</a:t>
            </a:r>
            <a:r>
              <a:rPr lang="ja-JP" altLang="en-US" sz="2000" dirty="0" smtClean="0"/>
              <a:t>短基線含む</a:t>
            </a:r>
            <a:r>
              <a:rPr lang="en-US" altLang="ja-JP" sz="2000" dirty="0" err="1" smtClean="0"/>
              <a:t>KaVA</a:t>
            </a:r>
            <a:r>
              <a:rPr lang="ja-JP" altLang="en-US" sz="2000" dirty="0" smtClean="0"/>
              <a:t>であれば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/>
              <a:t>	</a:t>
            </a:r>
            <a:r>
              <a:rPr lang="en-US" altLang="ja-JP" sz="2000" dirty="0" smtClean="0"/>
              <a:t>		</a:t>
            </a:r>
            <a:r>
              <a:rPr lang="ja-JP" altLang="en-US" sz="2000" dirty="0" smtClean="0"/>
              <a:t>全構造をカバー可能</a:t>
            </a:r>
            <a:endParaRPr lang="en-US" altLang="ja-JP" sz="2000" dirty="0" smtClean="0"/>
          </a:p>
          <a:p>
            <a:pPr marL="0" indent="0">
              <a:buNone/>
            </a:pPr>
            <a:endParaRPr lang="en-US" altLang="ja-JP" sz="2000" dirty="0"/>
          </a:p>
          <a:p>
            <a:r>
              <a:rPr lang="en-US" altLang="ja-JP" sz="2000" dirty="0" smtClean="0"/>
              <a:t>VERA2</a:t>
            </a:r>
            <a:r>
              <a:rPr lang="ja-JP" altLang="en-US" sz="2000" dirty="0" smtClean="0"/>
              <a:t>ビームデータ多数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/>
              <a:t>    → </a:t>
            </a:r>
            <a:r>
              <a:rPr lang="ja-JP" altLang="en-US" sz="2000" dirty="0" smtClean="0"/>
              <a:t>長基線のみのため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/>
              <a:t>   </a:t>
            </a:r>
            <a:r>
              <a:rPr lang="en-US" altLang="ja-JP" sz="2000" dirty="0"/>
              <a:t>	</a:t>
            </a:r>
            <a:r>
              <a:rPr lang="en-US" altLang="ja-JP" sz="2000" dirty="0" smtClean="0"/>
              <a:t>	</a:t>
            </a:r>
            <a:r>
              <a:rPr lang="ja-JP" altLang="en-US" sz="2000" dirty="0" smtClean="0"/>
              <a:t>視差計測は厳しそう？</a:t>
            </a:r>
            <a:endParaRPr lang="en-US" altLang="ja-JP" sz="2000" dirty="0" smtClean="0"/>
          </a:p>
          <a:p>
            <a:pPr marL="0" indent="0">
              <a:buNone/>
            </a:pPr>
            <a:endParaRPr lang="en-US" altLang="ja-JP" dirty="0" smtClean="0"/>
          </a:p>
        </p:txBody>
      </p:sp>
      <p:pic>
        <p:nvPicPr>
          <p:cNvPr id="4" name="図 3" descr="g357_1J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56" y="1377108"/>
            <a:ext cx="4754880" cy="512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1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G353</a:t>
            </a:r>
            <a:r>
              <a:rPr lang="ja-JP" altLang="en-US" dirty="0" smtClean="0"/>
              <a:t>との類似性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90245"/>
          </a:xfrm>
        </p:spPr>
        <p:txBody>
          <a:bodyPr>
            <a:normAutofit lnSpcReduction="10000"/>
          </a:bodyPr>
          <a:lstStyle/>
          <a:p>
            <a:r>
              <a:rPr lang="ja-JP" altLang="en-US" dirty="0" smtClean="0"/>
              <a:t>一部の</a:t>
            </a:r>
            <a:r>
              <a:rPr lang="ja-JP" altLang="en-US" dirty="0" smtClean="0"/>
              <a:t>特徴</a:t>
            </a:r>
            <a:r>
              <a:rPr lang="ja-JP" altLang="en-US" dirty="0" smtClean="0"/>
              <a:t>は</a:t>
            </a:r>
            <a:r>
              <a:rPr lang="ja-JP" altLang="en-US" dirty="0" smtClean="0"/>
              <a:t>よく</a:t>
            </a:r>
            <a:r>
              <a:rPr lang="ja-JP" altLang="en-US" dirty="0" smtClean="0"/>
              <a:t>一致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kumimoji="1" lang="en-US" altLang="ja-JP" dirty="0" smtClean="0"/>
              <a:t>1. </a:t>
            </a:r>
            <a:r>
              <a:rPr lang="ja-JP" altLang="en-US" dirty="0" smtClean="0"/>
              <a:t>非常に広い速度範囲</a:t>
            </a:r>
            <a:r>
              <a:rPr lang="en-US" altLang="ja-JP" dirty="0" smtClean="0"/>
              <a:t> (+/- 100 km s</a:t>
            </a:r>
            <a:r>
              <a:rPr lang="en-US" altLang="ja-JP" baseline="30000" dirty="0" smtClean="0"/>
              <a:t>-1</a:t>
            </a:r>
            <a:r>
              <a:rPr lang="en-US" altLang="ja-JP" dirty="0" smtClean="0"/>
              <a:t>)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2.  6.7 GHz maser</a:t>
            </a:r>
            <a:r>
              <a:rPr lang="ja-JP" altLang="en-US" dirty="0" smtClean="0"/>
              <a:t>の構造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	</a:t>
            </a:r>
          </a:p>
          <a:p>
            <a:pPr marL="0" indent="0">
              <a:buNone/>
            </a:pPr>
            <a:r>
              <a:rPr lang="en-US" altLang="ja-JP" dirty="0" smtClean="0"/>
              <a:t>3. 100 GHz</a:t>
            </a:r>
            <a:r>
              <a:rPr lang="ja-JP" altLang="en-US" dirty="0" smtClean="0"/>
              <a:t>以下での</a:t>
            </a:r>
            <a:r>
              <a:rPr lang="en-US" altLang="ja-JP" dirty="0" smtClean="0"/>
              <a:t>SED</a:t>
            </a:r>
            <a:r>
              <a:rPr lang="ja-JP" altLang="en-US" dirty="0" smtClean="0"/>
              <a:t>形状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/>
              <a:t>4</a:t>
            </a:r>
            <a:r>
              <a:rPr kumimoji="1" lang="en-US" altLang="ja-JP" dirty="0" smtClean="0"/>
              <a:t>. </a:t>
            </a:r>
            <a:r>
              <a:rPr lang="ja-JP" altLang="en-US" dirty="0" smtClean="0"/>
              <a:t>高温</a:t>
            </a:r>
            <a:r>
              <a:rPr lang="en-US" altLang="ja-JP" dirty="0" smtClean="0"/>
              <a:t>(〜100 K)</a:t>
            </a:r>
            <a:r>
              <a:rPr lang="ja-JP" altLang="en-US" dirty="0" smtClean="0"/>
              <a:t>の分子エンベロープ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7368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SED </a:t>
            </a:r>
            <a:r>
              <a:rPr lang="en-US" altLang="ja-JP" dirty="0"/>
              <a:t>(</a:t>
            </a:r>
            <a:r>
              <a:rPr kumimoji="1" lang="en-US" altLang="ja-JP" dirty="0" smtClean="0"/>
              <a:t>C - W band)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960390" y="1600200"/>
            <a:ext cx="3183610" cy="4525963"/>
          </a:xfrm>
        </p:spPr>
        <p:txBody>
          <a:bodyPr>
            <a:normAutofit/>
          </a:bodyPr>
          <a:lstStyle/>
          <a:p>
            <a:r>
              <a:rPr lang="ja-JP" altLang="en-US" sz="2400" dirty="0" smtClean="0"/>
              <a:t>秒角分解能での</a:t>
            </a:r>
            <a:r>
              <a:rPr lang="en-US" altLang="ja-JP" sz="2400" dirty="0" smtClean="0"/>
              <a:t>SED </a:t>
            </a:r>
            <a:r>
              <a:rPr lang="ja-JP" altLang="en-US" sz="2400" dirty="0" smtClean="0"/>
              <a:t>形状はほぼ同じ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r>
              <a:rPr lang="ja-JP" altLang="en-US" sz="2400" dirty="0" smtClean="0"/>
              <a:t>典型的な</a:t>
            </a:r>
            <a:r>
              <a:rPr lang="en-US" altLang="ja-JP" sz="2400" dirty="0" smtClean="0"/>
              <a:t>“HMPO”</a:t>
            </a:r>
            <a:r>
              <a:rPr lang="ja-JP" altLang="en-US" sz="2400" dirty="0" smtClean="0"/>
              <a:t>のスペクトル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 smtClean="0"/>
              <a:t>	→</a:t>
            </a:r>
            <a:r>
              <a:rPr lang="ja-JP" altLang="en-US" sz="2400" dirty="0" smtClean="0"/>
              <a:t>電波ジェット</a:t>
            </a:r>
            <a:endParaRPr lang="en-US" altLang="ja-JP" sz="2400" dirty="0" smtClean="0"/>
          </a:p>
          <a:p>
            <a:pPr marL="0" indent="0">
              <a:buNone/>
            </a:pPr>
            <a:r>
              <a:rPr kumimoji="1" lang="en-US" altLang="ja-JP" sz="2400" dirty="0" smtClean="0"/>
              <a:t>     		+ </a:t>
            </a:r>
            <a:r>
              <a:rPr lang="ja-JP" altLang="en-US" sz="2400" dirty="0" smtClean="0"/>
              <a:t>ダスト放射</a:t>
            </a:r>
            <a:endParaRPr kumimoji="1" lang="ja-JP" altLang="en-US" sz="2400" dirty="0"/>
          </a:p>
        </p:txBody>
      </p:sp>
      <p:pic>
        <p:nvPicPr>
          <p:cNvPr id="4" name="図 3" descr="SED_g353-g35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r="6250"/>
          <a:stretch/>
        </p:blipFill>
        <p:spPr>
          <a:xfrm>
            <a:off x="-67560" y="1796826"/>
            <a:ext cx="5960390" cy="453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04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6.7 GHz CH</a:t>
            </a:r>
            <a:r>
              <a:rPr kumimoji="1" lang="en-US" altLang="ja-JP" baseline="-25000" dirty="0" smtClean="0"/>
              <a:t>3</a:t>
            </a:r>
            <a:r>
              <a:rPr kumimoji="1" lang="en-US" altLang="ja-JP" dirty="0" smtClean="0"/>
              <a:t>OH maser (ATCA)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2477" y="1465749"/>
            <a:ext cx="8229600" cy="4525963"/>
          </a:xfrm>
        </p:spPr>
        <p:txBody>
          <a:bodyPr>
            <a:normAutofit/>
          </a:bodyPr>
          <a:lstStyle/>
          <a:p>
            <a:r>
              <a:rPr lang="ja-JP" altLang="en-US" sz="2400" dirty="0" smtClean="0"/>
              <a:t>連続的な速度勾配</a:t>
            </a:r>
            <a:endParaRPr lang="en-US" altLang="ja-JP" sz="2400" dirty="0" smtClean="0"/>
          </a:p>
          <a:p>
            <a:r>
              <a:rPr lang="ja-JP" altLang="en-US" sz="2400" dirty="0" smtClean="0"/>
              <a:t>単純</a:t>
            </a:r>
            <a:r>
              <a:rPr lang="ja-JP" altLang="en-US" sz="2400" dirty="0"/>
              <a:t>な</a:t>
            </a:r>
            <a:r>
              <a:rPr lang="en-US" altLang="ja-JP" sz="2400" dirty="0"/>
              <a:t>“ring” </a:t>
            </a:r>
            <a:r>
              <a:rPr lang="ja-JP" altLang="en-US" sz="2400" dirty="0"/>
              <a:t>でも</a:t>
            </a:r>
            <a:r>
              <a:rPr lang="en-US" altLang="ja-JP" sz="2400" dirty="0"/>
              <a:t> “linear” </a:t>
            </a:r>
            <a:r>
              <a:rPr lang="ja-JP" altLang="en-US" sz="2400" dirty="0"/>
              <a:t>でもない分布形状</a:t>
            </a:r>
            <a:endParaRPr lang="en-US" altLang="ja-JP" sz="2400" dirty="0"/>
          </a:p>
        </p:txBody>
      </p:sp>
      <p:pic>
        <p:nvPicPr>
          <p:cNvPr id="6" name="図 5" descr="G357.sn3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7" r="8635" b="3333"/>
          <a:stretch/>
        </p:blipFill>
        <p:spPr>
          <a:xfrm>
            <a:off x="117590" y="2514843"/>
            <a:ext cx="5556790" cy="404366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54733"/>
          <a:stretch/>
        </p:blipFill>
        <p:spPr>
          <a:xfrm>
            <a:off x="5856175" y="3286779"/>
            <a:ext cx="3287825" cy="318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42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882063"/>
            <a:ext cx="8229600" cy="1143000"/>
          </a:xfrm>
        </p:spPr>
        <p:txBody>
          <a:bodyPr/>
          <a:lstStyle/>
          <a:p>
            <a:r>
              <a:rPr lang="en-US" altLang="ja-JP" dirty="0"/>
              <a:t>3</a:t>
            </a:r>
            <a:r>
              <a:rPr kumimoji="1" lang="en-US" altLang="ja-JP" dirty="0" smtClean="0"/>
              <a:t>. </a:t>
            </a:r>
            <a:r>
              <a:rPr kumimoji="1" lang="en-US" altLang="ja-JP" dirty="0" err="1" smtClean="0"/>
              <a:t>KaVA</a:t>
            </a:r>
            <a:r>
              <a:rPr lang="ja-JP" altLang="en-US" dirty="0" smtClean="0"/>
              <a:t>共同利用観測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14268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観測目的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460480" cy="5019687"/>
          </a:xfrm>
        </p:spPr>
        <p:txBody>
          <a:bodyPr>
            <a:normAutofit/>
          </a:bodyPr>
          <a:lstStyle/>
          <a:p>
            <a:pPr marL="514350" indent="-514350">
              <a:buAutoNum type="arabicParenBoth"/>
            </a:pPr>
            <a:r>
              <a:rPr lang="ja-JP" altLang="en-US" dirty="0" smtClean="0">
                <a:solidFill>
                  <a:srgbClr val="FF0000"/>
                </a:solidFill>
              </a:rPr>
              <a:t>メーザー固有運動計測から見込み角を決定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→ G353</a:t>
            </a:r>
            <a:r>
              <a:rPr lang="ja-JP" altLang="en-US" dirty="0" smtClean="0"/>
              <a:t>の場合</a:t>
            </a:r>
            <a:r>
              <a:rPr lang="en-US" altLang="ja-JP" dirty="0" smtClean="0"/>
              <a:t>(8-16°)</a:t>
            </a:r>
            <a:r>
              <a:rPr lang="ja-JP" altLang="en-US" dirty="0" smtClean="0"/>
              <a:t>と比較し、見込み角とメーザーの速度構造</a:t>
            </a:r>
            <a:r>
              <a:rPr lang="en-US" altLang="ja-JP" dirty="0" smtClean="0"/>
              <a:t>/</a:t>
            </a:r>
            <a:r>
              <a:rPr lang="ja-JP" altLang="en-US" dirty="0" smtClean="0"/>
              <a:t>寿命の関係を調べる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(2) </a:t>
            </a:r>
            <a:r>
              <a:rPr lang="ja-JP" altLang="en-US" dirty="0" smtClean="0">
                <a:solidFill>
                  <a:srgbClr val="FF0000"/>
                </a:solidFill>
              </a:rPr>
              <a:t>メーザー構造の変動性を調べる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→</a:t>
            </a:r>
            <a:r>
              <a:rPr lang="ja-JP" altLang="en-US" dirty="0" smtClean="0"/>
              <a:t>ジェット根元での活動性を調べる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 →G353</a:t>
            </a:r>
            <a:r>
              <a:rPr lang="ja-JP" altLang="en-US" dirty="0" smtClean="0"/>
              <a:t>でみられたような再帰的な衝撃波伝搬の有無を探査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23198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093" y="0"/>
            <a:ext cx="2410796" cy="200356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0199" y="169027"/>
            <a:ext cx="4524023" cy="1184494"/>
          </a:xfrm>
          <a:solidFill>
            <a:schemeClr val="tx1">
              <a:alpha val="0"/>
            </a:schemeClr>
          </a:solidFill>
        </p:spPr>
        <p:txBody>
          <a:bodyPr/>
          <a:lstStyle/>
          <a:p>
            <a:pPr algn="l"/>
            <a:r>
              <a:rPr kumimoji="1" lang="en-US" altLang="ja-JP" dirty="0" err="1" smtClean="0"/>
              <a:t>KaVA</a:t>
            </a:r>
            <a:r>
              <a:rPr kumimoji="1" lang="ja-JP" altLang="en-US" dirty="0" smtClean="0"/>
              <a:t>観測情報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57909"/>
            <a:ext cx="8503067" cy="5066728"/>
          </a:xfrm>
          <a:solidFill>
            <a:schemeClr val="tx1">
              <a:alpha val="0"/>
            </a:schemeClr>
          </a:solidFill>
        </p:spPr>
        <p:txBody>
          <a:bodyPr>
            <a:noAutofit/>
          </a:bodyPr>
          <a:lstStyle/>
          <a:p>
            <a:r>
              <a:rPr kumimoji="1" lang="ja-JP" altLang="en-US" sz="2400" dirty="0" smtClean="0">
                <a:solidFill>
                  <a:srgbClr val="000000"/>
                </a:solidFill>
              </a:rPr>
              <a:t>観測諸元</a:t>
            </a:r>
            <a:endParaRPr kumimoji="1" lang="en-US" altLang="ja-JP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kumimoji="1" lang="ja-JP" altLang="en-US" sz="2400" dirty="0" smtClean="0">
                <a:solidFill>
                  <a:srgbClr val="000000"/>
                </a:solidFill>
              </a:rPr>
              <a:t>周波数</a:t>
            </a:r>
            <a:r>
              <a:rPr kumimoji="1" lang="en-US" altLang="ja-JP" sz="2400" dirty="0" smtClean="0">
                <a:solidFill>
                  <a:srgbClr val="000000"/>
                </a:solidFill>
              </a:rPr>
              <a:t>					22.23508 GHz (H2O </a:t>
            </a:r>
            <a:r>
              <a:rPr kumimoji="1" lang="ja-JP" altLang="en-US" sz="2400" dirty="0" smtClean="0">
                <a:solidFill>
                  <a:srgbClr val="000000"/>
                </a:solidFill>
              </a:rPr>
              <a:t>メーザー</a:t>
            </a:r>
            <a:r>
              <a:rPr kumimoji="1" lang="en-US" altLang="ja-JP" sz="2400" dirty="0" smtClean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</a:pPr>
            <a:r>
              <a:rPr kumimoji="1" lang="ja-JP" altLang="en-US" sz="2400" dirty="0" smtClean="0">
                <a:solidFill>
                  <a:srgbClr val="000000"/>
                </a:solidFill>
              </a:rPr>
              <a:t>予定数</a:t>
            </a:r>
            <a:r>
              <a:rPr kumimoji="1" lang="en-US" altLang="ja-JP" sz="2400" dirty="0" smtClean="0">
                <a:solidFill>
                  <a:srgbClr val="000000"/>
                </a:solidFill>
              </a:rPr>
              <a:t>					  	</a:t>
            </a:r>
            <a:r>
              <a:rPr lang="en-US" altLang="ja-JP" sz="2400" dirty="0">
                <a:solidFill>
                  <a:srgbClr val="000000"/>
                </a:solidFill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</a:rPr>
              <a:t>     </a:t>
            </a:r>
            <a:r>
              <a:rPr kumimoji="1" lang="en-US" altLang="ja-JP" sz="2400" dirty="0" smtClean="0">
                <a:solidFill>
                  <a:srgbClr val="000000"/>
                </a:solidFill>
              </a:rPr>
              <a:t>8 </a:t>
            </a:r>
            <a:r>
              <a:rPr kumimoji="1" lang="ja-JP" altLang="en-US" sz="2400" dirty="0" smtClean="0">
                <a:solidFill>
                  <a:srgbClr val="000000"/>
                </a:solidFill>
              </a:rPr>
              <a:t>回</a:t>
            </a:r>
            <a:endParaRPr kumimoji="1" lang="en-US" altLang="ja-JP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000000"/>
                </a:solidFill>
              </a:rPr>
              <a:t>観測期間</a:t>
            </a:r>
            <a:r>
              <a:rPr lang="en-US" altLang="ja-JP" sz="2400" dirty="0" smtClean="0">
                <a:solidFill>
                  <a:srgbClr val="000000"/>
                </a:solidFill>
              </a:rPr>
              <a:t> 					2016</a:t>
            </a:r>
            <a:r>
              <a:rPr lang="ja-JP" altLang="en-US" sz="2400" dirty="0" smtClean="0">
                <a:solidFill>
                  <a:srgbClr val="000000"/>
                </a:solidFill>
              </a:rPr>
              <a:t>年</a:t>
            </a:r>
            <a:r>
              <a:rPr lang="en-US" altLang="ja-JP" sz="2400" dirty="0">
                <a:solidFill>
                  <a:srgbClr val="000000"/>
                </a:solidFill>
              </a:rPr>
              <a:t>2</a:t>
            </a:r>
            <a:r>
              <a:rPr lang="ja-JP" altLang="en-US" sz="2400" dirty="0" smtClean="0">
                <a:solidFill>
                  <a:srgbClr val="000000"/>
                </a:solidFill>
              </a:rPr>
              <a:t>月</a:t>
            </a:r>
            <a:r>
              <a:rPr lang="en-US" altLang="ja-JP" sz="2400" dirty="0" smtClean="0">
                <a:solidFill>
                  <a:srgbClr val="000000"/>
                </a:solidFill>
              </a:rPr>
              <a:t> – 2017</a:t>
            </a:r>
            <a:r>
              <a:rPr lang="ja-JP" altLang="en-US" sz="2400" dirty="0" smtClean="0">
                <a:solidFill>
                  <a:srgbClr val="000000"/>
                </a:solidFill>
              </a:rPr>
              <a:t>年</a:t>
            </a:r>
            <a:r>
              <a:rPr lang="en-US" altLang="ja-JP" sz="2400" dirty="0">
                <a:solidFill>
                  <a:srgbClr val="000000"/>
                </a:solidFill>
              </a:rPr>
              <a:t>2</a:t>
            </a:r>
            <a:r>
              <a:rPr lang="ja-JP" altLang="en-US" sz="2400" dirty="0" smtClean="0">
                <a:solidFill>
                  <a:srgbClr val="000000"/>
                </a:solidFill>
              </a:rPr>
              <a:t>月</a:t>
            </a:r>
            <a:endParaRPr lang="en-US" altLang="ja-JP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000000"/>
                </a:solidFill>
              </a:rPr>
              <a:t>観測間隔</a:t>
            </a:r>
            <a:r>
              <a:rPr kumimoji="1" lang="en-US" altLang="ja-JP" sz="2400" dirty="0" smtClean="0">
                <a:solidFill>
                  <a:srgbClr val="000000"/>
                </a:solidFill>
              </a:rPr>
              <a:t>						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〜	1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ヶ月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000000"/>
                </a:solidFill>
              </a:rPr>
              <a:t>観測時間</a:t>
            </a:r>
            <a:r>
              <a:rPr lang="en-US" altLang="ja-JP" sz="2400" dirty="0" smtClean="0">
                <a:solidFill>
                  <a:srgbClr val="000000"/>
                </a:solidFill>
              </a:rPr>
              <a:t>	</a:t>
            </a:r>
            <a:r>
              <a:rPr kumimoji="1" lang="en-US" altLang="ja-JP" sz="2400" dirty="0" smtClean="0">
                <a:solidFill>
                  <a:srgbClr val="000000"/>
                </a:solidFill>
              </a:rPr>
              <a:t> 			    	 3.5</a:t>
            </a:r>
            <a:r>
              <a:rPr kumimoji="1" lang="ja-JP" altLang="en-US" sz="2400" dirty="0" smtClean="0">
                <a:solidFill>
                  <a:srgbClr val="000000"/>
                </a:solidFill>
              </a:rPr>
              <a:t>時間</a:t>
            </a:r>
            <a:r>
              <a:rPr kumimoji="1" lang="en-US" altLang="ja-JP" sz="2400" dirty="0" smtClean="0">
                <a:solidFill>
                  <a:srgbClr val="000000"/>
                </a:solidFill>
              </a:rPr>
              <a:t>/</a:t>
            </a:r>
            <a:r>
              <a:rPr lang="ja-JP" altLang="en-US" sz="2400" dirty="0" smtClean="0">
                <a:solidFill>
                  <a:srgbClr val="000000"/>
                </a:solidFill>
              </a:rPr>
              <a:t>エポック</a:t>
            </a:r>
            <a:endParaRPr kumimoji="1" lang="en-US" altLang="ja-JP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000000"/>
                </a:solidFill>
              </a:rPr>
              <a:t>帯域幅</a:t>
            </a:r>
            <a:r>
              <a:rPr kumimoji="1" lang="en-US" altLang="ja-JP" sz="2400" dirty="0" smtClean="0">
                <a:solidFill>
                  <a:srgbClr val="000000"/>
                </a:solidFill>
              </a:rPr>
              <a:t> 						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32 MHz x 8 IFs</a:t>
            </a:r>
          </a:p>
          <a:p>
            <a:pPr marL="0" indent="0">
              <a:buNone/>
            </a:pPr>
            <a:r>
              <a:rPr lang="en-US" altLang="ja-JP" sz="2400" dirty="0">
                <a:solidFill>
                  <a:srgbClr val="000000"/>
                </a:solidFill>
              </a:rPr>
              <a:t>	</a:t>
            </a:r>
            <a:r>
              <a:rPr lang="en-US" altLang="ja-JP" sz="2400" dirty="0" smtClean="0">
                <a:solidFill>
                  <a:srgbClr val="000000"/>
                </a:solidFill>
              </a:rPr>
              <a:t>					</a:t>
            </a:r>
            <a:r>
              <a:rPr lang="ja-JP" altLang="ja-JP" sz="2400" dirty="0" smtClean="0">
                <a:solidFill>
                  <a:srgbClr val="000000"/>
                </a:solidFill>
              </a:rPr>
              <a:t>　</a:t>
            </a:r>
            <a:r>
              <a:rPr lang="ja-JP" altLang="en-US" sz="2400" dirty="0" smtClean="0">
                <a:solidFill>
                  <a:srgbClr val="000000"/>
                </a:solidFill>
              </a:rPr>
              <a:t>　　　</a:t>
            </a:r>
            <a:r>
              <a:rPr lang="en-US" altLang="ja-JP" sz="2400" dirty="0" smtClean="0">
                <a:solidFill>
                  <a:srgbClr val="000000"/>
                </a:solidFill>
              </a:rPr>
              <a:t>→</a:t>
            </a:r>
            <a:r>
              <a:rPr lang="ja-JP" altLang="en-US" sz="2400" dirty="0" smtClean="0">
                <a:solidFill>
                  <a:srgbClr val="000000"/>
                </a:solidFill>
              </a:rPr>
              <a:t>全速度成分をカバー</a:t>
            </a:r>
            <a:endParaRPr kumimoji="1" lang="en-US" altLang="ja-JP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000000"/>
                </a:solidFill>
              </a:rPr>
              <a:t>速度分解能</a:t>
            </a:r>
            <a:r>
              <a:rPr lang="en-US" altLang="ja-JP" sz="2400" dirty="0" smtClean="0">
                <a:solidFill>
                  <a:srgbClr val="000000"/>
                </a:solidFill>
              </a:rPr>
              <a:t>						0.21 km s</a:t>
            </a:r>
            <a:r>
              <a:rPr lang="en-US" altLang="ja-JP" sz="2400" baseline="30000" dirty="0" smtClean="0">
                <a:solidFill>
                  <a:srgbClr val="000000"/>
                </a:solidFill>
              </a:rPr>
              <a:t>-1 </a:t>
            </a:r>
            <a:endParaRPr lang="en-US" altLang="ja-JP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000000"/>
                </a:solidFill>
              </a:rPr>
              <a:t>ビームサイズ</a:t>
            </a:r>
            <a:r>
              <a:rPr lang="en-US" altLang="ja-JP" sz="2400" dirty="0" smtClean="0">
                <a:solidFill>
                  <a:srgbClr val="000000"/>
                </a:solidFill>
              </a:rPr>
              <a:t>					2.7 mas x 0.9 mas</a:t>
            </a:r>
          </a:p>
          <a:p>
            <a:endParaRPr lang="en-US" altLang="ja-JP" sz="1200" dirty="0" smtClean="0">
              <a:solidFill>
                <a:srgbClr val="000000"/>
              </a:solidFill>
            </a:endParaRPr>
          </a:p>
          <a:p>
            <a:r>
              <a:rPr lang="ja-JP" altLang="en-US" sz="2400" dirty="0" smtClean="0">
                <a:solidFill>
                  <a:srgbClr val="000000"/>
                </a:solidFill>
              </a:rPr>
              <a:t>本発表</a:t>
            </a:r>
            <a:r>
              <a:rPr lang="ja-JP" altLang="en-US" sz="2400" dirty="0">
                <a:solidFill>
                  <a:srgbClr val="000000"/>
                </a:solidFill>
              </a:rPr>
              <a:t>では前半</a:t>
            </a:r>
            <a:r>
              <a:rPr lang="en-US" altLang="ja-JP" sz="2400" dirty="0">
                <a:solidFill>
                  <a:srgbClr val="000000"/>
                </a:solidFill>
              </a:rPr>
              <a:t> 4</a:t>
            </a:r>
            <a:r>
              <a:rPr lang="ja-JP" altLang="en-US" sz="2400" dirty="0">
                <a:solidFill>
                  <a:srgbClr val="000000"/>
                </a:solidFill>
              </a:rPr>
              <a:t>エポックの結果について</a:t>
            </a:r>
            <a:r>
              <a:rPr lang="ja-JP" altLang="en-US" sz="2400" dirty="0" smtClean="0">
                <a:solidFill>
                  <a:srgbClr val="000000"/>
                </a:solidFill>
              </a:rPr>
              <a:t>報告</a:t>
            </a:r>
            <a:r>
              <a:rPr lang="en-US" altLang="ja-JP" sz="2400" dirty="0" smtClean="0">
                <a:solidFill>
                  <a:srgbClr val="000000"/>
                </a:solidFill>
              </a:rPr>
              <a:t> </a:t>
            </a:r>
            <a:endParaRPr lang="en-US" altLang="ja-JP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kumimoji="1" lang="en-US" altLang="ja-JP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579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555" y="3070195"/>
            <a:ext cx="8867593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4</a:t>
            </a:r>
            <a:r>
              <a:rPr kumimoji="1" lang="en-US" altLang="ja-JP" dirty="0" smtClean="0"/>
              <a:t>. </a:t>
            </a:r>
            <a:r>
              <a:rPr lang="ja-JP" altLang="en-US" dirty="0" smtClean="0"/>
              <a:t>暫定結果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R16068B</a:t>
            </a:r>
            <a:r>
              <a:rPr lang="en-US" altLang="ja-JP" dirty="0"/>
              <a:t>, R16099B, </a:t>
            </a:r>
            <a:r>
              <a:rPr lang="en-US" altLang="ja-JP" dirty="0" smtClean="0"/>
              <a:t>R16126B, R16165B</a:t>
            </a:r>
            <a:r>
              <a:rPr lang="ja-JP" altLang="en-US" dirty="0"/>
              <a:t/>
            </a:r>
            <a:br>
              <a:rPr lang="ja-JP" altLang="en-US" dirty="0"/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3941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160308_0066_VERA.txt2016-12-25.multi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" t="5829" r="3638"/>
          <a:stretch/>
        </p:blipFill>
        <p:spPr>
          <a:xfrm>
            <a:off x="141106" y="1452912"/>
            <a:ext cx="5368838" cy="544036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4747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5400" dirty="0" smtClean="0"/>
              <a:t>“Line</a:t>
            </a:r>
            <a:r>
              <a:rPr kumimoji="1" lang="en-US" altLang="ja-JP" sz="5400" dirty="0" smtClean="0"/>
              <a:t> </a:t>
            </a:r>
            <a:r>
              <a:rPr lang="en-US" altLang="ja-JP" sz="5400" dirty="0" smtClean="0"/>
              <a:t>F</a:t>
            </a:r>
            <a:r>
              <a:rPr kumimoji="1" lang="en-US" altLang="ja-JP" sz="5400" dirty="0" smtClean="0"/>
              <a:t>orest” </a:t>
            </a:r>
            <a:endParaRPr kumimoji="1" lang="ja-JP" altLang="en-US" sz="5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85723" y="1600200"/>
            <a:ext cx="3391421" cy="4525963"/>
          </a:xfrm>
        </p:spPr>
        <p:txBody>
          <a:bodyPr>
            <a:normAutofit fontScale="85000" lnSpcReduction="20000"/>
          </a:bodyPr>
          <a:lstStyle/>
          <a:p>
            <a:r>
              <a:rPr lang="ja-JP" altLang="en-US" dirty="0" smtClean="0"/>
              <a:t>ほぼ連続した</a:t>
            </a:r>
            <a:r>
              <a:rPr lang="en-US" altLang="ja-JP" dirty="0" smtClean="0"/>
              <a:t>800ch</a:t>
            </a:r>
            <a:r>
              <a:rPr lang="ja-JP" altLang="en-US" dirty="0" smtClean="0"/>
              <a:t>でメーザースポットを検出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基本的には高速成分が明るい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en-US" altLang="ja-JP" dirty="0" smtClean="0"/>
              <a:t>     (</a:t>
            </a:r>
            <a:r>
              <a:rPr kumimoji="1" lang="en-US" altLang="ja-JP" dirty="0" err="1" smtClean="0"/>
              <a:t>Vsys</a:t>
            </a:r>
            <a:r>
              <a:rPr kumimoji="1" lang="en-US" altLang="ja-JP" dirty="0" smtClean="0"/>
              <a:t> 〜 -5 km s</a:t>
            </a:r>
            <a:r>
              <a:rPr kumimoji="1" lang="en-US" altLang="ja-JP" baseline="30000" dirty="0" smtClean="0"/>
              <a:t>-1</a:t>
            </a:r>
            <a:r>
              <a:rPr kumimoji="1" lang="en-US" altLang="ja-JP" dirty="0" smtClean="0"/>
              <a:t>)</a:t>
            </a:r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ja-JP" altLang="en-US" dirty="0" smtClean="0"/>
              <a:t>強度変動は激しいが速度構造は概ね同じ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8419" y="1691258"/>
            <a:ext cx="8949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R16068</a:t>
            </a:r>
          </a:p>
          <a:p>
            <a:r>
              <a:rPr lang="en-US" altLang="ja-JP" dirty="0" smtClean="0">
                <a:solidFill>
                  <a:srgbClr val="008000"/>
                </a:solidFill>
              </a:rPr>
              <a:t>R16099</a:t>
            </a:r>
          </a:p>
          <a:p>
            <a:r>
              <a:rPr lang="en-US" altLang="ja-JP" dirty="0" smtClean="0">
                <a:solidFill>
                  <a:srgbClr val="0000FF"/>
                </a:solidFill>
              </a:rPr>
              <a:t>R16126</a:t>
            </a:r>
          </a:p>
          <a:p>
            <a:r>
              <a:rPr lang="en-US" altLang="ja-JP" dirty="0" smtClean="0">
                <a:solidFill>
                  <a:srgbClr val="000000"/>
                </a:solidFill>
              </a:rPr>
              <a:t>R</a:t>
            </a:r>
            <a:r>
              <a:rPr kumimoji="1" lang="en-US" altLang="ja-JP" dirty="0" smtClean="0">
                <a:solidFill>
                  <a:srgbClr val="000000"/>
                </a:solidFill>
              </a:rPr>
              <a:t>16165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89054" y="1310168"/>
            <a:ext cx="3845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VLBI</a:t>
            </a:r>
            <a:r>
              <a:rPr kumimoji="1" lang="ja-JP" altLang="en-US" dirty="0" smtClean="0"/>
              <a:t>イメージから再構成したスペクトル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0773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855043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1.</a:t>
            </a:r>
            <a:r>
              <a:rPr kumimoji="1" lang="ja-JP" altLang="en-US" dirty="0" smtClean="0"/>
              <a:t>大質量星形成研究における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Face-on</a:t>
            </a:r>
            <a:r>
              <a:rPr kumimoji="1" lang="ja-JP" altLang="en-US" dirty="0" smtClean="0"/>
              <a:t>天体の重要性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0032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メーザー分布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09998" y="1417638"/>
            <a:ext cx="3334002" cy="4525963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3</a:t>
            </a:r>
            <a:r>
              <a:rPr lang="ja-JP" altLang="en-US" dirty="0" smtClean="0"/>
              <a:t>つのクラスターが存在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en-US" altLang="ja-JP" dirty="0"/>
              <a:t> </a:t>
            </a:r>
            <a:r>
              <a:rPr kumimoji="1" lang="en-US" altLang="ja-JP" dirty="0" smtClean="0"/>
              <a:t> </a:t>
            </a:r>
            <a:r>
              <a:rPr lang="ja-JP" altLang="en-US" dirty="0" smtClean="0">
                <a:solidFill>
                  <a:srgbClr val="0000FF"/>
                </a:solidFill>
              </a:rPr>
              <a:t>北側</a:t>
            </a:r>
            <a:r>
              <a:rPr kumimoji="1" lang="en-US" altLang="ja-JP" dirty="0" smtClean="0">
                <a:solidFill>
                  <a:srgbClr val="0000FF"/>
                </a:solidFill>
              </a:rPr>
              <a:t>:   </a:t>
            </a:r>
            <a:r>
              <a:rPr kumimoji="1" lang="ja-JP" altLang="en-US" dirty="0" smtClean="0">
                <a:solidFill>
                  <a:srgbClr val="0000FF"/>
                </a:solidFill>
              </a:rPr>
              <a:t>青方偏移</a:t>
            </a:r>
            <a:endParaRPr kumimoji="1" lang="en-US" altLang="ja-JP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  </a:t>
            </a:r>
            <a:r>
              <a:rPr lang="ja-JP" altLang="en-US" dirty="0" smtClean="0">
                <a:solidFill>
                  <a:srgbClr val="FF0000"/>
                </a:solidFill>
              </a:rPr>
              <a:t>中心</a:t>
            </a:r>
            <a:r>
              <a:rPr lang="en-US" altLang="ja-JP" dirty="0" smtClean="0">
                <a:solidFill>
                  <a:srgbClr val="FF0000"/>
                </a:solidFill>
              </a:rPr>
              <a:t>:  </a:t>
            </a:r>
            <a:r>
              <a:rPr lang="ja-JP" altLang="en-US" dirty="0" smtClean="0">
                <a:solidFill>
                  <a:srgbClr val="FF0000"/>
                </a:solidFill>
              </a:rPr>
              <a:t>赤方偏移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dirty="0" smtClean="0"/>
              <a:t>  </a:t>
            </a:r>
            <a:r>
              <a:rPr lang="ja-JP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南側</a:t>
            </a:r>
            <a:r>
              <a:rPr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: </a:t>
            </a:r>
            <a:r>
              <a:rPr lang="en-US" altLang="ja-JP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ja-JP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弱青方偏移</a:t>
            </a:r>
            <a:endParaRPr lang="en-US" altLang="ja-JP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 smtClean="0"/>
              <a:t>基本的には過去のマップと似た分布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kumimoji="1" lang="en-US" altLang="ja-JP" dirty="0" smtClean="0"/>
              <a:t> (1) </a:t>
            </a:r>
            <a:r>
              <a:rPr lang="ja-JP" altLang="en-US" dirty="0" smtClean="0"/>
              <a:t>定常衝撃波</a:t>
            </a:r>
            <a:r>
              <a:rPr kumimoji="1" lang="en-US" altLang="ja-JP" dirty="0" smtClean="0"/>
              <a:t> </a:t>
            </a:r>
          </a:p>
          <a:p>
            <a:pPr marL="0" indent="0">
              <a:buNone/>
            </a:pPr>
            <a:r>
              <a:rPr lang="en-US" altLang="ja-JP" dirty="0" smtClean="0"/>
              <a:t>	(e.g., </a:t>
            </a:r>
            <a:r>
              <a:rPr lang="en-US" altLang="ja-JP" dirty="0" err="1" smtClean="0"/>
              <a:t>Motogi</a:t>
            </a:r>
            <a:r>
              <a:rPr lang="en-US" altLang="ja-JP" dirty="0" smtClean="0"/>
              <a:t> + 2008)</a:t>
            </a:r>
          </a:p>
          <a:p>
            <a:pPr marL="0" indent="0">
              <a:buNone/>
            </a:pPr>
            <a:r>
              <a:rPr lang="en-US" altLang="ja-JP" dirty="0" smtClean="0"/>
              <a:t> 			 or </a:t>
            </a:r>
          </a:p>
          <a:p>
            <a:pPr marL="0" indent="0">
              <a:buNone/>
            </a:pPr>
            <a:r>
              <a:rPr kumimoji="1" lang="en-US" altLang="ja-JP" dirty="0"/>
              <a:t> </a:t>
            </a:r>
            <a:r>
              <a:rPr kumimoji="1" lang="en-US" altLang="ja-JP" dirty="0" smtClean="0"/>
              <a:t>(2) </a:t>
            </a:r>
            <a:r>
              <a:rPr lang="ja-JP" altLang="en-US" dirty="0" smtClean="0"/>
              <a:t>再帰的な衝撃波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	(e.g., </a:t>
            </a:r>
            <a:r>
              <a:rPr lang="en-US" altLang="ja-JP" dirty="0" err="1" smtClean="0"/>
              <a:t>Motogi</a:t>
            </a:r>
            <a:r>
              <a:rPr lang="en-US" altLang="ja-JP" dirty="0" smtClean="0"/>
              <a:t> + 2016)</a:t>
            </a:r>
            <a:r>
              <a:rPr kumimoji="1" lang="en-US" altLang="ja-JP" dirty="0" smtClean="0"/>
              <a:t> </a:t>
            </a:r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5" name="図 4" descr="all___L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6" r="7410"/>
          <a:stretch/>
        </p:blipFill>
        <p:spPr>
          <a:xfrm>
            <a:off x="0" y="1687965"/>
            <a:ext cx="5809998" cy="4349700"/>
          </a:xfrm>
          <a:prstGeom prst="rect">
            <a:avLst/>
          </a:prstGeom>
        </p:spPr>
      </p:pic>
      <p:grpSp>
        <p:nvGrpSpPr>
          <p:cNvPr id="16" name="図形グループ 15"/>
          <p:cNvGrpSpPr/>
          <p:nvPr/>
        </p:nvGrpSpPr>
        <p:grpSpPr>
          <a:xfrm>
            <a:off x="2039283" y="2104727"/>
            <a:ext cx="1605970" cy="3186486"/>
            <a:chOff x="2039283" y="2104727"/>
            <a:chExt cx="1605970" cy="3186486"/>
          </a:xfrm>
        </p:grpSpPr>
        <p:grpSp>
          <p:nvGrpSpPr>
            <p:cNvPr id="9" name="図形グループ 8"/>
            <p:cNvGrpSpPr/>
            <p:nvPr/>
          </p:nvGrpSpPr>
          <p:grpSpPr>
            <a:xfrm>
              <a:off x="2631073" y="2104727"/>
              <a:ext cx="826038" cy="1446265"/>
              <a:chOff x="2631073" y="2104727"/>
              <a:chExt cx="826038" cy="1446265"/>
            </a:xfrm>
          </p:grpSpPr>
          <p:sp>
            <p:nvSpPr>
              <p:cNvPr id="7" name="正方形/長方形 6"/>
              <p:cNvSpPr/>
              <p:nvPr/>
            </p:nvSpPr>
            <p:spPr>
              <a:xfrm>
                <a:off x="2974997" y="2104727"/>
                <a:ext cx="482114" cy="1446265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テキスト ボックス 7"/>
              <p:cNvSpPr txBox="1"/>
              <p:nvPr/>
            </p:nvSpPr>
            <p:spPr>
              <a:xfrm>
                <a:off x="2631073" y="2104727"/>
                <a:ext cx="3336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>
                    <a:solidFill>
                      <a:srgbClr val="0000FF"/>
                    </a:solidFill>
                  </a:rPr>
                  <a:t>N</a:t>
                </a:r>
                <a:endParaRPr kumimoji="1" lang="ja-JP" altLang="en-US" dirty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0" name="図形グループ 9"/>
            <p:cNvGrpSpPr/>
            <p:nvPr/>
          </p:nvGrpSpPr>
          <p:grpSpPr>
            <a:xfrm>
              <a:off x="2039283" y="3985593"/>
              <a:ext cx="673170" cy="369332"/>
              <a:chOff x="2783940" y="1951873"/>
              <a:chExt cx="673170" cy="369332"/>
            </a:xfrm>
          </p:grpSpPr>
          <p:sp>
            <p:nvSpPr>
              <p:cNvPr id="11" name="正方形/長方形 10"/>
              <p:cNvSpPr/>
              <p:nvPr/>
            </p:nvSpPr>
            <p:spPr>
              <a:xfrm>
                <a:off x="3061155" y="2116486"/>
                <a:ext cx="395955" cy="20034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2783940" y="1951873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>
                    <a:solidFill>
                      <a:srgbClr val="FF0000"/>
                    </a:solidFill>
                  </a:rPr>
                  <a:t>C</a:t>
                </a:r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3" name="図形グループ 12"/>
            <p:cNvGrpSpPr/>
            <p:nvPr/>
          </p:nvGrpSpPr>
          <p:grpSpPr>
            <a:xfrm>
              <a:off x="2778692" y="4655356"/>
              <a:ext cx="866561" cy="635857"/>
              <a:chOff x="2783940" y="1951873"/>
              <a:chExt cx="866561" cy="635857"/>
            </a:xfrm>
          </p:grpSpPr>
          <p:sp>
            <p:nvSpPr>
              <p:cNvPr id="14" name="正方形/長方形 13"/>
              <p:cNvSpPr/>
              <p:nvPr/>
            </p:nvSpPr>
            <p:spPr>
              <a:xfrm>
                <a:off x="3061155" y="1951873"/>
                <a:ext cx="589346" cy="635857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2783940" y="1951873"/>
                <a:ext cx="290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</a:t>
                </a:r>
                <a:endParaRPr kumimoji="1" lang="ja-JP" alt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cxnSp>
        <p:nvCxnSpPr>
          <p:cNvPr id="17" name="直線コネクタ 16"/>
          <p:cNvCxnSpPr/>
          <p:nvPr/>
        </p:nvCxnSpPr>
        <p:spPr>
          <a:xfrm>
            <a:off x="961189" y="5291213"/>
            <a:ext cx="1188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1144026" y="4879548"/>
            <a:ext cx="86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880 AU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788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15848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/>
              <a:t>赤方偏移メーザーシェル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81966" y="1567628"/>
            <a:ext cx="2992721" cy="3935878"/>
          </a:xfrm>
        </p:spPr>
        <p:txBody>
          <a:bodyPr>
            <a:normAutofit fontScale="62500" lnSpcReduction="20000"/>
          </a:bodyPr>
          <a:lstStyle/>
          <a:p>
            <a:r>
              <a:rPr lang="ja-JP" altLang="en-US" dirty="0" smtClean="0"/>
              <a:t>中央集団に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en-US" altLang="ja-JP" dirty="0"/>
              <a:t>	</a:t>
            </a:r>
            <a:r>
              <a:rPr lang="en-US" altLang="ja-JP" dirty="0"/>
              <a:t> </a:t>
            </a:r>
            <a:r>
              <a:rPr kumimoji="1" lang="ja-JP" altLang="en-US" dirty="0" smtClean="0"/>
              <a:t>顕著なシェル状構造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r>
              <a:rPr lang="ja-JP" altLang="en-US" dirty="0" smtClean="0"/>
              <a:t>極めて広い速度範囲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ja-JP" dirty="0"/>
              <a:t>　</a:t>
            </a:r>
            <a:r>
              <a:rPr lang="en-US" altLang="ja-JP" dirty="0" smtClean="0"/>
              <a:t>(-7 </a:t>
            </a:r>
            <a:r>
              <a:rPr lang="en-US" altLang="ja-JP" dirty="0" smtClean="0"/>
              <a:t>-- +100 km s</a:t>
            </a:r>
            <a:r>
              <a:rPr lang="en-US" altLang="ja-JP" baseline="30000" dirty="0" smtClean="0"/>
              <a:t>-1</a:t>
            </a:r>
            <a:r>
              <a:rPr lang="en-US" altLang="ja-JP" dirty="0" smtClean="0"/>
              <a:t>)</a:t>
            </a:r>
          </a:p>
          <a:p>
            <a:pPr marL="0" indent="0">
              <a:buNone/>
            </a:pPr>
            <a:endParaRPr lang="en-US" altLang="ja-JP" sz="1100" dirty="0" smtClean="0"/>
          </a:p>
          <a:p>
            <a:pPr marL="0" indent="0">
              <a:buNone/>
            </a:pPr>
            <a:endParaRPr lang="en-US" altLang="ja-JP" sz="300" dirty="0" smtClean="0"/>
          </a:p>
          <a:p>
            <a:pPr marL="0" indent="0">
              <a:buNone/>
            </a:pPr>
            <a:r>
              <a:rPr lang="en-US" altLang="ja-JP" dirty="0" smtClean="0"/>
              <a:t> →</a:t>
            </a:r>
            <a:r>
              <a:rPr lang="ja-JP" altLang="en-US" dirty="0" smtClean="0"/>
              <a:t>ほぼ全ての</a:t>
            </a:r>
            <a:r>
              <a:rPr lang="ja-JP" altLang="en-US" dirty="0" smtClean="0"/>
              <a:t>赤方偏移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dirty="0" smtClean="0"/>
              <a:t>		</a:t>
            </a:r>
            <a:r>
              <a:rPr lang="ja-JP" altLang="en-US" dirty="0" smtClean="0"/>
              <a:t>成分</a:t>
            </a:r>
            <a:r>
              <a:rPr lang="ja-JP" altLang="en-US" dirty="0" smtClean="0"/>
              <a:t>が集中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 smtClean="0"/>
              <a:t>構造変化は連続的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ja-JP" sz="1500" dirty="0"/>
              <a:t>　</a:t>
            </a:r>
            <a:r>
              <a:rPr lang="ja-JP" altLang="en-US" sz="1500" dirty="0" smtClean="0"/>
              <a:t>　</a:t>
            </a:r>
            <a:endParaRPr lang="en-US" altLang="ja-JP" sz="1500" dirty="0" smtClean="0"/>
          </a:p>
          <a:p>
            <a:pPr marL="0" indent="0">
              <a:buNone/>
            </a:pPr>
            <a:r>
              <a:rPr lang="en-US" altLang="ja-JP" dirty="0" smtClean="0"/>
              <a:t>→</a:t>
            </a:r>
            <a:r>
              <a:rPr lang="en-US" altLang="ja-JP" dirty="0" smtClean="0"/>
              <a:t>G353</a:t>
            </a:r>
            <a:r>
              <a:rPr lang="ja-JP" altLang="en-US" dirty="0" smtClean="0"/>
              <a:t>のような</a:t>
            </a:r>
            <a:r>
              <a:rPr lang="ja-JP" altLang="en-US" dirty="0" smtClean="0"/>
              <a:t>間欠的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r>
              <a:rPr lang="ja-JP" altLang="en-US" dirty="0" smtClean="0"/>
              <a:t>変動</a:t>
            </a:r>
            <a:r>
              <a:rPr lang="ja-JP" altLang="en-US" dirty="0" smtClean="0"/>
              <a:t>は現状みられず</a:t>
            </a:r>
            <a:endParaRPr lang="en-US" altLang="ja-JP" dirty="0" smtClean="0"/>
          </a:p>
        </p:txBody>
      </p:sp>
      <p:grpSp>
        <p:nvGrpSpPr>
          <p:cNvPr id="25" name="図形グループ 24"/>
          <p:cNvGrpSpPr>
            <a:grpSpLocks noChangeAspect="1"/>
          </p:cNvGrpSpPr>
          <p:nvPr/>
        </p:nvGrpSpPr>
        <p:grpSpPr>
          <a:xfrm>
            <a:off x="44486" y="1547527"/>
            <a:ext cx="6037480" cy="4410893"/>
            <a:chOff x="127215" y="1405108"/>
            <a:chExt cx="7061378" cy="5158939"/>
          </a:xfrm>
        </p:grpSpPr>
        <p:grpSp>
          <p:nvGrpSpPr>
            <p:cNvPr id="16" name="図形グループ 15"/>
            <p:cNvGrpSpPr>
              <a:grpSpLocks noChangeAspect="1"/>
            </p:cNvGrpSpPr>
            <p:nvPr/>
          </p:nvGrpSpPr>
          <p:grpSpPr>
            <a:xfrm>
              <a:off x="127215" y="1405108"/>
              <a:ext cx="3195080" cy="2698520"/>
              <a:chOff x="6033399" y="399780"/>
              <a:chExt cx="3550089" cy="2998355"/>
            </a:xfrm>
          </p:grpSpPr>
          <p:pic>
            <p:nvPicPr>
              <p:cNvPr id="10" name="図 9" descr="ep01__Oo.eps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51" r="24171" b="15105"/>
              <a:stretch/>
            </p:blipFill>
            <p:spPr>
              <a:xfrm>
                <a:off x="6033399" y="399780"/>
                <a:ext cx="3550089" cy="2998355"/>
              </a:xfrm>
              <a:prstGeom prst="rect">
                <a:avLst/>
              </a:prstGeom>
            </p:spPr>
          </p:pic>
          <p:sp>
            <p:nvSpPr>
              <p:cNvPr id="8" name="テキスト ボックス 7"/>
              <p:cNvSpPr txBox="1"/>
              <p:nvPr/>
            </p:nvSpPr>
            <p:spPr>
              <a:xfrm>
                <a:off x="6569719" y="439768"/>
                <a:ext cx="7696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16068</a:t>
                </a:r>
                <a:endParaRPr kumimoji="1" lang="ja-JP" altLang="en-US" dirty="0"/>
              </a:p>
            </p:txBody>
          </p:sp>
        </p:grpSp>
        <p:grpSp>
          <p:nvGrpSpPr>
            <p:cNvPr id="17" name="図形グループ 16"/>
            <p:cNvGrpSpPr>
              <a:grpSpLocks noChangeAspect="1"/>
            </p:cNvGrpSpPr>
            <p:nvPr/>
          </p:nvGrpSpPr>
          <p:grpSpPr>
            <a:xfrm>
              <a:off x="3345812" y="1432613"/>
              <a:ext cx="3016154" cy="2455838"/>
              <a:chOff x="6890704" y="4549649"/>
              <a:chExt cx="3351282" cy="2728708"/>
            </a:xfrm>
          </p:grpSpPr>
          <p:pic>
            <p:nvPicPr>
              <p:cNvPr id="13" name="図 12" descr="ep02__Oo.eps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18" t="21599" r="24399" b="20133"/>
              <a:stretch/>
            </p:blipFill>
            <p:spPr>
              <a:xfrm>
                <a:off x="6890704" y="4550443"/>
                <a:ext cx="3351282" cy="2727914"/>
              </a:xfrm>
              <a:prstGeom prst="rect">
                <a:avLst/>
              </a:prstGeom>
            </p:spPr>
          </p:pic>
          <p:sp>
            <p:nvSpPr>
              <p:cNvPr id="9" name="テキスト ボックス 8"/>
              <p:cNvSpPr txBox="1"/>
              <p:nvPr/>
            </p:nvSpPr>
            <p:spPr>
              <a:xfrm>
                <a:off x="7245284" y="4549649"/>
                <a:ext cx="7696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16099</a:t>
                </a:r>
                <a:endParaRPr kumimoji="1" lang="ja-JP" altLang="en-US" dirty="0"/>
              </a:p>
            </p:txBody>
          </p:sp>
        </p:grpSp>
        <p:sp>
          <p:nvSpPr>
            <p:cNvPr id="15" name="テキスト ボックス 14"/>
            <p:cNvSpPr txBox="1"/>
            <p:nvPr/>
          </p:nvSpPr>
          <p:spPr>
            <a:xfrm>
              <a:off x="975976" y="3258949"/>
              <a:ext cx="836117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22 AU</a:t>
              </a:r>
              <a:endParaRPr kumimoji="1" lang="ja-JP" altLang="en-US" dirty="0"/>
            </a:p>
          </p:txBody>
        </p:sp>
        <p:grpSp>
          <p:nvGrpSpPr>
            <p:cNvPr id="20" name="図形グループ 19"/>
            <p:cNvGrpSpPr>
              <a:grpSpLocks noChangeAspect="1"/>
            </p:cNvGrpSpPr>
            <p:nvPr/>
          </p:nvGrpSpPr>
          <p:grpSpPr>
            <a:xfrm>
              <a:off x="309670" y="4056596"/>
              <a:ext cx="3047902" cy="2455123"/>
              <a:chOff x="-1693279" y="2346251"/>
              <a:chExt cx="3386558" cy="2727914"/>
            </a:xfrm>
          </p:grpSpPr>
          <p:pic>
            <p:nvPicPr>
              <p:cNvPr id="18" name="図 17" descr="ep03__Oo.eps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25" t="21599" r="22740" b="20133"/>
              <a:stretch/>
            </p:blipFill>
            <p:spPr>
              <a:xfrm>
                <a:off x="-1693279" y="2346251"/>
                <a:ext cx="3386558" cy="2727914"/>
              </a:xfrm>
              <a:prstGeom prst="rect">
                <a:avLst/>
              </a:prstGeom>
            </p:spPr>
          </p:pic>
          <p:sp>
            <p:nvSpPr>
              <p:cNvPr id="11" name="テキスト ボックス 10"/>
              <p:cNvSpPr txBox="1"/>
              <p:nvPr/>
            </p:nvSpPr>
            <p:spPr>
              <a:xfrm>
                <a:off x="-1335565" y="2351540"/>
                <a:ext cx="7696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16126</a:t>
                </a:r>
              </a:p>
            </p:txBody>
          </p:sp>
        </p:grpSp>
        <p:grpSp>
          <p:nvGrpSpPr>
            <p:cNvPr id="22" name="図形グループ 21"/>
            <p:cNvGrpSpPr>
              <a:grpSpLocks noChangeAspect="1"/>
            </p:cNvGrpSpPr>
            <p:nvPr/>
          </p:nvGrpSpPr>
          <p:grpSpPr>
            <a:xfrm>
              <a:off x="3350407" y="4086835"/>
              <a:ext cx="3047901" cy="2477212"/>
              <a:chOff x="6067583" y="2762162"/>
              <a:chExt cx="3386557" cy="2752458"/>
            </a:xfrm>
          </p:grpSpPr>
          <p:pic>
            <p:nvPicPr>
              <p:cNvPr id="19" name="図 18" descr="ep04__Oo.eps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04" t="21599" r="23260" b="19631"/>
              <a:stretch/>
            </p:blipFill>
            <p:spPr>
              <a:xfrm>
                <a:off x="6067583" y="2763189"/>
                <a:ext cx="3386557" cy="2751431"/>
              </a:xfrm>
              <a:prstGeom prst="rect">
                <a:avLst/>
              </a:prstGeom>
            </p:spPr>
          </p:pic>
          <p:sp>
            <p:nvSpPr>
              <p:cNvPr id="21" name="テキスト ボックス 20"/>
              <p:cNvSpPr txBox="1"/>
              <p:nvPr/>
            </p:nvSpPr>
            <p:spPr>
              <a:xfrm>
                <a:off x="6435331" y="2762162"/>
                <a:ext cx="7696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16165</a:t>
                </a:r>
              </a:p>
            </p:txBody>
          </p:sp>
        </p:grpSp>
        <p:pic>
          <p:nvPicPr>
            <p:cNvPr id="23" name="図 22" descr="ep04__Oo.eps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47" t="7284" r="5920" b="6320"/>
            <a:stretch/>
          </p:blipFill>
          <p:spPr>
            <a:xfrm>
              <a:off x="6353712" y="1987144"/>
              <a:ext cx="834881" cy="4044838"/>
            </a:xfrm>
            <a:prstGeom prst="rect">
              <a:avLst/>
            </a:prstGeom>
          </p:spPr>
        </p:pic>
        <p:cxnSp>
          <p:nvCxnSpPr>
            <p:cNvPr id="14" name="直線コネクタ 13"/>
            <p:cNvCxnSpPr/>
            <p:nvPr/>
          </p:nvCxnSpPr>
          <p:spPr>
            <a:xfrm>
              <a:off x="744088" y="3629587"/>
              <a:ext cx="132875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6394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8959" y="180571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内部固有運動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50193" y="1246377"/>
            <a:ext cx="4138137" cy="6020225"/>
          </a:xfrm>
        </p:spPr>
        <p:txBody>
          <a:bodyPr>
            <a:noAutofit/>
          </a:bodyPr>
          <a:lstStyle/>
          <a:p>
            <a:r>
              <a:rPr lang="ja-JP" altLang="en-US" sz="2000" dirty="0" smtClean="0"/>
              <a:t>南北の双極流を示唆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/>
              <a:t>   →</a:t>
            </a:r>
            <a:r>
              <a:rPr lang="ja-JP" altLang="en-US" sz="2000" dirty="0" smtClean="0"/>
              <a:t>中心付近に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/>
              <a:t>	 </a:t>
            </a:r>
            <a:r>
              <a:rPr lang="en-US" altLang="ja-JP" sz="2000" dirty="0" smtClean="0"/>
              <a:t> </a:t>
            </a:r>
            <a:r>
              <a:rPr lang="en-US" altLang="ja-JP" sz="2000" dirty="0" smtClean="0">
                <a:solidFill>
                  <a:srgbClr val="FF0000"/>
                </a:solidFill>
              </a:rPr>
              <a:t>6.7 GHz CH3OH</a:t>
            </a:r>
            <a:r>
              <a:rPr lang="ja-JP" altLang="en-US" sz="2000" dirty="0" smtClean="0">
                <a:solidFill>
                  <a:srgbClr val="FF0000"/>
                </a:solidFill>
              </a:rPr>
              <a:t>メーザー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sz="2000" dirty="0">
                <a:solidFill>
                  <a:srgbClr val="FF0000"/>
                </a:solidFill>
              </a:rPr>
              <a:t>	 </a:t>
            </a:r>
            <a:r>
              <a:rPr lang="en-US" altLang="ja-JP" sz="2000" dirty="0" smtClean="0">
                <a:solidFill>
                  <a:srgbClr val="FF0000"/>
                </a:solidFill>
              </a:rPr>
              <a:t> ALMA 870μm </a:t>
            </a:r>
            <a:r>
              <a:rPr lang="ja-JP" altLang="en-US" sz="2000" dirty="0" smtClean="0">
                <a:solidFill>
                  <a:srgbClr val="FF0000"/>
                </a:solidFill>
              </a:rPr>
              <a:t>連続波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500" dirty="0"/>
          </a:p>
          <a:p>
            <a:endParaRPr lang="en-US" altLang="ja-JP" sz="200" dirty="0" smtClean="0"/>
          </a:p>
          <a:p>
            <a:r>
              <a:rPr lang="ja-JP" altLang="en-US" sz="2000" dirty="0" smtClean="0"/>
              <a:t>固有運動は大きめ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>
                <a:solidFill>
                  <a:srgbClr val="FF0000"/>
                </a:solidFill>
              </a:rPr>
              <a:t>	</a:t>
            </a:r>
            <a:r>
              <a:rPr lang="ja-JP" altLang="en-US" sz="2000" dirty="0" smtClean="0">
                <a:solidFill>
                  <a:srgbClr val="FF0000"/>
                </a:solidFill>
              </a:rPr>
              <a:t>　　</a:t>
            </a:r>
            <a:r>
              <a:rPr lang="en-US" altLang="ja-JP" sz="2000" dirty="0" smtClean="0">
                <a:solidFill>
                  <a:srgbClr val="FF0000"/>
                </a:solidFill>
              </a:rPr>
              <a:t>〜 4 - 8 mas yr</a:t>
            </a:r>
            <a:r>
              <a:rPr lang="en-US" altLang="ja-JP" sz="2000" baseline="30000" dirty="0" smtClean="0">
                <a:solidFill>
                  <a:srgbClr val="FF0000"/>
                </a:solidFill>
              </a:rPr>
              <a:t>-1</a:t>
            </a:r>
            <a:r>
              <a:rPr lang="en-US" altLang="ja-JP" sz="2000" dirty="0" smtClean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r>
              <a:rPr lang="en-US" altLang="ja-JP" sz="2000" dirty="0" smtClean="0"/>
              <a:t>     →far distance</a:t>
            </a:r>
            <a:r>
              <a:rPr lang="ja-JP" altLang="en-US" sz="2000" dirty="0" smtClean="0"/>
              <a:t>は棄却</a:t>
            </a:r>
            <a:endParaRPr lang="en-US" altLang="ja-JP" sz="2000" dirty="0" smtClean="0"/>
          </a:p>
          <a:p>
            <a:endParaRPr lang="en-US" altLang="ja-JP" sz="600" dirty="0" smtClean="0"/>
          </a:p>
          <a:p>
            <a:r>
              <a:rPr lang="ja-JP" altLang="en-US" sz="2000" dirty="0" smtClean="0"/>
              <a:t>平均見込み角</a:t>
            </a:r>
            <a:r>
              <a:rPr lang="en-US" altLang="ja-JP" sz="2000" dirty="0"/>
              <a:t> </a:t>
            </a:r>
            <a:r>
              <a:rPr lang="en-US" altLang="ja-JP" sz="2000" dirty="0" smtClean="0">
                <a:solidFill>
                  <a:srgbClr val="FF0000"/>
                </a:solidFill>
              </a:rPr>
              <a:t>〜30°</a:t>
            </a:r>
          </a:p>
          <a:p>
            <a:pPr marL="0" indent="0">
              <a:buNone/>
            </a:pPr>
            <a:r>
              <a:rPr lang="ja-JP" altLang="ja-JP" sz="2000" dirty="0"/>
              <a:t>　</a:t>
            </a:r>
            <a:r>
              <a:rPr lang="ja-JP" altLang="en-US" sz="2000" dirty="0"/>
              <a:t>　</a:t>
            </a:r>
            <a:r>
              <a:rPr lang="en-US" altLang="ja-JP" sz="2000" dirty="0" smtClean="0"/>
              <a:t>→G353</a:t>
            </a:r>
            <a:r>
              <a:rPr lang="ja-JP" altLang="en-US" sz="2000" dirty="0" smtClean="0"/>
              <a:t>に比べると緩い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/>
              <a:t>	</a:t>
            </a:r>
            <a:r>
              <a:rPr lang="en-US" altLang="ja-JP" sz="2000" dirty="0" smtClean="0"/>
              <a:t>			(8° – 17°)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500" dirty="0" smtClean="0"/>
              <a:t> </a:t>
            </a:r>
            <a:endParaRPr kumimoji="1" lang="en-US" altLang="ja-JP" sz="100" dirty="0"/>
          </a:p>
          <a:p>
            <a:r>
              <a:rPr lang="ja-JP" altLang="en-US" sz="2000" dirty="0" smtClean="0"/>
              <a:t>赤方偏移シェルは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/>
              <a:t>		</a:t>
            </a:r>
            <a:r>
              <a:rPr lang="ja-JP" altLang="en-US" sz="2000" dirty="0" smtClean="0"/>
              <a:t>単純な膨張を示さず</a:t>
            </a:r>
            <a:r>
              <a:rPr lang="en-US" altLang="ja-JP" sz="2000" dirty="0" smtClean="0"/>
              <a:t> </a:t>
            </a:r>
          </a:p>
          <a:p>
            <a:pPr marL="0" indent="0">
              <a:buNone/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     </a:t>
            </a:r>
            <a:r>
              <a:rPr kumimoji="1" lang="en-US" altLang="ja-JP" sz="2000" dirty="0" smtClean="0"/>
              <a:t>→</a:t>
            </a:r>
            <a:r>
              <a:rPr kumimoji="1" lang="ja-JP" altLang="en-US" sz="2000" dirty="0" smtClean="0"/>
              <a:t>アウトフローキャビティ</a:t>
            </a:r>
            <a:endParaRPr kumimoji="1" lang="en-US" altLang="ja-JP" sz="2000" dirty="0" smtClean="0"/>
          </a:p>
          <a:p>
            <a:pPr marL="0" indent="0">
              <a:buNone/>
            </a:pPr>
            <a:r>
              <a:rPr lang="en-US" altLang="ja-JP" sz="2000" dirty="0"/>
              <a:t>	</a:t>
            </a:r>
            <a:r>
              <a:rPr lang="en-US" altLang="ja-JP" sz="2000" dirty="0" smtClean="0"/>
              <a:t>	</a:t>
            </a:r>
            <a:r>
              <a:rPr kumimoji="1" lang="ja-JP" altLang="en-US" sz="2000" dirty="0" smtClean="0"/>
              <a:t>に沿った衝撃波伝搬？</a:t>
            </a:r>
            <a:endParaRPr lang="en-US" altLang="ja-JP" sz="2000" dirty="0" smtClean="0"/>
          </a:p>
        </p:txBody>
      </p:sp>
      <p:pic>
        <p:nvPicPr>
          <p:cNvPr id="7" name="図 6" descr="all___L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7" r="5684"/>
          <a:stretch/>
        </p:blipFill>
        <p:spPr>
          <a:xfrm>
            <a:off x="-72982" y="1746804"/>
            <a:ext cx="5693844" cy="4197792"/>
          </a:xfrm>
          <a:prstGeom prst="rect">
            <a:avLst/>
          </a:prstGeom>
        </p:spPr>
      </p:pic>
      <p:grpSp>
        <p:nvGrpSpPr>
          <p:cNvPr id="16" name="図形グループ 15"/>
          <p:cNvGrpSpPr/>
          <p:nvPr/>
        </p:nvGrpSpPr>
        <p:grpSpPr>
          <a:xfrm>
            <a:off x="2481120" y="3251633"/>
            <a:ext cx="1964940" cy="861396"/>
            <a:chOff x="3939230" y="3875664"/>
            <a:chExt cx="1964940" cy="717830"/>
          </a:xfrm>
        </p:grpSpPr>
        <p:sp>
          <p:nvSpPr>
            <p:cNvPr id="13" name="乗算記号 12"/>
            <p:cNvSpPr/>
            <p:nvPr/>
          </p:nvSpPr>
          <p:spPr>
            <a:xfrm>
              <a:off x="3939230" y="3875664"/>
              <a:ext cx="388048" cy="376263"/>
            </a:xfrm>
            <a:prstGeom prst="mathMultiply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4116501" y="4157478"/>
              <a:ext cx="1787669" cy="436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rgbClr val="FF6600"/>
                  </a:solidFill>
                </a:rPr>
                <a:t>6.7 GHz CH</a:t>
              </a:r>
              <a:r>
                <a:rPr kumimoji="1" lang="en-US" altLang="ja-JP" sz="1400" baseline="-25000" dirty="0" smtClean="0">
                  <a:solidFill>
                    <a:srgbClr val="FF6600"/>
                  </a:solidFill>
                </a:rPr>
                <a:t>3</a:t>
              </a:r>
              <a:r>
                <a:rPr kumimoji="1" lang="en-US" altLang="ja-JP" sz="1400" dirty="0" smtClean="0">
                  <a:solidFill>
                    <a:srgbClr val="FF6600"/>
                  </a:solidFill>
                </a:rPr>
                <a:t>OH maser</a:t>
              </a:r>
            </a:p>
            <a:p>
              <a:r>
                <a:rPr lang="en-US" altLang="ja-JP" sz="1400" dirty="0" smtClean="0">
                  <a:solidFill>
                    <a:srgbClr val="FF6600"/>
                  </a:solidFill>
                </a:rPr>
                <a:t>ALMA </a:t>
              </a:r>
              <a:r>
                <a:rPr lang="ja-JP" altLang="en-US" sz="1400" dirty="0" smtClean="0">
                  <a:solidFill>
                    <a:srgbClr val="FF6600"/>
                  </a:solidFill>
                </a:rPr>
                <a:t>連続波源</a:t>
              </a:r>
              <a:endParaRPr kumimoji="1" lang="ja-JP" altLang="en-US" sz="1400" dirty="0">
                <a:solidFill>
                  <a:srgbClr val="FF6600"/>
                </a:solidFill>
              </a:endParaRPr>
            </a:p>
          </p:txBody>
        </p:sp>
      </p:grpSp>
      <p:cxnSp>
        <p:nvCxnSpPr>
          <p:cNvPr id="15" name="直線コネクタ 14"/>
          <p:cNvCxnSpPr/>
          <p:nvPr/>
        </p:nvCxnSpPr>
        <p:spPr>
          <a:xfrm>
            <a:off x="940214" y="5348114"/>
            <a:ext cx="10872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099120" y="4967024"/>
            <a:ext cx="86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880 AU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9347" y="6173082"/>
            <a:ext cx="5426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＊内部固有運動の平均を原点スポットの運動と仮定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7944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現状のまとめ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9103" y="1532650"/>
            <a:ext cx="8646441" cy="53253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altLang="ja-JP" dirty="0"/>
          </a:p>
          <a:p>
            <a:r>
              <a:rPr lang="en-US" altLang="ja-JP" dirty="0" smtClean="0"/>
              <a:t>G353</a:t>
            </a:r>
            <a:r>
              <a:rPr lang="ja-JP" altLang="en-US" dirty="0" smtClean="0"/>
              <a:t>型“</a:t>
            </a:r>
            <a:r>
              <a:rPr lang="en-US" altLang="ja-JP" dirty="0" smtClean="0"/>
              <a:t>Face-on”</a:t>
            </a:r>
            <a:r>
              <a:rPr lang="ja-JP" altLang="en-US" dirty="0" smtClean="0"/>
              <a:t>天体の候補である</a:t>
            </a:r>
            <a:r>
              <a:rPr lang="en-US" altLang="ja-JP" dirty="0" smtClean="0"/>
              <a:t>G357.967-0.163</a:t>
            </a:r>
            <a:r>
              <a:rPr lang="ja-JP" altLang="en-US" dirty="0" smtClean="0"/>
              <a:t>に対して</a:t>
            </a:r>
            <a:r>
              <a:rPr lang="en-US" altLang="ja-JP" dirty="0" err="1" smtClean="0"/>
              <a:t>KaVA</a:t>
            </a:r>
            <a:r>
              <a:rPr lang="ja-JP" altLang="en-US" dirty="0" smtClean="0"/>
              <a:t>共同利用による高頻度モニターを進めている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r>
              <a:rPr lang="ja-JP" altLang="en-US" dirty="0" smtClean="0"/>
              <a:t>内部固有運動は南北方向の双極流を示唆。大きいもので</a:t>
            </a:r>
            <a:r>
              <a:rPr lang="en-US" altLang="ja-JP" dirty="0" smtClean="0"/>
              <a:t>〜</a:t>
            </a:r>
            <a:r>
              <a:rPr lang="en-US" altLang="ja-JP" dirty="0"/>
              <a:t>4</a:t>
            </a:r>
            <a:r>
              <a:rPr lang="en-US" altLang="ja-JP" dirty="0" smtClean="0"/>
              <a:t> mas yr</a:t>
            </a:r>
            <a:r>
              <a:rPr lang="en-US" altLang="ja-JP" baseline="30000" dirty="0" smtClean="0"/>
              <a:t>-1</a:t>
            </a:r>
            <a:r>
              <a:rPr lang="ja-JP" altLang="en-US" dirty="0" smtClean="0"/>
              <a:t>を超えるため、天体距離は近いと予想される</a:t>
            </a:r>
            <a:r>
              <a:rPr lang="en-US" altLang="ja-JP" dirty="0" smtClean="0"/>
              <a:t>(Near: 2.2 </a:t>
            </a:r>
            <a:r>
              <a:rPr lang="en-US" altLang="ja-JP" dirty="0" err="1" smtClean="0"/>
              <a:t>kpc</a:t>
            </a:r>
            <a:r>
              <a:rPr lang="en-US" altLang="ja-JP" dirty="0" smtClean="0"/>
              <a:t>). </a:t>
            </a: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r>
              <a:rPr lang="ja-JP" altLang="en-US" dirty="0"/>
              <a:t>平均見込み角は</a:t>
            </a:r>
            <a:r>
              <a:rPr lang="en-US" altLang="ja-JP" dirty="0"/>
              <a:t>30°</a:t>
            </a:r>
            <a:r>
              <a:rPr lang="ja-JP" altLang="en-US" dirty="0"/>
              <a:t>程度となり</a:t>
            </a:r>
            <a:r>
              <a:rPr lang="en-US" altLang="ja-JP" dirty="0" smtClean="0"/>
              <a:t>G353 (8—17°)</a:t>
            </a:r>
            <a:r>
              <a:rPr lang="ja-JP" altLang="en-US" dirty="0" smtClean="0"/>
              <a:t>と比べて視線方向からやや傾いている</a:t>
            </a:r>
            <a:r>
              <a:rPr lang="en-US" altLang="ja-JP" dirty="0" smtClean="0"/>
              <a:t> </a:t>
            </a:r>
          </a:p>
          <a:p>
            <a:pPr marL="0" indent="0">
              <a:buNone/>
            </a:pPr>
            <a:endParaRPr lang="en-US" altLang="ja-JP" dirty="0" smtClean="0"/>
          </a:p>
          <a:p>
            <a:r>
              <a:rPr lang="ja-JP" altLang="en-US" dirty="0" smtClean="0"/>
              <a:t>赤方偏移シェルは膨張を示さず。予想される中心</a:t>
            </a:r>
            <a:r>
              <a:rPr lang="ja-JP" altLang="en-US" dirty="0"/>
              <a:t>星</a:t>
            </a:r>
            <a:r>
              <a:rPr lang="ja-JP" altLang="en-US" dirty="0" smtClean="0"/>
              <a:t>位置もシェルからズレ</a:t>
            </a:r>
            <a:r>
              <a:rPr lang="ja-JP" altLang="en-US" dirty="0"/>
              <a:t>て</a:t>
            </a:r>
            <a:r>
              <a:rPr lang="ja-JP" altLang="en-US" dirty="0" smtClean="0"/>
              <a:t>いるためキャビティ</a:t>
            </a:r>
            <a:r>
              <a:rPr lang="ja-JP" altLang="en-US" dirty="0"/>
              <a:t>に沿った</a:t>
            </a:r>
            <a:r>
              <a:rPr lang="ja-JP" altLang="en-US" dirty="0" smtClean="0"/>
              <a:t>衝撃波伝搬の可能性がある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 smtClean="0"/>
              <a:t>初期</a:t>
            </a:r>
            <a:r>
              <a:rPr lang="en-US" altLang="ja-JP" dirty="0" smtClean="0"/>
              <a:t>100</a:t>
            </a:r>
            <a:r>
              <a:rPr lang="ja-JP" altLang="en-US" dirty="0" smtClean="0"/>
              <a:t>日の構造変動は連続的で、</a:t>
            </a:r>
            <a:r>
              <a:rPr lang="en-US" altLang="ja-JP" dirty="0" smtClean="0"/>
              <a:t>G353</a:t>
            </a:r>
            <a:r>
              <a:rPr lang="ja-JP" altLang="en-US" dirty="0" smtClean="0"/>
              <a:t>のような間欠的な衝撃波伝搬は検出されていない</a:t>
            </a:r>
            <a:r>
              <a:rPr lang="en-US" altLang="ja-JP" dirty="0" smtClean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0935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2860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49423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NH3</a:t>
            </a:r>
            <a:r>
              <a:rPr lang="ja-JP" altLang="en-US" dirty="0" smtClean="0"/>
              <a:t>エンベロープ</a:t>
            </a:r>
            <a:r>
              <a:rPr lang="en-US" altLang="ja-JP" dirty="0" smtClean="0"/>
              <a:t>(G353)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491" y="1470667"/>
            <a:ext cx="3657796" cy="512426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ja-JP" sz="2000" dirty="0" smtClean="0"/>
          </a:p>
          <a:p>
            <a:r>
              <a:rPr lang="ja-JP" altLang="en-US" sz="2000" dirty="0" smtClean="0"/>
              <a:t>極めて光学的に厚い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/>
              <a:t>           Hyperfine / main 〜 0.5 </a:t>
            </a:r>
            <a:r>
              <a:rPr lang="en-US" altLang="ja-JP" sz="1600" dirty="0" smtClean="0"/>
              <a:t>			        </a:t>
            </a:r>
            <a:r>
              <a:rPr lang="en-US" altLang="ja-JP" sz="2800" dirty="0" smtClean="0"/>
              <a:t>→ </a:t>
            </a:r>
            <a:r>
              <a:rPr lang="en-US" altLang="ja-JP" dirty="0" err="1" smtClean="0">
                <a:solidFill>
                  <a:srgbClr val="FF0000"/>
                </a:solidFill>
              </a:rPr>
              <a:t>τ</a:t>
            </a:r>
            <a:r>
              <a:rPr lang="en-US" altLang="ja-JP" dirty="0" smtClean="0">
                <a:solidFill>
                  <a:srgbClr val="FF0000"/>
                </a:solidFill>
              </a:rPr>
              <a:t> &gt; 50</a:t>
            </a:r>
            <a:endParaRPr lang="en-US" altLang="ja-JP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1600" dirty="0" smtClean="0"/>
          </a:p>
          <a:p>
            <a:r>
              <a:rPr lang="ja-JP" altLang="en-US" sz="2000" dirty="0" smtClean="0"/>
              <a:t>物理量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1600" dirty="0" smtClean="0"/>
              <a:t>  </a:t>
            </a:r>
            <a:r>
              <a:rPr lang="ja-JP" altLang="en-US" sz="2000" dirty="0" smtClean="0"/>
              <a:t>温度</a:t>
            </a:r>
            <a:r>
              <a:rPr lang="en-US" altLang="ja-JP" sz="2000" dirty="0" smtClean="0"/>
              <a:t> 〜100 K</a:t>
            </a:r>
          </a:p>
          <a:p>
            <a:pPr marL="0" indent="0">
              <a:buNone/>
            </a:pPr>
            <a:r>
              <a:rPr lang="en-US" altLang="ja-JP" sz="2000" dirty="0" smtClean="0"/>
              <a:t>  </a:t>
            </a:r>
            <a:r>
              <a:rPr lang="en-US" altLang="ja-JP" sz="2000" dirty="0"/>
              <a:t>N</a:t>
            </a:r>
            <a:r>
              <a:rPr lang="en-US" altLang="ja-JP" sz="2000" dirty="0" smtClean="0"/>
              <a:t>(NH</a:t>
            </a:r>
            <a:r>
              <a:rPr lang="en-US" altLang="ja-JP" sz="2000" baseline="-25000" dirty="0" smtClean="0"/>
              <a:t>3</a:t>
            </a:r>
            <a:r>
              <a:rPr lang="en-US" altLang="ja-JP" sz="2000" dirty="0" smtClean="0"/>
              <a:t>)〜10</a:t>
            </a:r>
            <a:r>
              <a:rPr lang="en-US" altLang="ja-JP" sz="2000" baseline="30000" dirty="0" smtClean="0"/>
              <a:t>18</a:t>
            </a:r>
            <a:r>
              <a:rPr lang="en-US" altLang="ja-JP" sz="2000" dirty="0" smtClean="0"/>
              <a:t> cm</a:t>
            </a:r>
            <a:r>
              <a:rPr lang="en-US" altLang="ja-JP" sz="2000" baseline="30000" dirty="0" smtClean="0"/>
              <a:t>-2</a:t>
            </a:r>
          </a:p>
          <a:p>
            <a:pPr marL="0" indent="0">
              <a:buNone/>
            </a:pPr>
            <a:r>
              <a:rPr lang="en-US" altLang="ja-JP" sz="2000" dirty="0" smtClean="0"/>
              <a:t>  </a:t>
            </a:r>
            <a:r>
              <a:rPr lang="en-US" altLang="ja-JP" sz="2000" dirty="0"/>
              <a:t>N</a:t>
            </a:r>
            <a:r>
              <a:rPr lang="en-US" altLang="ja-JP" sz="2000" dirty="0" smtClean="0"/>
              <a:t>(H</a:t>
            </a:r>
            <a:r>
              <a:rPr lang="en-US" altLang="ja-JP" sz="2000" baseline="-25000" dirty="0" smtClean="0"/>
              <a:t>2</a:t>
            </a:r>
            <a:r>
              <a:rPr lang="en-US" altLang="ja-JP" sz="2000" dirty="0" smtClean="0"/>
              <a:t>)   〜10</a:t>
            </a:r>
            <a:r>
              <a:rPr lang="en-US" altLang="ja-JP" sz="2000" baseline="30000" dirty="0" smtClean="0"/>
              <a:t>25</a:t>
            </a:r>
            <a:r>
              <a:rPr lang="en-US" altLang="ja-JP" sz="2000" dirty="0" smtClean="0"/>
              <a:t> cm</a:t>
            </a:r>
            <a:r>
              <a:rPr lang="en-US" altLang="ja-JP" sz="2000" baseline="30000" dirty="0" smtClean="0"/>
              <a:t>-2</a:t>
            </a:r>
          </a:p>
          <a:p>
            <a:pPr marL="0" indent="0">
              <a:buNone/>
            </a:pPr>
            <a:r>
              <a:rPr lang="en-US" altLang="ja-JP" sz="2000" dirty="0" smtClean="0"/>
              <a:t>	([NH</a:t>
            </a:r>
            <a:r>
              <a:rPr lang="en-US" altLang="ja-JP" sz="2000" baseline="-25000" dirty="0" smtClean="0"/>
              <a:t>3</a:t>
            </a:r>
            <a:r>
              <a:rPr lang="en-US" altLang="ja-JP" sz="2000" dirty="0" smtClean="0"/>
              <a:t>/H</a:t>
            </a:r>
            <a:r>
              <a:rPr lang="en-US" altLang="ja-JP" sz="2000" baseline="-25000" dirty="0" smtClean="0"/>
              <a:t>2</a:t>
            </a:r>
            <a:r>
              <a:rPr lang="en-US" altLang="ja-JP" sz="2000" dirty="0" smtClean="0"/>
              <a:t>]〜10</a:t>
            </a:r>
            <a:r>
              <a:rPr lang="en-US" altLang="ja-JP" sz="2000" baseline="30000" dirty="0" smtClean="0"/>
              <a:t>-7</a:t>
            </a:r>
            <a:r>
              <a:rPr lang="en-US" altLang="ja-JP" sz="2000" dirty="0" smtClean="0"/>
              <a:t>@hot core)</a:t>
            </a:r>
          </a:p>
          <a:p>
            <a:pPr marL="0" indent="0">
              <a:buNone/>
            </a:pPr>
            <a:r>
              <a:rPr lang="en-US" altLang="ja-JP" sz="2000" dirty="0" smtClean="0"/>
              <a:t>  →</a:t>
            </a:r>
            <a:r>
              <a:rPr lang="ja-JP" altLang="en-US" sz="2000" dirty="0" smtClean="0"/>
              <a:t>ダスト観測と一致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/>
              <a:t>  </a:t>
            </a:r>
            <a:r>
              <a:rPr lang="ja-JP" altLang="en-US" sz="2000" dirty="0" smtClean="0"/>
              <a:t>合計質量</a:t>
            </a:r>
            <a:r>
              <a:rPr lang="en-US" altLang="ja-JP" sz="2000" dirty="0" smtClean="0"/>
              <a:t>  〜  10 </a:t>
            </a:r>
            <a:r>
              <a:rPr lang="en-US" altLang="ja-JP" sz="2000" i="1" dirty="0" err="1" smtClean="0"/>
              <a:t>M</a:t>
            </a:r>
            <a:r>
              <a:rPr lang="en-US" altLang="ja-JP" sz="2000" dirty="0" err="1" smtClean="0"/>
              <a:t>sun</a:t>
            </a:r>
            <a:r>
              <a:rPr lang="en-US" altLang="ja-JP" sz="2000" dirty="0" smtClean="0"/>
              <a:t>      </a:t>
            </a:r>
          </a:p>
          <a:p>
            <a:pPr marL="0" indent="0">
              <a:buNone/>
            </a:pPr>
            <a:endParaRPr lang="en-US" altLang="ja-JP" sz="2000" dirty="0" smtClean="0"/>
          </a:p>
          <a:p>
            <a:pPr marL="0" indent="0">
              <a:buNone/>
            </a:pPr>
            <a:endParaRPr lang="en-US" altLang="ja-JP" sz="2000" dirty="0"/>
          </a:p>
        </p:txBody>
      </p:sp>
      <p:grpSp>
        <p:nvGrpSpPr>
          <p:cNvPr id="7" name="図形グループ 6"/>
          <p:cNvGrpSpPr>
            <a:grpSpLocks noChangeAspect="1"/>
          </p:cNvGrpSpPr>
          <p:nvPr/>
        </p:nvGrpSpPr>
        <p:grpSpPr>
          <a:xfrm>
            <a:off x="23999" y="1841042"/>
            <a:ext cx="5305585" cy="4492940"/>
            <a:chOff x="194037" y="1828311"/>
            <a:chExt cx="5529066" cy="4682191"/>
          </a:xfrm>
        </p:grpSpPr>
        <p:pic>
          <p:nvPicPr>
            <p:cNvPr id="5" name="図 4" descr="NH3_4-4_mom1_7si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24" t="6386" r="22836"/>
            <a:stretch/>
          </p:blipFill>
          <p:spPr>
            <a:xfrm>
              <a:off x="194037" y="1834680"/>
              <a:ext cx="4505961" cy="4675822"/>
            </a:xfrm>
            <a:prstGeom prst="rect">
              <a:avLst/>
            </a:prstGeom>
          </p:spPr>
        </p:pic>
        <p:pic>
          <p:nvPicPr>
            <p:cNvPr id="6" name="図 5" descr="NH3_4-4_mom1_7si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46" t="6386" r="1893"/>
            <a:stretch/>
          </p:blipFill>
          <p:spPr>
            <a:xfrm>
              <a:off x="4682358" y="1828311"/>
              <a:ext cx="1040745" cy="4675822"/>
            </a:xfrm>
            <a:prstGeom prst="rect">
              <a:avLst/>
            </a:prstGeom>
          </p:spPr>
        </p:pic>
      </p:grpSp>
      <p:sp>
        <p:nvSpPr>
          <p:cNvPr id="8" name="テキスト ボックス 7"/>
          <p:cNvSpPr txBox="1"/>
          <p:nvPr/>
        </p:nvSpPr>
        <p:spPr>
          <a:xfrm>
            <a:off x="506094" y="1284800"/>
            <a:ext cx="4347190" cy="553109"/>
          </a:xfrm>
          <a:prstGeom prst="rect">
            <a:avLst/>
          </a:prstGeom>
          <a:noFill/>
        </p:spPr>
        <p:txBody>
          <a:bodyPr wrap="none" lIns="121041" tIns="60520" rIns="121041" bIns="60520" rtlCol="0">
            <a:spAutoFit/>
          </a:bodyPr>
          <a:lstStyle/>
          <a:p>
            <a:r>
              <a:rPr lang="en-US" altLang="ja-JP" sz="2800" dirty="0"/>
              <a:t>NH</a:t>
            </a:r>
            <a:r>
              <a:rPr lang="en-US" altLang="ja-JP" sz="2800" baseline="-25000" dirty="0"/>
              <a:t>3</a:t>
            </a:r>
            <a:r>
              <a:rPr lang="en-US" altLang="ja-JP" sz="2800" dirty="0"/>
              <a:t>(4,4) 1</a:t>
            </a:r>
            <a:r>
              <a:rPr lang="en-US" altLang="ja-JP" sz="2800" baseline="30000" dirty="0"/>
              <a:t>st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moment (J-VLA)</a:t>
            </a:r>
            <a:endParaRPr lang="ja-JP" altLang="en-US" sz="2800" dirty="0"/>
          </a:p>
        </p:txBody>
      </p:sp>
      <p:grpSp>
        <p:nvGrpSpPr>
          <p:cNvPr id="16" name="図形グループ 15"/>
          <p:cNvGrpSpPr/>
          <p:nvPr/>
        </p:nvGrpSpPr>
        <p:grpSpPr>
          <a:xfrm>
            <a:off x="3162490" y="4901215"/>
            <a:ext cx="986493" cy="369332"/>
            <a:chOff x="2661904" y="5085882"/>
            <a:chExt cx="986494" cy="369332"/>
          </a:xfrm>
        </p:grpSpPr>
        <p:cxnSp>
          <p:nvCxnSpPr>
            <p:cNvPr id="9" name="直線コネクタ 8"/>
            <p:cNvCxnSpPr/>
            <p:nvPr/>
          </p:nvCxnSpPr>
          <p:spPr>
            <a:xfrm>
              <a:off x="2755515" y="5428382"/>
              <a:ext cx="792788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/>
            <p:cNvSpPr txBox="1"/>
            <p:nvPr/>
          </p:nvSpPr>
          <p:spPr>
            <a:xfrm>
              <a:off x="2661904" y="5085882"/>
              <a:ext cx="98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>
                  <a:solidFill>
                    <a:schemeClr val="bg1"/>
                  </a:solidFill>
                </a:rPr>
                <a:t>1700 AU</a:t>
              </a:r>
              <a:endParaRPr kumimoji="1" lang="ja-JP" altLang="en-US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右矢印 3"/>
          <p:cNvSpPr/>
          <p:nvPr/>
        </p:nvSpPr>
        <p:spPr>
          <a:xfrm flipH="1">
            <a:off x="1006036" y="3463772"/>
            <a:ext cx="678378" cy="503821"/>
          </a:xfrm>
          <a:prstGeom prst="rightArrow">
            <a:avLst/>
          </a:prstGeom>
          <a:solidFill>
            <a:srgbClr val="0000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041" tIns="60520" rIns="121041" bIns="60520"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 rot="12715013" flipH="1">
            <a:off x="3286548" y="4161977"/>
            <a:ext cx="678378" cy="5038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041" tIns="60520" rIns="121041" bIns="60520"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42123" y="3783587"/>
            <a:ext cx="598810" cy="491554"/>
          </a:xfrm>
          <a:prstGeom prst="rect">
            <a:avLst/>
          </a:prstGeom>
          <a:noFill/>
        </p:spPr>
        <p:txBody>
          <a:bodyPr wrap="none" lIns="121041" tIns="60520" rIns="121041" bIns="60520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Jet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138567" y="3075291"/>
            <a:ext cx="628340" cy="522332"/>
          </a:xfrm>
          <a:prstGeom prst="rect">
            <a:avLst/>
          </a:prstGeom>
          <a:noFill/>
        </p:spPr>
        <p:txBody>
          <a:bodyPr wrap="none" lIns="121041" tIns="60520" rIns="121041" bIns="60520" rtlCol="0">
            <a:spAutoFit/>
          </a:bodyPr>
          <a:lstStyle/>
          <a:p>
            <a:r>
              <a:rPr lang="en-US" altLang="ja-JP" sz="2600" dirty="0">
                <a:solidFill>
                  <a:srgbClr val="3366FF"/>
                </a:solidFill>
              </a:rPr>
              <a:t>Jet</a:t>
            </a:r>
            <a:endParaRPr lang="ja-JP" altLang="en-US" sz="2600" dirty="0">
              <a:solidFill>
                <a:srgbClr val="3366FF"/>
              </a:solidFill>
            </a:endParaRPr>
          </a:p>
        </p:txBody>
      </p:sp>
      <p:pic>
        <p:nvPicPr>
          <p:cNvPr id="18" name="図 17" descr="4-4_all_simple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9" r="5528"/>
          <a:stretch/>
        </p:blipFill>
        <p:spPr>
          <a:xfrm>
            <a:off x="327429" y="1423870"/>
            <a:ext cx="4824246" cy="467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20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Hot NH</a:t>
            </a:r>
            <a:r>
              <a:rPr kumimoji="1" lang="en-US" altLang="ja-JP" baseline="-25000" dirty="0" smtClean="0"/>
              <a:t>3</a:t>
            </a:r>
            <a:r>
              <a:rPr kumimoji="1" lang="en-US" altLang="ja-JP" dirty="0" smtClean="0"/>
              <a:t> </a:t>
            </a:r>
            <a:r>
              <a:rPr lang="ja-JP" altLang="en-US" dirty="0" smtClean="0"/>
              <a:t>エンベロープ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985649" y="1729898"/>
            <a:ext cx="3094165" cy="4525963"/>
          </a:xfrm>
        </p:spPr>
        <p:txBody>
          <a:bodyPr>
            <a:normAutofit/>
          </a:bodyPr>
          <a:lstStyle/>
          <a:p>
            <a:r>
              <a:rPr lang="ja-JP" altLang="en-US" sz="2400" dirty="0" smtClean="0"/>
              <a:t>高励起の</a:t>
            </a:r>
            <a:r>
              <a:rPr lang="en-US" altLang="ja-JP" sz="2400" dirty="0" smtClean="0"/>
              <a:t>NH3</a:t>
            </a:r>
            <a:r>
              <a:rPr lang="ja-JP" altLang="en-US" sz="2400" dirty="0" smtClean="0"/>
              <a:t>輝線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en-US" altLang="ja-JP" sz="2400" dirty="0" smtClean="0"/>
              <a:t> →</a:t>
            </a:r>
            <a:r>
              <a:rPr lang="ja-JP" altLang="en-US" sz="2400" dirty="0" smtClean="0"/>
              <a:t>光学的に厚い</a:t>
            </a: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 smtClean="0"/>
          </a:p>
          <a:p>
            <a:r>
              <a:rPr lang="en-US" altLang="ja-JP" sz="2400" dirty="0" smtClean="0"/>
              <a:t>G353</a:t>
            </a:r>
            <a:r>
              <a:rPr lang="ja-JP" altLang="en-US" sz="2400" dirty="0" smtClean="0"/>
              <a:t>よりも明るい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en-US" altLang="ja-JP" sz="2400" dirty="0" smtClean="0"/>
              <a:t> →</a:t>
            </a:r>
            <a:r>
              <a:rPr lang="ja-JP" altLang="en-US" sz="2400" dirty="0" smtClean="0"/>
              <a:t>より進化した天体？</a:t>
            </a:r>
            <a:endParaRPr lang="en-US" altLang="ja-JP" sz="2400" dirty="0" smtClean="0"/>
          </a:p>
        </p:txBody>
      </p:sp>
      <p:grpSp>
        <p:nvGrpSpPr>
          <p:cNvPr id="4" name="図形グループ 3"/>
          <p:cNvGrpSpPr/>
          <p:nvPr/>
        </p:nvGrpSpPr>
        <p:grpSpPr>
          <a:xfrm>
            <a:off x="249187" y="1729898"/>
            <a:ext cx="5658493" cy="4396265"/>
            <a:chOff x="1758307" y="2465272"/>
            <a:chExt cx="5658493" cy="4396265"/>
          </a:xfrm>
        </p:grpSpPr>
        <p:grpSp>
          <p:nvGrpSpPr>
            <p:cNvPr id="5" name="図形グループ 4"/>
            <p:cNvGrpSpPr/>
            <p:nvPr/>
          </p:nvGrpSpPr>
          <p:grpSpPr>
            <a:xfrm>
              <a:off x="1758307" y="2827420"/>
              <a:ext cx="5658493" cy="4034117"/>
              <a:chOff x="1573035" y="2823883"/>
              <a:chExt cx="5658493" cy="4034117"/>
            </a:xfrm>
          </p:grpSpPr>
          <p:pic>
            <p:nvPicPr>
              <p:cNvPr id="7" name="図 6" descr="g357.nh3.vel.eps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" t="7843" r="8824"/>
              <a:stretch/>
            </p:blipFill>
            <p:spPr>
              <a:xfrm>
                <a:off x="1573035" y="2823883"/>
                <a:ext cx="5658493" cy="4034117"/>
              </a:xfrm>
              <a:prstGeom prst="rect">
                <a:avLst/>
              </a:prstGeom>
            </p:spPr>
          </p:pic>
          <p:sp>
            <p:nvSpPr>
              <p:cNvPr id="8" name="テキスト ボックス 7"/>
              <p:cNvSpPr txBox="1"/>
              <p:nvPr/>
            </p:nvSpPr>
            <p:spPr>
              <a:xfrm>
                <a:off x="6409759" y="5872166"/>
                <a:ext cx="7600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(1,1)</a:t>
                </a:r>
                <a:endParaRPr kumimoji="1" lang="ja-JP" altLang="en-US" sz="2400" dirty="0"/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6409758" y="5157978"/>
                <a:ext cx="7600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>
                    <a:solidFill>
                      <a:srgbClr val="008000"/>
                    </a:solidFill>
                  </a:rPr>
                  <a:t>(2,2)</a:t>
                </a:r>
                <a:endParaRPr kumimoji="1" lang="ja-JP" altLang="en-US" sz="2400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6407846" y="4488614"/>
                <a:ext cx="7600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>
                    <a:solidFill>
                      <a:srgbClr val="3366FF"/>
                    </a:solidFill>
                  </a:rPr>
                  <a:t>(3,3)</a:t>
                </a:r>
                <a:endParaRPr kumimoji="1" lang="ja-JP" altLang="en-US" sz="2400" dirty="0">
                  <a:solidFill>
                    <a:srgbClr val="3366FF"/>
                  </a:solidFill>
                </a:endParaRPr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6392904" y="3789365"/>
                <a:ext cx="7600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>
                    <a:solidFill>
                      <a:srgbClr val="FF15E9"/>
                    </a:solidFill>
                  </a:rPr>
                  <a:t>(4,4)</a:t>
                </a:r>
                <a:endParaRPr kumimoji="1" lang="ja-JP" altLang="en-US" sz="2400" dirty="0">
                  <a:solidFill>
                    <a:srgbClr val="FF15E9"/>
                  </a:solidFill>
                </a:endParaRPr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6380949" y="3134942"/>
                <a:ext cx="7600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>
                    <a:solidFill>
                      <a:srgbClr val="FF0000"/>
                    </a:solidFill>
                  </a:rPr>
                  <a:t>(5,5)</a:t>
                </a:r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" name="テキスト ボックス 5"/>
            <p:cNvSpPr txBox="1"/>
            <p:nvPr/>
          </p:nvSpPr>
          <p:spPr>
            <a:xfrm>
              <a:off x="3186530" y="2465272"/>
              <a:ext cx="33767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/>
                <a:t>Tentative NH3 spectra </a:t>
              </a:r>
              <a:r>
                <a:rPr lang="en-US" altLang="ja-JP" sz="2000" dirty="0" smtClean="0"/>
                <a:t>in G357</a:t>
              </a:r>
              <a:endParaRPr kumimoji="1" lang="ja-JP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740311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/>
          <p:cNvSpPr txBox="1"/>
          <p:nvPr/>
        </p:nvSpPr>
        <p:spPr>
          <a:xfrm>
            <a:off x="9516839" y="2053070"/>
            <a:ext cx="5292402" cy="3446209"/>
          </a:xfrm>
          <a:prstGeom prst="rect">
            <a:avLst/>
          </a:prstGeom>
          <a:noFill/>
        </p:spPr>
        <p:txBody>
          <a:bodyPr wrap="none" lIns="121041" tIns="60520" rIns="121041" bIns="60520" rtlCol="0">
            <a:spAutoFit/>
          </a:bodyPr>
          <a:lstStyle/>
          <a:p>
            <a:r>
              <a:rPr lang="ja-JP" altLang="en-US" dirty="0" smtClean="0"/>
              <a:t>パラメータ</a:t>
            </a:r>
            <a:endParaRPr kumimoji="1" lang="en-US" altLang="ja-JP" dirty="0" smtClean="0"/>
          </a:p>
          <a:p>
            <a:r>
              <a:rPr lang="en-US" altLang="ja-JP" dirty="0"/>
              <a:t> </a:t>
            </a:r>
            <a:r>
              <a:rPr lang="en-US" altLang="ja-JP" dirty="0" smtClean="0"/>
              <a:t>1. </a:t>
            </a:r>
            <a:r>
              <a:rPr lang="ja-JP" altLang="en-US" dirty="0" smtClean="0"/>
              <a:t>真の円盤に接続する際のフレア角</a:t>
            </a:r>
            <a:r>
              <a:rPr lang="en-US" altLang="ja-JP" dirty="0" smtClean="0"/>
              <a:t>θ</a:t>
            </a:r>
            <a:r>
              <a:rPr lang="en-US" altLang="ja-JP" baseline="-25000" dirty="0" smtClean="0"/>
              <a:t>0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2. </a:t>
            </a:r>
            <a:r>
              <a:rPr kumimoji="1" lang="ja-JP" altLang="en-US" dirty="0" smtClean="0"/>
              <a:t>フレア角の変化率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dθ</a:t>
            </a:r>
            <a:r>
              <a:rPr lang="en-US" altLang="ja-JP" dirty="0" smtClean="0"/>
              <a:t>/</a:t>
            </a:r>
            <a:r>
              <a:rPr lang="en-US" altLang="ja-JP" dirty="0" err="1" smtClean="0"/>
              <a:t>dr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 smtClean="0"/>
              <a:t>仮定</a:t>
            </a:r>
            <a:endParaRPr lang="en-US" altLang="ja-JP" dirty="0" smtClean="0"/>
          </a:p>
          <a:p>
            <a:r>
              <a:rPr kumimoji="1" lang="en-US" altLang="ja-JP" dirty="0" smtClean="0"/>
              <a:t> 1. </a:t>
            </a:r>
            <a:r>
              <a:rPr kumimoji="1" lang="ja-JP" altLang="en-US" dirty="0" smtClean="0"/>
              <a:t>完全に</a:t>
            </a:r>
            <a:r>
              <a:rPr kumimoji="1" lang="en-US" altLang="ja-JP" dirty="0" smtClean="0"/>
              <a:t>Face-on</a:t>
            </a:r>
            <a:r>
              <a:rPr lang="ja-JP" altLang="en-US" dirty="0" smtClean="0"/>
              <a:t>の系とする</a:t>
            </a:r>
            <a:endParaRPr kumimoji="1" lang="en-US" altLang="ja-JP" dirty="0" smtClean="0"/>
          </a:p>
          <a:p>
            <a:r>
              <a:rPr lang="en-US" altLang="ja-JP" dirty="0"/>
              <a:t> 2</a:t>
            </a:r>
            <a:r>
              <a:rPr lang="en-US" altLang="ja-JP" dirty="0" smtClean="0"/>
              <a:t>. </a:t>
            </a:r>
            <a:r>
              <a:rPr kumimoji="1" lang="ja-JP" altLang="en-US" dirty="0" smtClean="0"/>
              <a:t>中心星質量は</a:t>
            </a:r>
            <a:r>
              <a:rPr lang="en-US" altLang="ja-JP" dirty="0" smtClean="0"/>
              <a:t>10 </a:t>
            </a:r>
            <a:r>
              <a:rPr lang="en-US" altLang="ja-JP" dirty="0" err="1" smtClean="0"/>
              <a:t>M</a:t>
            </a:r>
            <a:r>
              <a:rPr lang="en-US" altLang="ja-JP" baseline="-25000" dirty="0" err="1" smtClean="0"/>
              <a:t>sun</a:t>
            </a:r>
            <a:r>
              <a:rPr lang="ja-JP" altLang="en-US" dirty="0" smtClean="0"/>
              <a:t>で固定</a:t>
            </a:r>
            <a:endParaRPr lang="en-US" altLang="ja-JP" dirty="0" smtClean="0"/>
          </a:p>
          <a:p>
            <a:r>
              <a:rPr lang="en-US" altLang="ja-JP" dirty="0"/>
              <a:t> 3</a:t>
            </a:r>
            <a:r>
              <a:rPr lang="en-US" altLang="ja-JP" dirty="0" smtClean="0"/>
              <a:t>. Inner ring</a:t>
            </a:r>
            <a:r>
              <a:rPr lang="ja-JP" altLang="en-US" dirty="0" smtClean="0"/>
              <a:t>の半径で円盤平面に到達</a:t>
            </a:r>
            <a:endParaRPr lang="en-US" altLang="ja-JP" dirty="0" smtClean="0"/>
          </a:p>
          <a:p>
            <a:r>
              <a:rPr lang="ja-JP" altLang="ja-JP" dirty="0" smtClean="0"/>
              <a:t>　</a:t>
            </a:r>
            <a:r>
              <a:rPr lang="ja-JP" altLang="en-US" dirty="0" smtClean="0"/>
              <a:t>　としてカットオフ</a:t>
            </a:r>
            <a:endParaRPr lang="en-US" altLang="ja-JP" dirty="0" smtClean="0"/>
          </a:p>
        </p:txBody>
      </p:sp>
      <p:grpSp>
        <p:nvGrpSpPr>
          <p:cNvPr id="3" name="図形グループ 2"/>
          <p:cNvGrpSpPr/>
          <p:nvPr/>
        </p:nvGrpSpPr>
        <p:grpSpPr>
          <a:xfrm>
            <a:off x="5459020" y="1966989"/>
            <a:ext cx="3703508" cy="4993078"/>
            <a:chOff x="4916588" y="1677719"/>
            <a:chExt cx="3703508" cy="4993079"/>
          </a:xfrm>
        </p:grpSpPr>
        <p:sp>
          <p:nvSpPr>
            <p:cNvPr id="42" name="テキスト ボックス 41"/>
            <p:cNvSpPr txBox="1"/>
            <p:nvPr/>
          </p:nvSpPr>
          <p:spPr>
            <a:xfrm>
              <a:off x="4916588" y="1677719"/>
              <a:ext cx="1505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◯Trajectory</a:t>
              </a:r>
              <a:endParaRPr kumimoji="1" lang="ja-JP" altLang="en-US" sz="2000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5106151" y="1951059"/>
              <a:ext cx="23780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i="1" dirty="0"/>
                <a:t>z </a:t>
              </a:r>
              <a:r>
                <a:rPr lang="en-US" altLang="ja-JP" sz="2000" dirty="0"/>
                <a:t>=</a:t>
              </a:r>
              <a:r>
                <a:rPr lang="en-US" altLang="ja-JP" sz="2800" i="1" dirty="0"/>
                <a:t> z</a:t>
              </a:r>
              <a:r>
                <a:rPr lang="en-US" altLang="ja-JP" sz="2800" i="1" baseline="-25000" dirty="0"/>
                <a:t>0</a:t>
              </a:r>
              <a:r>
                <a:rPr lang="en-US" altLang="ja-JP" sz="2800" i="1" dirty="0"/>
                <a:t> (R/R</a:t>
              </a:r>
              <a:r>
                <a:rPr lang="en-US" altLang="ja-JP" sz="2800" i="1" baseline="-25000" dirty="0"/>
                <a:t>0 </a:t>
              </a:r>
              <a:r>
                <a:rPr lang="en-US" altLang="ja-JP" sz="2800" i="1" dirty="0"/>
                <a:t>- 1)</a:t>
              </a:r>
              <a:r>
                <a:rPr lang="en-US" altLang="ja-JP" baseline="30000" dirty="0"/>
                <a:t>β</a:t>
              </a:r>
              <a:endParaRPr lang="ja-JP" altLang="en-US" sz="2800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4916588" y="2454258"/>
              <a:ext cx="3703508" cy="4216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◯Velocity field</a:t>
              </a:r>
            </a:p>
            <a:p>
              <a:r>
                <a:rPr lang="ja-JP" altLang="ja-JP" dirty="0"/>
                <a:t>　</a:t>
              </a:r>
              <a:r>
                <a:rPr lang="en-US" altLang="ja-JP" i="1" dirty="0"/>
                <a:t>v</a:t>
              </a:r>
              <a:r>
                <a:rPr lang="en-US" altLang="ja-JP" dirty="0"/>
                <a:t> = (2</a:t>
              </a:r>
              <a:r>
                <a:rPr lang="en-US" altLang="ja-JP" i="1" dirty="0"/>
                <a:t>GM</a:t>
              </a:r>
              <a:r>
                <a:rPr lang="en-US" altLang="ja-JP" dirty="0"/>
                <a:t>/</a:t>
              </a:r>
              <a:r>
                <a:rPr lang="en-US" altLang="ja-JP" i="1" dirty="0"/>
                <a:t>R</a:t>
              </a:r>
              <a:r>
                <a:rPr lang="en-US" altLang="ja-JP" dirty="0"/>
                <a:t>)</a:t>
              </a:r>
              <a:r>
                <a:rPr lang="en-US" altLang="ja-JP" baseline="30000" dirty="0"/>
                <a:t>0.5</a:t>
              </a:r>
              <a:endParaRPr lang="en-US" altLang="ja-JP" dirty="0"/>
            </a:p>
            <a:p>
              <a:endParaRPr lang="en-US" altLang="ja-JP" sz="800" dirty="0"/>
            </a:p>
            <a:p>
              <a:r>
                <a:rPr lang="en-US" altLang="ja-JP" sz="2000" dirty="0" smtClean="0"/>
                <a:t>◯</a:t>
              </a:r>
              <a:r>
                <a:rPr lang="en-US" altLang="ja-JP" sz="2000" dirty="0"/>
                <a:t>P</a:t>
              </a:r>
              <a:r>
                <a:rPr lang="en-US" altLang="ja-JP" sz="2000" dirty="0" smtClean="0"/>
                <a:t>arameters</a:t>
              </a:r>
              <a:endParaRPr kumimoji="1" lang="en-US" altLang="ja-JP" sz="2000" dirty="0" smtClean="0"/>
            </a:p>
            <a:p>
              <a:r>
                <a:rPr lang="en-US" altLang="ja-JP" sz="2000" dirty="0"/>
                <a:t>  Trajectory (z</a:t>
              </a:r>
              <a:r>
                <a:rPr lang="en-US" altLang="ja-JP" sz="2000" baseline="-25000" dirty="0"/>
                <a:t>0</a:t>
              </a:r>
              <a:r>
                <a:rPr lang="en-US" altLang="ja-JP" sz="2000" dirty="0"/>
                <a:t>, β)</a:t>
              </a:r>
            </a:p>
            <a:p>
              <a:r>
                <a:rPr lang="en-US" altLang="ja-JP" sz="2000" dirty="0"/>
                <a:t>  Center (</a:t>
              </a:r>
              <a:r>
                <a:rPr lang="en-US" altLang="ja-JP" sz="2000" i="1" dirty="0"/>
                <a:t>x</a:t>
              </a:r>
              <a:r>
                <a:rPr lang="en-US" altLang="ja-JP" sz="2000" baseline="-25000" dirty="0"/>
                <a:t>0</a:t>
              </a:r>
              <a:r>
                <a:rPr lang="en-US" altLang="ja-JP" sz="2000" dirty="0"/>
                <a:t>,</a:t>
              </a:r>
              <a:r>
                <a:rPr lang="en-US" altLang="ja-JP" sz="2000" i="1" dirty="0"/>
                <a:t>y</a:t>
              </a:r>
              <a:r>
                <a:rPr lang="en-US" altLang="ja-JP" sz="2000" baseline="-25000" dirty="0"/>
                <a:t>0</a:t>
              </a:r>
              <a:r>
                <a:rPr lang="en-US" altLang="ja-JP" sz="2000" dirty="0"/>
                <a:t>)</a:t>
              </a:r>
            </a:p>
            <a:p>
              <a:r>
                <a:rPr lang="en-US" altLang="ja-JP" sz="2000" dirty="0"/>
                <a:t>  Landing Radius (</a:t>
              </a:r>
              <a:r>
                <a:rPr lang="en-US" altLang="ja-JP" sz="2000" i="1" dirty="0"/>
                <a:t>R</a:t>
              </a:r>
              <a:r>
                <a:rPr lang="en-US" altLang="ja-JP" sz="2000" baseline="-25000" dirty="0"/>
                <a:t>0</a:t>
              </a:r>
              <a:r>
                <a:rPr lang="en-US" altLang="en-US" sz="2000" dirty="0"/>
                <a:t>)</a:t>
              </a:r>
            </a:p>
            <a:p>
              <a:endParaRPr lang="en-US" altLang="en-US" sz="1100" dirty="0"/>
            </a:p>
            <a:p>
              <a:r>
                <a:rPr lang="en-US" altLang="ja-JP" sz="2000" dirty="0" smtClean="0"/>
                <a:t>◯Assumption </a:t>
              </a:r>
              <a:endParaRPr lang="en-US" altLang="en-US" sz="2000" dirty="0"/>
            </a:p>
            <a:p>
              <a:r>
                <a:rPr lang="ja-JP" altLang="en-US" sz="2000" dirty="0"/>
                <a:t>　</a:t>
              </a:r>
              <a:r>
                <a:rPr lang="en-US" altLang="ja-JP" sz="2000" dirty="0"/>
                <a:t>1. Completely face-on geometry</a:t>
              </a:r>
            </a:p>
            <a:p>
              <a:r>
                <a:rPr lang="en-US" altLang="ja-JP" sz="2000" dirty="0"/>
                <a:t>     →For simplicity</a:t>
              </a:r>
            </a:p>
            <a:p>
              <a:endParaRPr lang="en-US" altLang="ja-JP" sz="1400" dirty="0"/>
            </a:p>
            <a:p>
              <a:r>
                <a:rPr lang="en-US" altLang="ja-JP" sz="2000" dirty="0"/>
                <a:t>   2. Mass ~ 10 </a:t>
              </a:r>
              <a:r>
                <a:rPr lang="en-US" altLang="ja-JP" sz="2000" i="1" dirty="0" err="1"/>
                <a:t>M</a:t>
              </a:r>
              <a:r>
                <a:rPr lang="en-US" altLang="ja-JP" sz="2000" baseline="-25000" dirty="0" err="1"/>
                <a:t>sun</a:t>
              </a:r>
              <a:endParaRPr lang="en-US" altLang="ja-JP" sz="2000" baseline="-25000" dirty="0"/>
            </a:p>
            <a:p>
              <a:r>
                <a:rPr lang="en-US" altLang="ja-JP" sz="2000" dirty="0"/>
                <a:t>    →Mass dependency is weak</a:t>
              </a:r>
            </a:p>
            <a:p>
              <a:endParaRPr lang="en-US" altLang="ja-JP" sz="700" dirty="0"/>
            </a:p>
          </p:txBody>
        </p:sp>
      </p:grpSp>
      <p:grpSp>
        <p:nvGrpSpPr>
          <p:cNvPr id="11" name="図形グループ 10"/>
          <p:cNvGrpSpPr>
            <a:grpSpLocks noChangeAspect="1"/>
          </p:cNvGrpSpPr>
          <p:nvPr/>
        </p:nvGrpSpPr>
        <p:grpSpPr>
          <a:xfrm>
            <a:off x="258370" y="906767"/>
            <a:ext cx="5409348" cy="7322220"/>
            <a:chOff x="689724" y="322228"/>
            <a:chExt cx="4336165" cy="5869536"/>
          </a:xfrm>
        </p:grpSpPr>
        <p:sp>
          <p:nvSpPr>
            <p:cNvPr id="10" name="円/楕円 9"/>
            <p:cNvSpPr/>
            <p:nvPr/>
          </p:nvSpPr>
          <p:spPr>
            <a:xfrm>
              <a:off x="1031633" y="3247705"/>
              <a:ext cx="3154291" cy="282122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2404974" y="3272786"/>
              <a:ext cx="2163077" cy="1286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998866" y="475250"/>
              <a:ext cx="3311027" cy="282122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727451" y="1981567"/>
              <a:ext cx="1598197" cy="1286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173503" y="1510318"/>
              <a:ext cx="2924086" cy="30502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689724" y="4089946"/>
              <a:ext cx="4108063" cy="2101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" name="正方形/長方形 1"/>
            <p:cNvSpPr/>
            <p:nvPr/>
          </p:nvSpPr>
          <p:spPr>
            <a:xfrm>
              <a:off x="727451" y="322228"/>
              <a:ext cx="4108063" cy="2251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5" name="直線コネクタ 14"/>
            <p:cNvCxnSpPr/>
            <p:nvPr/>
          </p:nvCxnSpPr>
          <p:spPr>
            <a:xfrm flipV="1">
              <a:off x="3051555" y="3250325"/>
              <a:ext cx="1589195" cy="17550"/>
            </a:xfrm>
            <a:prstGeom prst="line">
              <a:avLst/>
            </a:prstGeom>
            <a:ln w="34925">
              <a:solidFill>
                <a:schemeClr val="tx1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円/楕円 19"/>
            <p:cNvSpPr/>
            <p:nvPr/>
          </p:nvSpPr>
          <p:spPr>
            <a:xfrm>
              <a:off x="3641355" y="2692757"/>
              <a:ext cx="222216" cy="2133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3464527" y="1779102"/>
              <a:ext cx="1291076" cy="592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100" dirty="0" err="1"/>
                <a:t>Infalling</a:t>
              </a:r>
              <a:r>
                <a:rPr lang="en-US" altLang="ja-JP" sz="2100" dirty="0"/>
                <a:t> gas</a:t>
              </a:r>
            </a:p>
            <a:p>
              <a:r>
                <a:rPr lang="en-US" altLang="ja-JP" sz="2100" dirty="0"/>
                <a:t> (red-shifted)</a:t>
              </a:r>
              <a:endParaRPr lang="ja-JP" altLang="en-US" sz="2100" dirty="0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2196458" y="3224253"/>
              <a:ext cx="978707" cy="7696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2437729" y="3756140"/>
              <a:ext cx="2111473" cy="333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100" dirty="0"/>
                <a:t>Face-on accretion disk</a:t>
              </a:r>
              <a:endParaRPr lang="ja-JP" altLang="en-US" sz="2100" dirty="0"/>
            </a:p>
          </p:txBody>
        </p:sp>
        <p:cxnSp>
          <p:nvCxnSpPr>
            <p:cNvPr id="36" name="直線矢印コネクタ 35"/>
            <p:cNvCxnSpPr/>
            <p:nvPr/>
          </p:nvCxnSpPr>
          <p:spPr>
            <a:xfrm flipV="1">
              <a:off x="2927133" y="3323627"/>
              <a:ext cx="0" cy="4427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矢印コネクタ 36"/>
            <p:cNvCxnSpPr>
              <a:stCxn id="25" idx="2"/>
              <a:endCxn id="20" idx="7"/>
            </p:cNvCxnSpPr>
            <p:nvPr/>
          </p:nvCxnSpPr>
          <p:spPr>
            <a:xfrm flipH="1">
              <a:off x="3831028" y="2371220"/>
              <a:ext cx="279037" cy="35278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円/楕円 20"/>
            <p:cNvSpPr/>
            <p:nvPr/>
          </p:nvSpPr>
          <p:spPr>
            <a:xfrm>
              <a:off x="1602121" y="3525571"/>
              <a:ext cx="222216" cy="21336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" name="下矢印 3"/>
            <p:cNvSpPr/>
            <p:nvPr/>
          </p:nvSpPr>
          <p:spPr>
            <a:xfrm>
              <a:off x="2461183" y="1500742"/>
              <a:ext cx="378195" cy="487520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2196458" y="1131614"/>
              <a:ext cx="1207804" cy="333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100" dirty="0"/>
                <a:t>Line of sight</a:t>
              </a:r>
              <a:endParaRPr lang="ja-JP" altLang="en-US" sz="2100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1261506" y="4030530"/>
              <a:ext cx="1378776" cy="592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100" dirty="0" err="1"/>
                <a:t>Infalling</a:t>
              </a:r>
              <a:r>
                <a:rPr lang="en-US" altLang="ja-JP" sz="2100" dirty="0"/>
                <a:t> gas</a:t>
              </a:r>
            </a:p>
            <a:p>
              <a:r>
                <a:rPr lang="en-US" altLang="ja-JP" sz="2100" dirty="0"/>
                <a:t> (</a:t>
              </a:r>
              <a:r>
                <a:rPr lang="en-US" altLang="ja-JP" sz="2100" dirty="0" err="1"/>
                <a:t>bule</a:t>
              </a:r>
              <a:r>
                <a:rPr lang="en-US" altLang="ja-JP" sz="2100" dirty="0"/>
                <a:t>-shifted)</a:t>
              </a:r>
              <a:endParaRPr lang="ja-JP" altLang="en-US" sz="2100" dirty="0"/>
            </a:p>
          </p:txBody>
        </p:sp>
        <p:cxnSp>
          <p:nvCxnSpPr>
            <p:cNvPr id="38" name="直線矢印コネクタ 37"/>
            <p:cNvCxnSpPr>
              <a:stCxn id="35" idx="0"/>
            </p:cNvCxnSpPr>
            <p:nvPr/>
          </p:nvCxnSpPr>
          <p:spPr>
            <a:xfrm flipH="1" flipV="1">
              <a:off x="1746188" y="3766346"/>
              <a:ext cx="204707" cy="2641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/>
            <p:cNvSpPr txBox="1"/>
            <p:nvPr/>
          </p:nvSpPr>
          <p:spPr>
            <a:xfrm>
              <a:off x="4603628" y="2972190"/>
              <a:ext cx="422261" cy="468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i="1" dirty="0"/>
                <a:t>R</a:t>
              </a:r>
              <a:endParaRPr lang="ja-JP" altLang="en-US" sz="3200" i="1" dirty="0"/>
            </a:p>
          </p:txBody>
        </p:sp>
        <p:cxnSp>
          <p:nvCxnSpPr>
            <p:cNvPr id="30" name="直線コネクタ 29"/>
            <p:cNvCxnSpPr/>
            <p:nvPr/>
          </p:nvCxnSpPr>
          <p:spPr>
            <a:xfrm flipH="1" flipV="1">
              <a:off x="2674204" y="2372019"/>
              <a:ext cx="1" cy="885130"/>
            </a:xfrm>
            <a:prstGeom prst="line">
              <a:avLst/>
            </a:prstGeom>
            <a:ln w="34925">
              <a:solidFill>
                <a:schemeClr val="tx1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/>
            <p:cNvSpPr txBox="1"/>
            <p:nvPr/>
          </p:nvSpPr>
          <p:spPr>
            <a:xfrm>
              <a:off x="2527572" y="1951059"/>
              <a:ext cx="373593" cy="468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i="1" dirty="0"/>
                <a:t>z</a:t>
              </a:r>
              <a:endParaRPr lang="ja-JP" altLang="en-US" sz="3200" i="1" dirty="0"/>
            </a:p>
          </p:txBody>
        </p:sp>
        <p:cxnSp>
          <p:nvCxnSpPr>
            <p:cNvPr id="54" name="直線矢印コネクタ 53"/>
            <p:cNvCxnSpPr/>
            <p:nvPr/>
          </p:nvCxnSpPr>
          <p:spPr>
            <a:xfrm>
              <a:off x="2164468" y="3120717"/>
              <a:ext cx="501431" cy="29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stealth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テキスト ボックス 55"/>
            <p:cNvSpPr txBox="1"/>
            <p:nvPr/>
          </p:nvSpPr>
          <p:spPr>
            <a:xfrm>
              <a:off x="2196458" y="2721451"/>
              <a:ext cx="410887" cy="3700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/>
                <a:t>R</a:t>
              </a:r>
              <a:r>
                <a:rPr lang="ja-JP" altLang="en-US" baseline="-25000" dirty="0" smtClean="0"/>
                <a:t>０</a:t>
              </a:r>
              <a:endParaRPr kumimoji="1" lang="ja-JP" altLang="en-US" baseline="-25000" dirty="0"/>
            </a:p>
          </p:txBody>
        </p:sp>
        <p:sp>
          <p:nvSpPr>
            <p:cNvPr id="8" name="星 5 7"/>
            <p:cNvSpPr/>
            <p:nvPr/>
          </p:nvSpPr>
          <p:spPr>
            <a:xfrm>
              <a:off x="2536262" y="3124095"/>
              <a:ext cx="278230" cy="243840"/>
            </a:xfrm>
            <a:prstGeom prst="star5">
              <a:avLst/>
            </a:prstGeom>
            <a:solidFill>
              <a:srgbClr val="FFDA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9" name="テキスト ボックス 58"/>
          <p:cNvSpPr txBox="1"/>
          <p:nvPr/>
        </p:nvSpPr>
        <p:spPr>
          <a:xfrm>
            <a:off x="332830" y="787747"/>
            <a:ext cx="8574070" cy="1230218"/>
          </a:xfrm>
          <a:prstGeom prst="rect">
            <a:avLst/>
          </a:prstGeom>
          <a:noFill/>
        </p:spPr>
        <p:txBody>
          <a:bodyPr wrap="square" lIns="121041" tIns="60520" rIns="121041" bIns="60520" rtlCol="0">
            <a:spAutoFit/>
          </a:bodyPr>
          <a:lstStyle/>
          <a:p>
            <a:r>
              <a:rPr lang="en-US" altLang="ja-JP" dirty="0"/>
              <a:t>◯</a:t>
            </a:r>
            <a:r>
              <a:rPr lang="en-US" altLang="ja-JP" dirty="0" err="1"/>
              <a:t>Infall</a:t>
            </a:r>
            <a:r>
              <a:rPr lang="en-US" altLang="ja-JP" dirty="0"/>
              <a:t> streams along a parabolic trajectory </a:t>
            </a:r>
            <a:endParaRPr lang="en-US" altLang="ja-JP" dirty="0" smtClean="0"/>
          </a:p>
          <a:p>
            <a:r>
              <a:rPr lang="en-US" altLang="ja-JP" dirty="0"/>
              <a:t>	</a:t>
            </a:r>
            <a:r>
              <a:rPr lang="en-US" altLang="ja-JP" dirty="0" smtClean="0"/>
              <a:t>					 fall </a:t>
            </a:r>
            <a:r>
              <a:rPr lang="en-US" altLang="ja-JP" dirty="0"/>
              <a:t>on to the face-on accretion disk</a:t>
            </a:r>
          </a:p>
          <a:p>
            <a:r>
              <a:rPr lang="en-US" altLang="ja-JP" dirty="0"/>
              <a:t>							</a:t>
            </a:r>
            <a:r>
              <a:rPr lang="en-US" altLang="ja-JP" dirty="0" smtClean="0"/>
              <a:t>	(</a:t>
            </a:r>
            <a:r>
              <a:rPr lang="en-US" altLang="ja-JP" dirty="0"/>
              <a:t>e.g., L1489IRS; Yen + 2014)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12591" y="160243"/>
            <a:ext cx="5221269" cy="737775"/>
          </a:xfrm>
          <a:prstGeom prst="rect">
            <a:avLst/>
          </a:prstGeom>
          <a:noFill/>
        </p:spPr>
        <p:txBody>
          <a:bodyPr wrap="none" lIns="121041" tIns="60520" rIns="121041" bIns="60520" rtlCol="0">
            <a:spAutoFit/>
          </a:bodyPr>
          <a:lstStyle/>
          <a:p>
            <a:r>
              <a:rPr lang="en-US" altLang="en-US" sz="4000" dirty="0"/>
              <a:t>“Parabolic </a:t>
            </a:r>
            <a:r>
              <a:rPr lang="en-US" altLang="en-US" sz="4000" dirty="0" err="1"/>
              <a:t>Infall</a:t>
            </a:r>
            <a:r>
              <a:rPr lang="en-US" altLang="en-US" sz="4000" dirty="0"/>
              <a:t> Model</a:t>
            </a:r>
            <a:r>
              <a:rPr lang="en-US" altLang="ja-JP" sz="4000" dirty="0"/>
              <a:t>”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36635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図形グループ 11"/>
          <p:cNvGrpSpPr>
            <a:grpSpLocks noChangeAspect="1"/>
          </p:cNvGrpSpPr>
          <p:nvPr/>
        </p:nvGrpSpPr>
        <p:grpSpPr>
          <a:xfrm>
            <a:off x="284744" y="1175994"/>
            <a:ext cx="5014310" cy="5193088"/>
            <a:chOff x="1828800" y="487096"/>
            <a:chExt cx="5486400" cy="5682007"/>
          </a:xfrm>
        </p:grpSpPr>
        <p:pic>
          <p:nvPicPr>
            <p:cNvPr id="13" name="図 12" descr="fit_chi_exp.eps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03" b="10045"/>
            <a:stretch/>
          </p:blipFill>
          <p:spPr>
            <a:xfrm>
              <a:off x="1828800" y="487096"/>
              <a:ext cx="5486400" cy="5682007"/>
            </a:xfrm>
            <a:prstGeom prst="rect">
              <a:avLst/>
            </a:prstGeom>
          </p:spPr>
        </p:pic>
        <p:grpSp>
          <p:nvGrpSpPr>
            <p:cNvPr id="14" name="図形グループ 13"/>
            <p:cNvGrpSpPr/>
            <p:nvPr/>
          </p:nvGrpSpPr>
          <p:grpSpPr>
            <a:xfrm>
              <a:off x="2887973" y="742703"/>
              <a:ext cx="3743115" cy="1721206"/>
              <a:chOff x="2887973" y="742703"/>
              <a:chExt cx="3743115" cy="1721206"/>
            </a:xfrm>
          </p:grpSpPr>
          <p:cxnSp>
            <p:nvCxnSpPr>
              <p:cNvPr id="16" name="直線矢印コネクタ 15"/>
              <p:cNvCxnSpPr/>
              <p:nvPr/>
            </p:nvCxnSpPr>
            <p:spPr>
              <a:xfrm flipH="1">
                <a:off x="4886111" y="1162257"/>
                <a:ext cx="1547589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テキスト 79"/>
              <p:cNvSpPr txBox="1"/>
              <p:nvPr/>
            </p:nvSpPr>
            <p:spPr>
              <a:xfrm>
                <a:off x="2887973" y="742703"/>
                <a:ext cx="1323176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ts val="2383"/>
                  </a:lnSpc>
                </a:pPr>
                <a:r>
                  <a:rPr lang="en-US" altLang="ja-JP" sz="1800" dirty="0">
                    <a:latin typeface="+mn-ea"/>
                    <a:cs typeface="Times New Roman"/>
                  </a:rPr>
                  <a:t>From far side</a:t>
                </a:r>
                <a:endParaRPr lang="ja-JP" altLang="en-US" sz="3200" dirty="0">
                  <a:latin typeface="+mn-ea"/>
                  <a:cs typeface="Times New Roman"/>
                </a:endParaRPr>
              </a:p>
            </p:txBody>
          </p:sp>
          <p:cxnSp>
            <p:nvCxnSpPr>
              <p:cNvPr id="18" name="直線矢印コネクタ 17"/>
              <p:cNvCxnSpPr/>
              <p:nvPr/>
            </p:nvCxnSpPr>
            <p:spPr>
              <a:xfrm>
                <a:off x="2974205" y="1162257"/>
                <a:ext cx="1629650" cy="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テキスト 79"/>
              <p:cNvSpPr txBox="1"/>
              <p:nvPr/>
            </p:nvSpPr>
            <p:spPr>
              <a:xfrm>
                <a:off x="5179003" y="752647"/>
                <a:ext cx="1452085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ts val="2383"/>
                  </a:lnSpc>
                </a:pPr>
                <a:r>
                  <a:rPr lang="en-US" altLang="ja-JP" sz="1800" dirty="0">
                    <a:latin typeface="+mn-ea"/>
                    <a:cs typeface="Times New Roman"/>
                  </a:rPr>
                  <a:t>From near side</a:t>
                </a:r>
                <a:endParaRPr lang="ja-JP" altLang="en-US" sz="3200" dirty="0">
                  <a:latin typeface="+mn-ea"/>
                  <a:cs typeface="Times New Roman"/>
                </a:endParaRPr>
              </a:p>
            </p:txBody>
          </p:sp>
          <p:sp>
            <p:nvSpPr>
              <p:cNvPr id="20" name="テキスト 70"/>
              <p:cNvSpPr txBox="1"/>
              <p:nvPr/>
            </p:nvSpPr>
            <p:spPr>
              <a:xfrm>
                <a:off x="3973694" y="1405646"/>
                <a:ext cx="1225159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ts val="2383"/>
                  </a:lnSpc>
                </a:pPr>
                <a:r>
                  <a:rPr lang="en-US" altLang="ja-JP" sz="1800" b="1" dirty="0">
                    <a:latin typeface="Times New Roman"/>
                    <a:cs typeface="Times New Roman"/>
                  </a:rPr>
                  <a:t>Systemic Velocity</a:t>
                </a:r>
                <a:endParaRPr lang="ja-JP" altLang="en-US" sz="1800" b="1" dirty="0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21" name="直線矢印コネクタ 20"/>
              <p:cNvCxnSpPr/>
              <p:nvPr/>
            </p:nvCxnSpPr>
            <p:spPr>
              <a:xfrm rot="16200000" flipH="1">
                <a:off x="4404657" y="2114659"/>
                <a:ext cx="6985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1522" y="1492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4800" dirty="0" smtClean="0"/>
              <a:t>Fitting Result</a:t>
            </a:r>
            <a:endParaRPr kumimoji="1" lang="ja-JP" altLang="en-US" sz="4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30061" y="1285824"/>
            <a:ext cx="4201621" cy="5417968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sz="2800" dirty="0"/>
              <a:t>The model can fit the data points very well (→Reduced χ</a:t>
            </a:r>
            <a:r>
              <a:rPr lang="en-US" altLang="ja-JP" sz="2800" baseline="30000" dirty="0"/>
              <a:t>2</a:t>
            </a:r>
            <a:r>
              <a:rPr lang="en-US" altLang="ja-JP" sz="2800" dirty="0"/>
              <a:t> 〜 1)</a:t>
            </a:r>
          </a:p>
          <a:p>
            <a:pPr marL="0" indent="0">
              <a:buNone/>
            </a:pPr>
            <a:endParaRPr lang="en-US" altLang="ja-JP" sz="600" dirty="0"/>
          </a:p>
          <a:p>
            <a:r>
              <a:rPr lang="en-US" altLang="ja-JP" sz="2600" dirty="0"/>
              <a:t>Best fit parameters</a:t>
            </a:r>
          </a:p>
          <a:p>
            <a:pPr marL="0" indent="0">
              <a:buNone/>
            </a:pPr>
            <a:r>
              <a:rPr lang="en-US" altLang="ja-JP" sz="2800" dirty="0"/>
              <a:t>      β = 1.6</a:t>
            </a:r>
          </a:p>
          <a:p>
            <a:pPr marL="0" indent="0">
              <a:buNone/>
            </a:pPr>
            <a:r>
              <a:rPr lang="en-US" altLang="ja-JP" sz="2800" dirty="0"/>
              <a:t>      </a:t>
            </a:r>
            <a:r>
              <a:rPr lang="en-US" altLang="ja-JP" sz="2800" i="1" dirty="0"/>
              <a:t>z</a:t>
            </a:r>
            <a:r>
              <a:rPr lang="en-US" altLang="ja-JP" sz="2800" i="1" baseline="-25000" dirty="0"/>
              <a:t>0</a:t>
            </a:r>
            <a:r>
              <a:rPr lang="en-US" altLang="ja-JP" sz="2800" i="1" dirty="0"/>
              <a:t> </a:t>
            </a:r>
            <a:r>
              <a:rPr lang="en-US" altLang="ja-JP" sz="2800" dirty="0"/>
              <a:t> = 0.5</a:t>
            </a:r>
          </a:p>
          <a:p>
            <a:pPr marL="0" indent="0">
              <a:buNone/>
            </a:pPr>
            <a:r>
              <a:rPr lang="en-US" altLang="ja-JP" sz="2800" dirty="0"/>
              <a:t>      R</a:t>
            </a:r>
            <a:r>
              <a:rPr lang="en-US" altLang="ja-JP" sz="2800" baseline="-25000" dirty="0"/>
              <a:t>0</a:t>
            </a:r>
            <a:r>
              <a:rPr lang="en-US" altLang="ja-JP" sz="2800" dirty="0"/>
              <a:t> = 15 AU</a:t>
            </a:r>
          </a:p>
          <a:p>
            <a:pPr marL="0" indent="0">
              <a:buNone/>
            </a:pPr>
            <a:r>
              <a:rPr lang="en-US" altLang="ja-JP" sz="2500" dirty="0"/>
              <a:t>       (x</a:t>
            </a:r>
            <a:r>
              <a:rPr lang="en-US" altLang="ja-JP" sz="2500" baseline="-25000" dirty="0"/>
              <a:t>0</a:t>
            </a:r>
            <a:r>
              <a:rPr lang="en-US" altLang="ja-JP" sz="2500" dirty="0"/>
              <a:t>, y</a:t>
            </a:r>
            <a:r>
              <a:rPr lang="en-US" altLang="ja-JP" sz="2500" baseline="-25000" dirty="0"/>
              <a:t>0</a:t>
            </a:r>
            <a:r>
              <a:rPr lang="en-US" altLang="ja-JP" sz="2500" dirty="0"/>
              <a:t>) 〜 (0, 0)</a:t>
            </a:r>
          </a:p>
          <a:p>
            <a:pPr marL="0" indent="0">
              <a:buNone/>
            </a:pPr>
            <a:endParaRPr lang="en-US" altLang="ja-JP" sz="1500" dirty="0"/>
          </a:p>
          <a:p>
            <a:r>
              <a:rPr lang="en-US" altLang="ja-JP" sz="2600" dirty="0"/>
              <a:t>The model may suggest...</a:t>
            </a:r>
          </a:p>
          <a:p>
            <a:pPr marL="0" indent="0">
              <a:buNone/>
            </a:pPr>
            <a:r>
              <a:rPr lang="en-US" altLang="ja-JP" sz="2600" dirty="0"/>
              <a:t>  </a:t>
            </a:r>
            <a:r>
              <a:rPr lang="en-US" altLang="ja-JP" sz="2600" u="sng" dirty="0"/>
              <a:t>Small initial angular momentum</a:t>
            </a:r>
          </a:p>
          <a:p>
            <a:pPr marL="0" indent="0">
              <a:buNone/>
            </a:pPr>
            <a:r>
              <a:rPr lang="en-US" altLang="ja-JP" sz="2600" dirty="0"/>
              <a:t>		         </a:t>
            </a:r>
            <a:r>
              <a:rPr lang="en-US" altLang="ja-JP" sz="2600" u="sng" dirty="0"/>
              <a:t>of initial collapsing core</a:t>
            </a:r>
          </a:p>
          <a:p>
            <a:pPr marL="0" indent="0">
              <a:buNone/>
            </a:pPr>
            <a:endParaRPr lang="en-US" altLang="ja-JP" sz="600" dirty="0"/>
          </a:p>
          <a:p>
            <a:pPr marL="0" indent="0">
              <a:buNone/>
            </a:pPr>
            <a:r>
              <a:rPr lang="en-US" altLang="ja-JP" sz="2600" dirty="0"/>
              <a:t>			and/or </a:t>
            </a:r>
          </a:p>
          <a:p>
            <a:pPr marL="0" indent="0">
              <a:buNone/>
            </a:pPr>
            <a:endParaRPr lang="en-US" altLang="ja-JP" sz="600" dirty="0"/>
          </a:p>
          <a:p>
            <a:pPr marL="0" indent="0">
              <a:buNone/>
            </a:pPr>
            <a:r>
              <a:rPr lang="en-US" altLang="ja-JP" sz="2600" dirty="0"/>
              <a:t>  </a:t>
            </a:r>
            <a:r>
              <a:rPr lang="en-US" altLang="ja-JP" sz="2600" u="sng" dirty="0"/>
              <a:t>Inflow from the 0.1 pc scale clump </a:t>
            </a:r>
          </a:p>
          <a:p>
            <a:pPr marL="0" indent="0">
              <a:buNone/>
            </a:pPr>
            <a:r>
              <a:rPr lang="en-US" altLang="ja-JP" sz="2600" dirty="0"/>
              <a:t>		   </a:t>
            </a:r>
            <a:r>
              <a:rPr lang="en-US" altLang="ja-JP" sz="2600" u="sng" dirty="0"/>
              <a:t>can continue down to 15 AU</a:t>
            </a:r>
          </a:p>
          <a:p>
            <a:pPr marL="0" indent="0">
              <a:buNone/>
            </a:pPr>
            <a:endParaRPr lang="en-US" altLang="ja-JP" sz="1200" dirty="0"/>
          </a:p>
          <a:p>
            <a:r>
              <a:rPr lang="en-US" altLang="ja-JP" sz="2600" dirty="0"/>
              <a:t>VLBA follow-up is on-going</a:t>
            </a:r>
          </a:p>
          <a:p>
            <a:pPr marL="0" indent="0">
              <a:buNone/>
            </a:pPr>
            <a:r>
              <a:rPr lang="en-US" altLang="ja-JP" sz="2600" dirty="0"/>
              <a:t>    	     for direct detection of </a:t>
            </a:r>
            <a:r>
              <a:rPr lang="en-US" altLang="ja-JP" sz="2600" dirty="0" err="1"/>
              <a:t>infall</a:t>
            </a:r>
            <a:r>
              <a:rPr lang="en-US" altLang="ja-JP" sz="2600" dirty="0"/>
              <a:t> motion</a:t>
            </a:r>
          </a:p>
          <a:p>
            <a:pPr marL="0" indent="0">
              <a:buNone/>
            </a:pPr>
            <a:endParaRPr lang="en-US" altLang="ja-JP" sz="1200" dirty="0"/>
          </a:p>
          <a:p>
            <a:r>
              <a:rPr lang="en-US" altLang="ja-JP" sz="2600" dirty="0"/>
              <a:t>ALMA can directly verify the dusty </a:t>
            </a:r>
            <a:r>
              <a:rPr lang="en-US" altLang="ja-JP" sz="2600" dirty="0" err="1"/>
              <a:t>infall</a:t>
            </a:r>
            <a:r>
              <a:rPr lang="en-US" altLang="ja-JP" sz="2600" dirty="0"/>
              <a:t> streams by 0”.01 resolution</a:t>
            </a:r>
          </a:p>
        </p:txBody>
      </p:sp>
    </p:spTree>
    <p:extLst>
      <p:ext uri="{BB962C8B-B14F-4D97-AF65-F5344CB8AC3E}">
        <p14:creationId xmlns:p14="http://schemas.microsoft.com/office/powerpoint/2010/main" val="309979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円/楕円 15"/>
          <p:cNvSpPr/>
          <p:nvPr/>
        </p:nvSpPr>
        <p:spPr>
          <a:xfrm>
            <a:off x="-1350461" y="-1952061"/>
            <a:ext cx="12457384" cy="1044116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041" tIns="60520" rIns="121041" bIns="60520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円/楕円 14"/>
          <p:cNvSpPr/>
          <p:nvPr/>
        </p:nvSpPr>
        <p:spPr>
          <a:xfrm rot="906494">
            <a:off x="-1310211" y="1040232"/>
            <a:ext cx="9217024" cy="7694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041" tIns="60520" rIns="121041" bIns="60520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7258000" y="846956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“Hierarchical” Accretion  </a:t>
            </a:r>
            <a:endParaRPr kumimoji="1" lang="ja-JP" altLang="en-US" dirty="0"/>
          </a:p>
        </p:txBody>
      </p:sp>
      <p:sp>
        <p:nvSpPr>
          <p:cNvPr id="4" name="星 5 3"/>
          <p:cNvSpPr/>
          <p:nvPr/>
        </p:nvSpPr>
        <p:spPr>
          <a:xfrm>
            <a:off x="564526" y="4868560"/>
            <a:ext cx="648072" cy="648072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041" tIns="60520" rIns="121041" bIns="60520"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ローチャート : 手操作入力 4"/>
          <p:cNvSpPr/>
          <p:nvPr/>
        </p:nvSpPr>
        <p:spPr>
          <a:xfrm>
            <a:off x="4668984" y="2361064"/>
            <a:ext cx="3312368" cy="3096344"/>
          </a:xfrm>
          <a:prstGeom prst="flowChartManualInput">
            <a:avLst/>
          </a:prstGeom>
          <a:gradFill flip="none" rotWithShape="1">
            <a:gsLst>
              <a:gs pos="0">
                <a:srgbClr val="FF0000"/>
              </a:gs>
              <a:gs pos="24000">
                <a:srgbClr val="FFC000"/>
              </a:gs>
              <a:gs pos="82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041" tIns="60520" rIns="121041" bIns="60520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直角三角形 6"/>
          <p:cNvSpPr/>
          <p:nvPr/>
        </p:nvSpPr>
        <p:spPr>
          <a:xfrm flipH="1">
            <a:off x="1572638" y="4364505"/>
            <a:ext cx="2232248" cy="936104"/>
          </a:xfrm>
          <a:prstGeom prst="rtTriangle">
            <a:avLst/>
          </a:prstGeom>
          <a:gradFill flip="none" rotWithShape="1">
            <a:gsLst>
              <a:gs pos="0">
                <a:srgbClr val="FF0000"/>
              </a:gs>
              <a:gs pos="49000">
                <a:srgbClr val="FF00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gradFill flip="none" rotWithShape="1">
              <a:gsLst>
                <a:gs pos="0">
                  <a:srgbClr val="FF0000"/>
                </a:gs>
                <a:gs pos="49000">
                  <a:srgbClr val="FF0000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041" tIns="60520" rIns="121041" bIns="60520"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916966" y="3350504"/>
            <a:ext cx="4205567" cy="1784216"/>
          </a:xfrm>
          <a:prstGeom prst="rect">
            <a:avLst/>
          </a:prstGeom>
          <a:noFill/>
        </p:spPr>
        <p:txBody>
          <a:bodyPr wrap="none" lIns="121041" tIns="60520" rIns="121041" bIns="60520" rtlCol="0">
            <a:spAutoFit/>
          </a:bodyPr>
          <a:lstStyle/>
          <a:p>
            <a:r>
              <a:rPr lang="en-US" altLang="ja-JP" sz="3600" dirty="0" err="1">
                <a:solidFill>
                  <a:srgbClr val="00B0F0"/>
                </a:solidFill>
              </a:rPr>
              <a:t>Circum-protocluster</a:t>
            </a:r>
            <a:r>
              <a:rPr lang="en-US" altLang="ja-JP" sz="3600" dirty="0">
                <a:solidFill>
                  <a:srgbClr val="00B0F0"/>
                </a:solidFill>
              </a:rPr>
              <a:t> </a:t>
            </a:r>
          </a:p>
          <a:p>
            <a:r>
              <a:rPr lang="en-US" altLang="ja-JP" sz="3600" dirty="0">
                <a:solidFill>
                  <a:srgbClr val="00B0F0"/>
                </a:solidFill>
              </a:rPr>
              <a:t>envelope or “toroid”</a:t>
            </a:r>
          </a:p>
          <a:p>
            <a:r>
              <a:rPr lang="en-US" altLang="ja-JP" sz="3600" dirty="0">
                <a:solidFill>
                  <a:srgbClr val="00B0F0"/>
                </a:solidFill>
              </a:rPr>
              <a:t>(e.g., </a:t>
            </a:r>
            <a:r>
              <a:rPr lang="en-US" altLang="ja-JP" sz="3600" dirty="0" err="1">
                <a:solidFill>
                  <a:srgbClr val="00B0F0"/>
                </a:solidFill>
              </a:rPr>
              <a:t>Beuther</a:t>
            </a:r>
            <a:r>
              <a:rPr lang="en-US" altLang="ja-JP" sz="3600" dirty="0">
                <a:solidFill>
                  <a:srgbClr val="00B0F0"/>
                </a:solidFill>
              </a:rPr>
              <a:t>+ 2009</a:t>
            </a:r>
            <a:r>
              <a:rPr lang="en-US" altLang="ja-JP" sz="3600" dirty="0" smtClean="0">
                <a:solidFill>
                  <a:srgbClr val="00B0F0"/>
                </a:solidFill>
              </a:rPr>
              <a:t>)</a:t>
            </a:r>
            <a:endParaRPr lang="en-US" altLang="ja-JP" sz="3600" dirty="0">
              <a:solidFill>
                <a:srgbClr val="00B0F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3000" y="5347434"/>
            <a:ext cx="1807374" cy="614665"/>
          </a:xfrm>
          <a:prstGeom prst="rect">
            <a:avLst/>
          </a:prstGeom>
          <a:noFill/>
        </p:spPr>
        <p:txBody>
          <a:bodyPr wrap="none" lIns="121041" tIns="60520" rIns="121041" bIns="60520" rtlCol="0">
            <a:spAutoFit/>
          </a:bodyPr>
          <a:lstStyle/>
          <a:p>
            <a:r>
              <a:rPr lang="en-US" altLang="ja-JP" sz="3200" dirty="0" err="1">
                <a:solidFill>
                  <a:srgbClr val="FFC000"/>
                </a:solidFill>
              </a:rPr>
              <a:t>Protostar</a:t>
            </a:r>
            <a:endParaRPr lang="ja-JP" altLang="en-US" sz="3200" dirty="0">
              <a:solidFill>
                <a:srgbClr val="FFC000"/>
              </a:solidFill>
            </a:endParaRPr>
          </a:p>
        </p:txBody>
      </p:sp>
      <p:sp>
        <p:nvSpPr>
          <p:cNvPr id="23" name="左右矢印 22"/>
          <p:cNvSpPr/>
          <p:nvPr/>
        </p:nvSpPr>
        <p:spPr>
          <a:xfrm>
            <a:off x="276494" y="4508520"/>
            <a:ext cx="1152128" cy="360040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041" tIns="60520" rIns="121041" bIns="60520"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左右矢印 23"/>
          <p:cNvSpPr/>
          <p:nvPr/>
        </p:nvSpPr>
        <p:spPr>
          <a:xfrm>
            <a:off x="204488" y="3645868"/>
            <a:ext cx="3816424" cy="288032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041" tIns="60520" rIns="121041" bIns="60520"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左右矢印 24"/>
          <p:cNvSpPr/>
          <p:nvPr/>
        </p:nvSpPr>
        <p:spPr>
          <a:xfrm>
            <a:off x="89025" y="2770352"/>
            <a:ext cx="7128792" cy="360040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041" tIns="60520" rIns="121041" bIns="60520"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-18682" y="3117081"/>
            <a:ext cx="4513443" cy="614665"/>
          </a:xfrm>
          <a:prstGeom prst="rect">
            <a:avLst/>
          </a:prstGeom>
          <a:noFill/>
        </p:spPr>
        <p:txBody>
          <a:bodyPr wrap="none" lIns="121041" tIns="60520" rIns="121041" bIns="60520" rtlCol="0">
            <a:sp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</a:rPr>
              <a:t>10 -100 AU: ALMA &amp; TMT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-17687" y="2146764"/>
            <a:ext cx="6439801" cy="737775"/>
          </a:xfrm>
          <a:prstGeom prst="rect">
            <a:avLst/>
          </a:prstGeom>
          <a:noFill/>
        </p:spPr>
        <p:txBody>
          <a:bodyPr wrap="none" lIns="121041" tIns="60520" rIns="121041" bIns="60520" rtlCol="0">
            <a:spAutoFit/>
          </a:bodyPr>
          <a:lstStyle/>
          <a:p>
            <a:r>
              <a:rPr lang="en-US" altLang="ja-JP" sz="4000" dirty="0">
                <a:solidFill>
                  <a:srgbClr val="00B0F0"/>
                </a:solidFill>
              </a:rPr>
              <a:t>10</a:t>
            </a:r>
            <a:r>
              <a:rPr lang="en-US" altLang="ja-JP" sz="4000" baseline="30000" dirty="0">
                <a:solidFill>
                  <a:srgbClr val="00B0F0"/>
                </a:solidFill>
              </a:rPr>
              <a:t>3</a:t>
            </a:r>
            <a:r>
              <a:rPr lang="en-US" altLang="ja-JP" sz="4000" dirty="0">
                <a:solidFill>
                  <a:srgbClr val="00B0F0"/>
                </a:solidFill>
              </a:rPr>
              <a:t> -10</a:t>
            </a:r>
            <a:r>
              <a:rPr lang="en-US" altLang="ja-JP" sz="4000" baseline="30000" dirty="0">
                <a:solidFill>
                  <a:srgbClr val="00B0F0"/>
                </a:solidFill>
              </a:rPr>
              <a:t>4</a:t>
            </a:r>
            <a:r>
              <a:rPr lang="en-US" altLang="ja-JP" sz="4000" dirty="0">
                <a:solidFill>
                  <a:srgbClr val="00B0F0"/>
                </a:solidFill>
              </a:rPr>
              <a:t> AU: </a:t>
            </a:r>
            <a:r>
              <a:rPr lang="ja-JP" altLang="en-US" sz="4000" dirty="0" smtClean="0">
                <a:solidFill>
                  <a:srgbClr val="00B0F0"/>
                </a:solidFill>
              </a:rPr>
              <a:t>一般的な干渉計</a:t>
            </a:r>
            <a:endParaRPr lang="ja-JP" altLang="en-US" sz="4000" dirty="0">
              <a:solidFill>
                <a:srgbClr val="00B0F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-47034" y="3891287"/>
            <a:ext cx="1891281" cy="737775"/>
          </a:xfrm>
          <a:prstGeom prst="rect">
            <a:avLst/>
          </a:prstGeom>
          <a:noFill/>
        </p:spPr>
        <p:txBody>
          <a:bodyPr wrap="none" lIns="121041" tIns="60520" rIns="121041" bIns="60520" rtlCol="0">
            <a:spAutoFit/>
          </a:bodyPr>
          <a:lstStyle/>
          <a:p>
            <a:r>
              <a:rPr lang="en-US" altLang="ja-JP" sz="4000" dirty="0">
                <a:solidFill>
                  <a:srgbClr val="FFC000"/>
                </a:solidFill>
              </a:rPr>
              <a:t>&lt;0.3 AU</a:t>
            </a:r>
            <a:endParaRPr lang="ja-JP" altLang="en-US" sz="4000" dirty="0">
              <a:solidFill>
                <a:srgbClr val="FFC0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946775" y="1480868"/>
            <a:ext cx="4361171" cy="691609"/>
          </a:xfrm>
          <a:prstGeom prst="rect">
            <a:avLst/>
          </a:prstGeom>
          <a:noFill/>
        </p:spPr>
        <p:txBody>
          <a:bodyPr wrap="none" lIns="121041" tIns="60520" rIns="121041" bIns="60520" rtlCol="0">
            <a:spAutoFit/>
          </a:bodyPr>
          <a:lstStyle/>
          <a:p>
            <a:r>
              <a:rPr lang="en-US" altLang="ja-JP" sz="3600" dirty="0">
                <a:solidFill>
                  <a:srgbClr val="FFC000"/>
                </a:solidFill>
              </a:rPr>
              <a:t>	(e.g., Chen+ 2010)</a:t>
            </a:r>
            <a:endParaRPr lang="ja-JP" altLang="en-US" sz="3600" baseline="30000" dirty="0">
              <a:solidFill>
                <a:srgbClr val="FFC0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611146" y="971478"/>
            <a:ext cx="4541746" cy="737775"/>
          </a:xfrm>
          <a:prstGeom prst="rect">
            <a:avLst/>
          </a:prstGeom>
          <a:noFill/>
        </p:spPr>
        <p:txBody>
          <a:bodyPr wrap="none" lIns="121041" tIns="60520" rIns="121041" bIns="60520" rtlCol="0">
            <a:spAutoFit/>
          </a:bodyPr>
          <a:lstStyle/>
          <a:p>
            <a:r>
              <a:rPr lang="en-US" altLang="ja-JP" sz="4000" dirty="0" err="1">
                <a:solidFill>
                  <a:srgbClr val="FFC000"/>
                </a:solidFill>
              </a:rPr>
              <a:t>Infalling</a:t>
            </a:r>
            <a:r>
              <a:rPr lang="en-US" altLang="ja-JP" sz="4000" dirty="0">
                <a:solidFill>
                  <a:srgbClr val="FFC000"/>
                </a:solidFill>
              </a:rPr>
              <a:t> Clump/Core</a:t>
            </a:r>
            <a:endParaRPr lang="ja-JP" altLang="en-US" sz="4000" dirty="0">
              <a:solidFill>
                <a:srgbClr val="FFC000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979824" y="4455234"/>
            <a:ext cx="1875662" cy="648072"/>
          </a:xfrm>
          <a:prstGeom prst="rect">
            <a:avLst/>
          </a:prstGeom>
          <a:noFill/>
        </p:spPr>
        <p:txBody>
          <a:bodyPr vert="eaVert" wrap="square" lIns="121041" tIns="60520" rIns="121041" bIns="60520" rtlCol="0">
            <a:spAutoFit/>
          </a:bodyPr>
          <a:lstStyle/>
          <a:p>
            <a:r>
              <a:rPr lang="en-US" altLang="ja-JP" sz="10600" dirty="0"/>
              <a:t>~</a:t>
            </a:r>
            <a:endParaRPr lang="ja-JP" altLang="en-US" sz="106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315476" y="4470914"/>
            <a:ext cx="1875662" cy="648072"/>
          </a:xfrm>
          <a:prstGeom prst="rect">
            <a:avLst/>
          </a:prstGeom>
          <a:noFill/>
        </p:spPr>
        <p:txBody>
          <a:bodyPr vert="eaVert" wrap="square" lIns="121041" tIns="60520" rIns="121041" bIns="60520" rtlCol="0">
            <a:spAutoFit/>
          </a:bodyPr>
          <a:lstStyle/>
          <a:p>
            <a:r>
              <a:rPr lang="en-US" altLang="ja-JP" sz="10600" dirty="0"/>
              <a:t>~</a:t>
            </a:r>
            <a:endParaRPr lang="ja-JP" altLang="en-US" sz="10600" dirty="0"/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-517071" y="-64503"/>
            <a:ext cx="9487323" cy="1143000"/>
          </a:xfrm>
          <a:prstGeom prst="rect">
            <a:avLst/>
          </a:prstGeom>
        </p:spPr>
        <p:txBody>
          <a:bodyPr vert="horz" lIns="121041" tIns="60520" rIns="121041" bIns="605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800" dirty="0">
                <a:solidFill>
                  <a:srgbClr val="FFFFFF"/>
                </a:solidFill>
              </a:rPr>
              <a:t> 	</a:t>
            </a:r>
            <a:r>
              <a:rPr lang="ja-JP" altLang="en-US" sz="3600" dirty="0" smtClean="0">
                <a:solidFill>
                  <a:srgbClr val="FFFFFF"/>
                </a:solidFill>
              </a:rPr>
              <a:t>大質量星形成における階層的降着構造</a:t>
            </a:r>
            <a:r>
              <a:rPr lang="en-US" altLang="ja-JP" sz="3600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718230" y="5174845"/>
            <a:ext cx="3426407" cy="1599550"/>
          </a:xfrm>
          <a:prstGeom prst="rect">
            <a:avLst/>
          </a:prstGeom>
          <a:noFill/>
        </p:spPr>
        <p:txBody>
          <a:bodyPr wrap="none" lIns="121041" tIns="60520" rIns="121041" bIns="60520" rtlCol="0">
            <a:spAutoFit/>
          </a:bodyPr>
          <a:lstStyle/>
          <a:p>
            <a:r>
              <a:rPr lang="en-US" altLang="ja-JP" sz="3200" b="1" dirty="0">
                <a:solidFill>
                  <a:srgbClr val="00B050"/>
                </a:solidFill>
              </a:rPr>
              <a:t>Accretion disk</a:t>
            </a:r>
          </a:p>
          <a:p>
            <a:r>
              <a:rPr lang="en-US" altLang="ja-JP" sz="3200" b="1" dirty="0">
                <a:solidFill>
                  <a:srgbClr val="00B050"/>
                </a:solidFill>
              </a:rPr>
              <a:t>(e.g., Hirota+</a:t>
            </a:r>
            <a:r>
              <a:rPr lang="en-US" altLang="ja-JP" sz="3200" b="1" dirty="0" smtClean="0">
                <a:solidFill>
                  <a:srgbClr val="00B050"/>
                </a:solidFill>
              </a:rPr>
              <a:t>2016)</a:t>
            </a:r>
            <a:endParaRPr lang="en-US" altLang="ja-JP" sz="3200" b="1" dirty="0">
              <a:solidFill>
                <a:srgbClr val="00B050"/>
              </a:solidFill>
            </a:endParaRPr>
          </a:p>
          <a:p>
            <a:r>
              <a:rPr lang="en-US" altLang="ja-JP" sz="3200" b="1" dirty="0">
                <a:solidFill>
                  <a:schemeClr val="bg1"/>
                </a:solidFill>
              </a:rPr>
              <a:t> ~10</a:t>
            </a:r>
            <a:r>
              <a:rPr lang="en-US" altLang="ja-JP" sz="3200" b="1" baseline="30000" dirty="0">
                <a:solidFill>
                  <a:schemeClr val="bg1"/>
                </a:solidFill>
              </a:rPr>
              <a:t>-4</a:t>
            </a:r>
            <a:r>
              <a:rPr lang="en-US" altLang="ja-JP" sz="3200" b="1" dirty="0">
                <a:solidFill>
                  <a:schemeClr val="bg1"/>
                </a:solidFill>
              </a:rPr>
              <a:t> M</a:t>
            </a:r>
            <a:r>
              <a:rPr lang="en-US" altLang="ja-JP" sz="3200" b="1" baseline="-25000" dirty="0">
                <a:solidFill>
                  <a:schemeClr val="bg1"/>
                </a:solidFill>
              </a:rPr>
              <a:t>sun</a:t>
            </a:r>
            <a:r>
              <a:rPr lang="en-US" altLang="ja-JP" sz="3200" b="1" dirty="0">
                <a:solidFill>
                  <a:schemeClr val="bg1"/>
                </a:solidFill>
              </a:rPr>
              <a:t> yr</a:t>
            </a:r>
            <a:r>
              <a:rPr lang="en-US" altLang="ja-JP" sz="3200" b="1" baseline="30000" dirty="0">
                <a:solidFill>
                  <a:schemeClr val="bg1"/>
                </a:solidFill>
              </a:rPr>
              <a:t>-1</a:t>
            </a:r>
            <a:r>
              <a:rPr lang="ja-JP" altLang="en-US" sz="3200" b="1" dirty="0">
                <a:solidFill>
                  <a:schemeClr val="bg1"/>
                </a:solidFill>
              </a:rPr>
              <a:t> </a:t>
            </a:r>
            <a:r>
              <a:rPr lang="en-US" altLang="ja-JP" sz="32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-187537" y="7381992"/>
            <a:ext cx="9331537" cy="1107107"/>
          </a:xfrm>
          <a:prstGeom prst="rect">
            <a:avLst/>
          </a:prstGeom>
          <a:noFill/>
        </p:spPr>
        <p:txBody>
          <a:bodyPr wrap="square" lIns="121041" tIns="60520" rIns="121041" bIns="60520" rtlCol="0">
            <a:spAutoFit/>
          </a:bodyPr>
          <a:lstStyle/>
          <a:p>
            <a:r>
              <a:rPr lang="en-US" altLang="ja-JP" sz="3200" dirty="0"/>
              <a:t>◯Physical relations between each scale can be an</a:t>
            </a:r>
          </a:p>
          <a:p>
            <a:r>
              <a:rPr lang="en-US" altLang="ja-JP" sz="3200" dirty="0" smtClean="0"/>
              <a:t>	important </a:t>
            </a:r>
            <a:r>
              <a:rPr lang="en-US" altLang="ja-JP" sz="3200" dirty="0"/>
              <a:t>clue of detailed star-formation mode.</a:t>
            </a:r>
          </a:p>
        </p:txBody>
      </p:sp>
    </p:spTree>
    <p:extLst>
      <p:ext uri="{BB962C8B-B14F-4D97-AF65-F5344CB8AC3E}">
        <p14:creationId xmlns:p14="http://schemas.microsoft.com/office/powerpoint/2010/main" val="3702033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400" dirty="0" smtClean="0"/>
              <a:t>大質量星形成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7265" y="1477370"/>
            <a:ext cx="8772886" cy="5054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400" dirty="0"/>
              <a:t>◯ </a:t>
            </a:r>
            <a:r>
              <a:rPr lang="ja-JP" altLang="en-US" sz="2400" dirty="0" smtClean="0"/>
              <a:t>動的な圧縮による</a:t>
            </a:r>
            <a:r>
              <a:rPr lang="en-US" altLang="ja-JP" sz="2400" dirty="0" smtClean="0"/>
              <a:t> “</a:t>
            </a:r>
            <a:r>
              <a:rPr lang="en-US" altLang="ja-JP" sz="2400" dirty="0"/>
              <a:t>10</a:t>
            </a:r>
            <a:r>
              <a:rPr lang="en-US" altLang="ja-JP" sz="2400" baseline="30000" dirty="0"/>
              <a:t>3</a:t>
            </a:r>
            <a:r>
              <a:rPr lang="en-US" altLang="ja-JP" sz="2400" dirty="0"/>
              <a:t> </a:t>
            </a:r>
            <a:r>
              <a:rPr lang="ja-JP" altLang="en-US" sz="2400" dirty="0" smtClean="0"/>
              <a:t>ジーンズ質量</a:t>
            </a:r>
            <a:r>
              <a:rPr lang="en-US" altLang="ja-JP" sz="2400" dirty="0" smtClean="0"/>
              <a:t>” </a:t>
            </a:r>
            <a:r>
              <a:rPr lang="ja-JP" altLang="en-US" sz="2400" dirty="0" smtClean="0"/>
              <a:t>の初期条件</a:t>
            </a:r>
            <a:r>
              <a:rPr lang="en-US" altLang="ja-JP" sz="2400" dirty="0" smtClean="0"/>
              <a:t>. 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		</a:t>
            </a:r>
            <a:r>
              <a:rPr lang="en-US" altLang="ja-JP" sz="2400" dirty="0" smtClean="0"/>
              <a:t>			(</a:t>
            </a:r>
            <a:r>
              <a:rPr lang="en-US" altLang="ja-JP" sz="2400" dirty="0"/>
              <a:t>e.g., </a:t>
            </a:r>
            <a:r>
              <a:rPr lang="ja-JP" altLang="en-US" sz="2400" dirty="0" smtClean="0"/>
              <a:t>分子雲衝突</a:t>
            </a:r>
            <a:r>
              <a:rPr lang="en-US" altLang="ja-JP" sz="2400" dirty="0" smtClean="0"/>
              <a:t>,</a:t>
            </a:r>
            <a:r>
              <a:rPr lang="ja-JP" altLang="en-US" sz="2400" dirty="0" smtClean="0"/>
              <a:t>乱流衝突</a:t>
            </a:r>
            <a:r>
              <a:rPr lang="en-US" altLang="ja-JP" sz="2400" dirty="0" smtClean="0"/>
              <a:t>) 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1050" dirty="0"/>
          </a:p>
          <a:p>
            <a:pPr marL="0" indent="0">
              <a:buNone/>
            </a:pPr>
            <a:r>
              <a:rPr lang="en-US" altLang="ja-JP" sz="2400" dirty="0"/>
              <a:t>◯ </a:t>
            </a:r>
            <a:r>
              <a:rPr lang="ja-JP" altLang="en-US" sz="2400" dirty="0" smtClean="0"/>
              <a:t>詳細な形成モードは諸説あり</a:t>
            </a:r>
            <a:endParaRPr lang="en-US" altLang="ja-JP" sz="1050" dirty="0"/>
          </a:p>
          <a:p>
            <a:r>
              <a:rPr lang="en-US" altLang="ja-JP" sz="2400" dirty="0"/>
              <a:t>Monolithic Collapse (</a:t>
            </a:r>
            <a:r>
              <a:rPr lang="en-US" altLang="ja-JP" sz="2400" dirty="0" err="1"/>
              <a:t>Mckee</a:t>
            </a:r>
            <a:r>
              <a:rPr lang="en-US" altLang="ja-JP" sz="2400" dirty="0"/>
              <a:t> &amp; Tan 2003) ?</a:t>
            </a:r>
          </a:p>
          <a:p>
            <a:pPr marL="0" indent="0">
              <a:buNone/>
            </a:pPr>
            <a:r>
              <a:rPr lang="en-US" altLang="ja-JP" sz="2400" dirty="0"/>
              <a:t>     </a:t>
            </a:r>
            <a:r>
              <a:rPr lang="en-US" altLang="ja-JP" sz="2400" dirty="0" smtClean="0"/>
              <a:t>→</a:t>
            </a:r>
            <a:r>
              <a:rPr lang="ja-JP" altLang="en-US" sz="2400" dirty="0" smtClean="0"/>
              <a:t>ビリアル平衡にある大質量コアの重力収縮</a:t>
            </a:r>
            <a:endParaRPr lang="en-US" altLang="ja-JP" sz="2400" dirty="0" smtClean="0"/>
          </a:p>
          <a:p>
            <a:pPr marL="0" indent="0">
              <a:buNone/>
            </a:pPr>
            <a:endParaRPr lang="en-US" altLang="ja-JP" sz="300" dirty="0"/>
          </a:p>
          <a:p>
            <a:r>
              <a:rPr lang="en-US" altLang="ja-JP" sz="2400" dirty="0"/>
              <a:t>Competitive Accretion (</a:t>
            </a:r>
            <a:r>
              <a:rPr lang="en-US" altLang="ja-JP" sz="2400" dirty="0" err="1"/>
              <a:t>Bonnell</a:t>
            </a:r>
            <a:r>
              <a:rPr lang="en-US" altLang="ja-JP" sz="2400" dirty="0"/>
              <a:t>+ 2001) ?</a:t>
            </a:r>
          </a:p>
          <a:p>
            <a:pPr marL="0" indent="0">
              <a:buNone/>
            </a:pPr>
            <a:r>
              <a:rPr lang="en-US" altLang="ja-JP" sz="2400" dirty="0"/>
              <a:t>     </a:t>
            </a:r>
            <a:r>
              <a:rPr lang="en-US" altLang="ja-JP" sz="2400" dirty="0" smtClean="0"/>
              <a:t>→</a:t>
            </a:r>
            <a:r>
              <a:rPr lang="ja-JP" altLang="en-US" sz="2400" dirty="0" smtClean="0"/>
              <a:t>大質量で非平衡なクランプの</a:t>
            </a:r>
            <a:r>
              <a:rPr lang="en-US" altLang="ja-JP" sz="2400" dirty="0" smtClean="0"/>
              <a:t>”</a:t>
            </a:r>
            <a:r>
              <a:rPr lang="en-US" altLang="ja-JP" sz="2400" dirty="0"/>
              <a:t>G</a:t>
            </a:r>
            <a:r>
              <a:rPr lang="en-US" altLang="ja-JP" sz="2400" dirty="0" smtClean="0"/>
              <a:t>lobal Collapse” 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  →</a:t>
            </a:r>
            <a:r>
              <a:rPr lang="ja-JP" altLang="en-US" sz="2400" dirty="0" smtClean="0"/>
              <a:t>ポテンシャル底での</a:t>
            </a:r>
            <a:r>
              <a:rPr lang="en-US" altLang="ja-JP" sz="2400" dirty="0" err="1" smtClean="0"/>
              <a:t>Bondi</a:t>
            </a:r>
            <a:r>
              <a:rPr lang="en-US" altLang="ja-JP" sz="2400" dirty="0" smtClean="0"/>
              <a:t>-Hoyle</a:t>
            </a:r>
            <a:r>
              <a:rPr lang="ja-JP" altLang="en-US" sz="2400" dirty="0" smtClean="0"/>
              <a:t>降着により大質量星形成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1100" dirty="0"/>
          </a:p>
          <a:p>
            <a:r>
              <a:rPr lang="ja-JP" altLang="en-US" sz="2400" dirty="0" smtClean="0"/>
              <a:t>現実的には両方の組み合わせ</a:t>
            </a:r>
            <a:r>
              <a:rPr lang="en-US" altLang="ja-JP" sz="2400" dirty="0" smtClean="0"/>
              <a:t>?</a:t>
            </a:r>
          </a:p>
          <a:p>
            <a:pPr marL="0" indent="0">
              <a:buNone/>
            </a:pPr>
            <a:r>
              <a:rPr lang="en-US" altLang="ja-JP" sz="2400" dirty="0" smtClean="0"/>
              <a:t>     →</a:t>
            </a:r>
            <a:r>
              <a:rPr lang="ja-JP" altLang="en-US" sz="2400" dirty="0" smtClean="0"/>
              <a:t>広い空間ダイナミックレンジで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en-US" altLang="ja-JP" sz="2400" dirty="0" smtClean="0"/>
              <a:t>					</a:t>
            </a:r>
            <a:r>
              <a:rPr lang="ja-JP" altLang="en-US" sz="2400" dirty="0" smtClean="0"/>
              <a:t>降着流の性質を詳細観測する必要がある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161173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ATCA </a:t>
            </a:r>
            <a:r>
              <a:rPr lang="ja-JP" altLang="en-US" dirty="0" smtClean="0"/>
              <a:t>マップ</a:t>
            </a:r>
            <a:r>
              <a:rPr kumimoji="1" lang="en-US" altLang="ja-JP" dirty="0" smtClean="0"/>
              <a:t> (Walsh + 2014)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69532" y="1748810"/>
            <a:ext cx="3837304" cy="4525963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 smtClean="0"/>
              <a:t>基本的には</a:t>
            </a:r>
            <a:r>
              <a:rPr lang="en-US" altLang="ja-JP" dirty="0" err="1" smtClean="0"/>
              <a:t>KaVA</a:t>
            </a:r>
            <a:r>
              <a:rPr lang="ja-JP" altLang="en-US" dirty="0" smtClean="0"/>
              <a:t>のマップと同様の構造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r>
              <a:rPr lang="en-US" altLang="ja-JP" dirty="0" smtClean="0"/>
              <a:t>Line-free</a:t>
            </a:r>
            <a:r>
              <a:rPr lang="ja-JP" altLang="en-US" dirty="0" smtClean="0"/>
              <a:t>のチャンネルがほとんどない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ja-JP" altLang="en-US" dirty="0" smtClean="0"/>
              <a:t>短基線を含む</a:t>
            </a:r>
            <a:r>
              <a:rPr lang="en-US" altLang="ja-JP" dirty="0" err="1" smtClean="0"/>
              <a:t>KaVA</a:t>
            </a:r>
            <a:r>
              <a:rPr lang="ja-JP" altLang="en-US" dirty="0" smtClean="0"/>
              <a:t>であれば全構造をトレース可能</a:t>
            </a:r>
            <a:endParaRPr lang="en-US" altLang="ja-JP" dirty="0" smtClean="0"/>
          </a:p>
        </p:txBody>
      </p:sp>
      <p:pic>
        <p:nvPicPr>
          <p:cNvPr id="4" name="図 3" descr="スクリーンショット 2016-07-05 18.13.3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89"/>
          <a:stretch/>
        </p:blipFill>
        <p:spPr>
          <a:xfrm>
            <a:off x="283744" y="4250226"/>
            <a:ext cx="5026329" cy="2369661"/>
          </a:xfrm>
          <a:prstGeom prst="rect">
            <a:avLst/>
          </a:prstGeom>
        </p:spPr>
      </p:pic>
      <p:pic>
        <p:nvPicPr>
          <p:cNvPr id="5" name="図 4" descr="スクリーンショット 2016-07-05 18.13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6" y="1651728"/>
            <a:ext cx="5201977" cy="243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2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1356" y="-405319"/>
            <a:ext cx="9390924" cy="745945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ATCA </a:t>
            </a:r>
            <a:r>
              <a:rPr lang="ja-JP" altLang="en-US" dirty="0" smtClean="0">
                <a:solidFill>
                  <a:srgbClr val="FFFF00"/>
                </a:solidFill>
              </a:rPr>
              <a:t>による探査プロジェクト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3130" y="1506136"/>
            <a:ext cx="8733834" cy="3314747"/>
          </a:xfrm>
          <a:solidFill>
            <a:schemeClr val="tx1">
              <a:alpha val="54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altLang="ja-JP" dirty="0" smtClean="0">
                <a:solidFill>
                  <a:srgbClr val="FFFF00"/>
                </a:solidFill>
              </a:rPr>
              <a:t>G353</a:t>
            </a:r>
            <a:r>
              <a:rPr lang="ja-JP" altLang="en-US" dirty="0" smtClean="0">
                <a:solidFill>
                  <a:srgbClr val="FFFF00"/>
                </a:solidFill>
              </a:rPr>
              <a:t>型</a:t>
            </a:r>
            <a:r>
              <a:rPr lang="ja-JP" altLang="en-US" dirty="0">
                <a:solidFill>
                  <a:srgbClr val="FFFF00"/>
                </a:solidFill>
              </a:rPr>
              <a:t>の</a:t>
            </a:r>
            <a:r>
              <a:rPr lang="en-US" altLang="ja-JP" dirty="0">
                <a:solidFill>
                  <a:srgbClr val="FFFF00"/>
                </a:solidFill>
              </a:rPr>
              <a:t>face-on</a:t>
            </a:r>
            <a:r>
              <a:rPr lang="ja-JP" altLang="en-US" dirty="0">
                <a:solidFill>
                  <a:srgbClr val="FFFF00"/>
                </a:solidFill>
              </a:rPr>
              <a:t>天体を探査</a:t>
            </a:r>
            <a:endParaRPr lang="en-US" altLang="ja-JP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kumimoji="1" lang="en-US" altLang="ja-JP" dirty="0" smtClean="0">
              <a:solidFill>
                <a:srgbClr val="FFFF00"/>
              </a:solidFill>
            </a:endParaRPr>
          </a:p>
          <a:p>
            <a:r>
              <a:rPr kumimoji="1" lang="en-US" altLang="ja-JP" dirty="0" smtClean="0">
                <a:solidFill>
                  <a:srgbClr val="FFFF00"/>
                </a:solidFill>
              </a:rPr>
              <a:t>G353</a:t>
            </a:r>
            <a:r>
              <a:rPr kumimoji="1" lang="ja-JP" altLang="en-US" dirty="0" smtClean="0">
                <a:solidFill>
                  <a:srgbClr val="FFFF00"/>
                </a:solidFill>
              </a:rPr>
              <a:t>と同様に高速成分の卓越した水メーザー源に対して秒角分解能で多波長イメージング観測を実施</a:t>
            </a:r>
            <a:endParaRPr lang="en-US" altLang="ja-JP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ja-JP" dirty="0" smtClean="0">
              <a:solidFill>
                <a:srgbClr val="FFFF00"/>
              </a:solidFill>
            </a:endParaRPr>
          </a:p>
          <a:p>
            <a:r>
              <a:rPr lang="ja-JP" altLang="en-US" dirty="0">
                <a:solidFill>
                  <a:srgbClr val="FFFF00"/>
                </a:solidFill>
              </a:rPr>
              <a:t>低周波の観測データ</a:t>
            </a:r>
            <a:r>
              <a:rPr lang="en-US" altLang="ja-JP" dirty="0">
                <a:solidFill>
                  <a:srgbClr val="FFFF00"/>
                </a:solidFill>
              </a:rPr>
              <a:t>(C, X, K, </a:t>
            </a:r>
            <a:r>
              <a:rPr lang="en-US" altLang="ja-JP" dirty="0" smtClean="0">
                <a:solidFill>
                  <a:srgbClr val="FFFF00"/>
                </a:solidFill>
              </a:rPr>
              <a:t>Q, W-</a:t>
            </a:r>
            <a:r>
              <a:rPr lang="en-US" altLang="ja-JP" dirty="0">
                <a:solidFill>
                  <a:srgbClr val="FFFF00"/>
                </a:solidFill>
              </a:rPr>
              <a:t>band</a:t>
            </a:r>
            <a:r>
              <a:rPr lang="en-US" altLang="ja-JP" dirty="0" smtClean="0">
                <a:solidFill>
                  <a:srgbClr val="FFFF00"/>
                </a:solidFill>
              </a:rPr>
              <a:t>)</a:t>
            </a:r>
            <a:r>
              <a:rPr lang="ja-JP" altLang="en-US" dirty="0" smtClean="0">
                <a:solidFill>
                  <a:srgbClr val="FFFF00"/>
                </a:solidFill>
              </a:rPr>
              <a:t>は</a:t>
            </a:r>
            <a:r>
              <a:rPr lang="en-US" altLang="ja-JP" dirty="0" smtClean="0">
                <a:solidFill>
                  <a:srgbClr val="FFFF00"/>
                </a:solidFill>
              </a:rPr>
              <a:t>ALMA</a:t>
            </a:r>
            <a:r>
              <a:rPr lang="ja-JP" altLang="en-US" dirty="0">
                <a:solidFill>
                  <a:srgbClr val="FFFF00"/>
                </a:solidFill>
              </a:rPr>
              <a:t>と</a:t>
            </a:r>
            <a:r>
              <a:rPr lang="ja-JP" altLang="en-US" dirty="0" smtClean="0">
                <a:solidFill>
                  <a:srgbClr val="FFFF00"/>
                </a:solidFill>
              </a:rPr>
              <a:t>相補的</a:t>
            </a:r>
            <a:endParaRPr lang="en-US" altLang="ja-JP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4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9571" y="406012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なぜ</a:t>
            </a:r>
            <a:r>
              <a:rPr kumimoji="1" lang="en-US" altLang="ja-JP" dirty="0" smtClean="0"/>
              <a:t>“</a:t>
            </a:r>
            <a:r>
              <a:rPr lang="en-US" altLang="ja-JP" dirty="0"/>
              <a:t>F</a:t>
            </a:r>
            <a:r>
              <a:rPr kumimoji="1" lang="en-US" altLang="ja-JP" dirty="0" smtClean="0"/>
              <a:t>ace-on</a:t>
            </a:r>
            <a:r>
              <a:rPr lang="en-US" altLang="ja-JP" dirty="0" smtClean="0"/>
              <a:t>”</a:t>
            </a:r>
            <a:r>
              <a:rPr lang="ja-JP" altLang="en-US" dirty="0" smtClean="0"/>
              <a:t>天体が重要</a:t>
            </a:r>
            <a:r>
              <a:rPr kumimoji="1" lang="en-US" altLang="ja-JP" dirty="0" smtClean="0"/>
              <a:t> 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8918" y="1635248"/>
            <a:ext cx="8357280" cy="114108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ja-JP" sz="3600" dirty="0" smtClean="0">
                <a:latin typeface="+mj-lt"/>
              </a:rPr>
              <a:t>A1: </a:t>
            </a:r>
            <a:r>
              <a:rPr lang="ja-JP" altLang="en-US" sz="3600" dirty="0" smtClean="0">
                <a:latin typeface="+mj-lt"/>
              </a:rPr>
              <a:t>星近傍では自己遮蔽の効果が無視出来ない</a:t>
            </a:r>
            <a:endParaRPr lang="en-US" altLang="ja-JP" sz="3600" dirty="0" smtClean="0">
              <a:latin typeface="+mj-lt"/>
            </a:endParaRPr>
          </a:p>
          <a:p>
            <a:pPr marL="0" indent="0">
              <a:buNone/>
            </a:pPr>
            <a:r>
              <a:rPr lang="en-US" altLang="ja-JP" sz="3600" dirty="0">
                <a:latin typeface="+mj-lt"/>
              </a:rPr>
              <a:t>	</a:t>
            </a:r>
            <a:r>
              <a:rPr lang="en-US" altLang="ja-JP" sz="3600" dirty="0" smtClean="0">
                <a:latin typeface="+mj-lt"/>
              </a:rPr>
              <a:t>					(</a:t>
            </a:r>
            <a:r>
              <a:rPr lang="ja-JP" altLang="en-US" dirty="0" smtClean="0"/>
              <a:t>特</a:t>
            </a:r>
            <a:r>
              <a:rPr lang="ja-JP" altLang="en-US" dirty="0"/>
              <a:t>にミリ</a:t>
            </a:r>
            <a:r>
              <a:rPr lang="en-US" altLang="ja-JP" dirty="0"/>
              <a:t>-</a:t>
            </a:r>
            <a:r>
              <a:rPr lang="ja-JP" altLang="en-US" dirty="0"/>
              <a:t>サブミリ波では深刻</a:t>
            </a:r>
            <a:r>
              <a:rPr lang="en-US" altLang="ja-JP" dirty="0"/>
              <a:t>)</a:t>
            </a: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8" name="円/楕円 7"/>
          <p:cNvSpPr/>
          <p:nvPr/>
        </p:nvSpPr>
        <p:spPr>
          <a:xfrm>
            <a:off x="4192514" y="3621070"/>
            <a:ext cx="3169499" cy="2983168"/>
          </a:xfrm>
          <a:prstGeom prst="ellipse">
            <a:avLst/>
          </a:prstGeom>
          <a:gradFill flip="none" rotWithShape="1">
            <a:gsLst>
              <a:gs pos="17000">
                <a:srgbClr val="FF6600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二等辺三角形 8"/>
          <p:cNvSpPr/>
          <p:nvPr/>
        </p:nvSpPr>
        <p:spPr>
          <a:xfrm>
            <a:off x="4788864" y="4758374"/>
            <a:ext cx="1954711" cy="1938477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二等辺三角形 9"/>
          <p:cNvSpPr/>
          <p:nvPr/>
        </p:nvSpPr>
        <p:spPr>
          <a:xfrm flipV="1">
            <a:off x="4523821" y="3530983"/>
            <a:ext cx="2462717" cy="1938477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1" name="図形グループ 10"/>
          <p:cNvGrpSpPr>
            <a:grpSpLocks noChangeAspect="1"/>
          </p:cNvGrpSpPr>
          <p:nvPr/>
        </p:nvGrpSpPr>
        <p:grpSpPr>
          <a:xfrm>
            <a:off x="5307906" y="4224664"/>
            <a:ext cx="905574" cy="1918359"/>
            <a:chOff x="5070139" y="886137"/>
            <a:chExt cx="1340037" cy="2018861"/>
          </a:xfrm>
        </p:grpSpPr>
        <p:sp>
          <p:nvSpPr>
            <p:cNvPr id="25" name="正方形/長方形 24"/>
            <p:cNvSpPr/>
            <p:nvPr/>
          </p:nvSpPr>
          <p:spPr>
            <a:xfrm>
              <a:off x="5070139" y="1400102"/>
              <a:ext cx="1340037" cy="1042475"/>
            </a:xfrm>
            <a:prstGeom prst="rect">
              <a:avLst/>
            </a:prstGeom>
            <a:gradFill flip="none" rotWithShape="1">
              <a:gsLst>
                <a:gs pos="98000">
                  <a:srgbClr val="FF0000"/>
                </a:gs>
                <a:gs pos="99000">
                  <a:srgbClr val="FF6600"/>
                </a:gs>
                <a:gs pos="100000">
                  <a:schemeClr val="accent6">
                    <a:lumMod val="75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dirty="0" smtClean="0"/>
            </a:p>
            <a:p>
              <a:pPr algn="ctr"/>
              <a:endParaRPr kumimoji="1" lang="ja-JP" altLang="en-US" dirty="0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5070139" y="886137"/>
              <a:ext cx="1340037" cy="970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5070139" y="2022207"/>
              <a:ext cx="1340037" cy="8827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2" name="星 5 11"/>
          <p:cNvSpPr/>
          <p:nvPr/>
        </p:nvSpPr>
        <p:spPr>
          <a:xfrm>
            <a:off x="5567638" y="5025560"/>
            <a:ext cx="364437" cy="336868"/>
          </a:xfrm>
          <a:prstGeom prst="star5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3" name="直線矢印コネクタ 12"/>
          <p:cNvCxnSpPr>
            <a:stCxn id="26" idx="0"/>
          </p:cNvCxnSpPr>
          <p:nvPr/>
        </p:nvCxnSpPr>
        <p:spPr>
          <a:xfrm flipH="1">
            <a:off x="5755511" y="4224664"/>
            <a:ext cx="5183" cy="714997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図形グループ 13"/>
          <p:cNvGrpSpPr>
            <a:grpSpLocks noChangeAspect="1"/>
          </p:cNvGrpSpPr>
          <p:nvPr/>
        </p:nvGrpSpPr>
        <p:grpSpPr>
          <a:xfrm flipH="1">
            <a:off x="2008411" y="4569442"/>
            <a:ext cx="828000" cy="853567"/>
            <a:chOff x="3201745" y="3569938"/>
            <a:chExt cx="3186298" cy="3125201"/>
          </a:xfrm>
        </p:grpSpPr>
        <p:pic>
          <p:nvPicPr>
            <p:cNvPr id="23" name="図 22" descr="img1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105"/>
            <a:stretch/>
          </p:blipFill>
          <p:spPr>
            <a:xfrm>
              <a:off x="3201745" y="3569938"/>
              <a:ext cx="3186298" cy="1110104"/>
            </a:xfrm>
            <a:prstGeom prst="rect">
              <a:avLst/>
            </a:prstGeom>
          </p:spPr>
        </p:pic>
        <p:pic>
          <p:nvPicPr>
            <p:cNvPr id="24" name="図 23" descr="img12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840" b="1"/>
            <a:stretch/>
          </p:blipFill>
          <p:spPr>
            <a:xfrm>
              <a:off x="3201745" y="4618940"/>
              <a:ext cx="3186298" cy="2076199"/>
            </a:xfrm>
            <a:prstGeom prst="rect">
              <a:avLst/>
            </a:prstGeom>
          </p:spPr>
        </p:pic>
      </p:grpSp>
      <p:pic>
        <p:nvPicPr>
          <p:cNvPr id="15" name="図 14" descr="img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885" y="3214482"/>
            <a:ext cx="773695" cy="813178"/>
          </a:xfrm>
          <a:prstGeom prst="rect">
            <a:avLst/>
          </a:prstGeom>
        </p:spPr>
      </p:pic>
      <p:cxnSp>
        <p:nvCxnSpPr>
          <p:cNvPr id="16" name="直線矢印コネクタ 15"/>
          <p:cNvCxnSpPr/>
          <p:nvPr/>
        </p:nvCxnSpPr>
        <p:spPr>
          <a:xfrm>
            <a:off x="2915415" y="5025560"/>
            <a:ext cx="1248966" cy="0"/>
          </a:xfrm>
          <a:prstGeom prst="straightConnector1">
            <a:avLst/>
          </a:prstGeom>
          <a:ln w="41275" cmpd="sng">
            <a:solidFill>
              <a:schemeClr val="tx1"/>
            </a:solidFill>
            <a:prstDash val="sysDash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304781" y="5631851"/>
            <a:ext cx="39996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◯Edge-on</a:t>
            </a:r>
            <a:r>
              <a:rPr lang="ja-JP" altLang="en-US" sz="2000" dirty="0" smtClean="0"/>
              <a:t>ではエンベロープ</a:t>
            </a:r>
            <a:r>
              <a:rPr lang="en-US" altLang="ja-JP" sz="2000" dirty="0" smtClean="0"/>
              <a:t>/</a:t>
            </a:r>
            <a:r>
              <a:rPr lang="ja-JP" altLang="en-US" sz="2000" dirty="0" smtClean="0"/>
              <a:t>円盤</a:t>
            </a:r>
            <a:endParaRPr lang="en-US" altLang="ja-JP" sz="2000" dirty="0" smtClean="0"/>
          </a:p>
          <a:p>
            <a:r>
              <a:rPr lang="en-US" altLang="ja-JP" sz="2000" dirty="0" smtClean="0"/>
              <a:t>	</a:t>
            </a:r>
            <a:r>
              <a:rPr lang="ja-JP" altLang="en-US" sz="2000" dirty="0" smtClean="0"/>
              <a:t>が光学的に厚く奥まで見えない</a:t>
            </a:r>
            <a:endParaRPr lang="en-US" altLang="ja-JP" sz="20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752517" y="2752817"/>
            <a:ext cx="5518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◯Face-on</a:t>
            </a:r>
            <a:r>
              <a:rPr lang="ja-JP" altLang="en-US" sz="2400" dirty="0" smtClean="0"/>
              <a:t>なら光学的厚みを最小にできる</a:t>
            </a:r>
            <a:endParaRPr lang="en-US" altLang="ja-JP" sz="2400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113283" y="3530983"/>
            <a:ext cx="1157992" cy="428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E</a:t>
            </a:r>
            <a:r>
              <a:rPr lang="en-US" altLang="ja-JP" dirty="0" smtClean="0"/>
              <a:t>nvelope</a:t>
            </a:r>
            <a:endParaRPr kumimoji="1" lang="ja-JP" altLang="en-US" dirty="0"/>
          </a:p>
        </p:txBody>
      </p:sp>
      <p:cxnSp>
        <p:nvCxnSpPr>
          <p:cNvPr id="20" name="直線コネクタ 19"/>
          <p:cNvCxnSpPr>
            <a:stCxn id="19" idx="2"/>
          </p:cNvCxnSpPr>
          <p:nvPr/>
        </p:nvCxnSpPr>
        <p:spPr>
          <a:xfrm flipH="1">
            <a:off x="6986538" y="3959659"/>
            <a:ext cx="705741" cy="410389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5047028" y="6163334"/>
            <a:ext cx="1389200" cy="428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D</a:t>
            </a:r>
            <a:r>
              <a:rPr lang="en-US" altLang="ja-JP" dirty="0" smtClean="0"/>
              <a:t>isk &amp; YSO</a:t>
            </a:r>
            <a:endParaRPr kumimoji="1" lang="en-US" altLang="ja-JP" dirty="0" smtClean="0"/>
          </a:p>
        </p:txBody>
      </p:sp>
      <p:sp>
        <p:nvSpPr>
          <p:cNvPr id="22" name="左中かっこ 21"/>
          <p:cNvSpPr/>
          <p:nvPr/>
        </p:nvSpPr>
        <p:spPr>
          <a:xfrm rot="16200000">
            <a:off x="5602548" y="5528274"/>
            <a:ext cx="282857" cy="881760"/>
          </a:xfrm>
          <a:prstGeom prst="leftBrac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007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7868" y="-120470"/>
            <a:ext cx="8997244" cy="1143000"/>
          </a:xfrm>
        </p:spPr>
        <p:txBody>
          <a:bodyPr>
            <a:noAutofit/>
          </a:bodyPr>
          <a:lstStyle/>
          <a:p>
            <a:pPr algn="l"/>
            <a:r>
              <a:rPr kumimoji="1" lang="en-US" altLang="ja-JP" sz="3600" dirty="0" smtClean="0"/>
              <a:t> </a:t>
            </a:r>
            <a:r>
              <a:rPr lang="en-US" altLang="ja-JP" sz="3600" dirty="0" smtClean="0"/>
              <a:t>A2: </a:t>
            </a:r>
            <a:r>
              <a:rPr lang="en-US" altLang="en-US" sz="3600" dirty="0" smtClean="0"/>
              <a:t>詳細な</a:t>
            </a:r>
            <a:r>
              <a:rPr lang="ja-JP" altLang="en-US" sz="3600" dirty="0" smtClean="0"/>
              <a:t>円盤構造を視覚的に理解できる</a:t>
            </a:r>
            <a:endParaRPr kumimoji="1" lang="ja-JP" altLang="en-US" sz="3600" dirty="0"/>
          </a:p>
        </p:txBody>
      </p:sp>
      <p:grpSp>
        <p:nvGrpSpPr>
          <p:cNvPr id="15" name="図形グループ 14"/>
          <p:cNvGrpSpPr/>
          <p:nvPr/>
        </p:nvGrpSpPr>
        <p:grpSpPr>
          <a:xfrm>
            <a:off x="5561115" y="854240"/>
            <a:ext cx="2189506" cy="2386863"/>
            <a:chOff x="4822436" y="-106438"/>
            <a:chExt cx="3166212" cy="3451596"/>
          </a:xfrm>
        </p:grpSpPr>
        <p:sp>
          <p:nvSpPr>
            <p:cNvPr id="32" name="テキスト ボックス 31"/>
            <p:cNvSpPr txBox="1"/>
            <p:nvPr/>
          </p:nvSpPr>
          <p:spPr>
            <a:xfrm>
              <a:off x="4822436" y="-106438"/>
              <a:ext cx="2540209" cy="6676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(3) </a:t>
              </a:r>
              <a:r>
                <a:rPr lang="ja-JP" altLang="en-US" sz="2400" dirty="0" smtClean="0"/>
                <a:t>降着流</a:t>
              </a:r>
              <a:r>
                <a:rPr lang="en-US" altLang="ja-JP" sz="2400" dirty="0" smtClean="0"/>
                <a:t> ?</a:t>
              </a:r>
              <a:endParaRPr kumimoji="1" lang="en-US" altLang="ja-JP" sz="2400" dirty="0" smtClean="0"/>
            </a:p>
          </p:txBody>
        </p:sp>
        <p:sp>
          <p:nvSpPr>
            <p:cNvPr id="33" name="星 5 32"/>
            <p:cNvSpPr/>
            <p:nvPr/>
          </p:nvSpPr>
          <p:spPr>
            <a:xfrm>
              <a:off x="6332739" y="1688069"/>
              <a:ext cx="330009" cy="290233"/>
            </a:xfrm>
            <a:prstGeom prst="star5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4" name="円弧 33"/>
            <p:cNvSpPr/>
            <p:nvPr/>
          </p:nvSpPr>
          <p:spPr>
            <a:xfrm flipH="1">
              <a:off x="6460754" y="801384"/>
              <a:ext cx="1527894" cy="1602769"/>
            </a:xfrm>
            <a:prstGeom prst="arc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" name="円弧 34"/>
            <p:cNvSpPr/>
            <p:nvPr/>
          </p:nvSpPr>
          <p:spPr>
            <a:xfrm flipV="1">
              <a:off x="4945190" y="1306873"/>
              <a:ext cx="1527894" cy="1602769"/>
            </a:xfrm>
            <a:prstGeom prst="arc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6" name="円弧 35"/>
            <p:cNvSpPr/>
            <p:nvPr/>
          </p:nvSpPr>
          <p:spPr>
            <a:xfrm rot="5400000" flipH="1">
              <a:off x="5955626" y="1779826"/>
              <a:ext cx="1527894" cy="1602769"/>
            </a:xfrm>
            <a:prstGeom prst="arc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" name="円弧 36"/>
            <p:cNvSpPr/>
            <p:nvPr/>
          </p:nvSpPr>
          <p:spPr>
            <a:xfrm rot="5400000" flipV="1">
              <a:off x="5491079" y="288919"/>
              <a:ext cx="1527894" cy="1602769"/>
            </a:xfrm>
            <a:prstGeom prst="arc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580590" y="6051012"/>
            <a:ext cx="3628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(2) </a:t>
            </a:r>
            <a:r>
              <a:rPr lang="ja-JP" altLang="en-US" sz="2400" dirty="0" smtClean="0"/>
              <a:t>渦状湾を伴う</a:t>
            </a:r>
            <a:endParaRPr lang="en-US" altLang="ja-JP" sz="2400" dirty="0" smtClean="0"/>
          </a:p>
          <a:p>
            <a:r>
              <a:rPr lang="en-US" altLang="ja-JP" sz="2400" dirty="0"/>
              <a:t>	</a:t>
            </a:r>
            <a:r>
              <a:rPr lang="en-US" altLang="ja-JP" sz="2400" dirty="0" smtClean="0"/>
              <a:t>		</a:t>
            </a:r>
            <a:r>
              <a:rPr lang="ja-JP" altLang="en-US" sz="2400" dirty="0" smtClean="0"/>
              <a:t>自己重力円盤</a:t>
            </a:r>
            <a:r>
              <a:rPr lang="en-US" altLang="ja-JP" sz="2400" dirty="0" smtClean="0"/>
              <a:t> ?</a:t>
            </a:r>
            <a:endParaRPr kumimoji="1" lang="en-US" altLang="ja-JP" sz="2400" dirty="0" smtClean="0"/>
          </a:p>
        </p:txBody>
      </p:sp>
      <p:grpSp>
        <p:nvGrpSpPr>
          <p:cNvPr id="44" name="図形グループ 43"/>
          <p:cNvGrpSpPr/>
          <p:nvPr/>
        </p:nvGrpSpPr>
        <p:grpSpPr>
          <a:xfrm>
            <a:off x="1318963" y="3911380"/>
            <a:ext cx="2165849" cy="2165855"/>
            <a:chOff x="1328629" y="4498208"/>
            <a:chExt cx="2165849" cy="2165855"/>
          </a:xfrm>
        </p:grpSpPr>
        <p:sp>
          <p:nvSpPr>
            <p:cNvPr id="10" name="円/楕円 9"/>
            <p:cNvSpPr>
              <a:spLocks noChangeAspect="1"/>
            </p:cNvSpPr>
            <p:nvPr/>
          </p:nvSpPr>
          <p:spPr>
            <a:xfrm>
              <a:off x="1328629" y="4498208"/>
              <a:ext cx="2165849" cy="2165855"/>
            </a:xfrm>
            <a:prstGeom prst="ellipse">
              <a:avLst/>
            </a:prstGeom>
            <a:solidFill>
              <a:schemeClr val="bg1">
                <a:lumMod val="75000"/>
                <a:alpha val="5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星 5 11"/>
            <p:cNvSpPr/>
            <p:nvPr/>
          </p:nvSpPr>
          <p:spPr>
            <a:xfrm>
              <a:off x="2318128" y="5463297"/>
              <a:ext cx="228209" cy="200703"/>
            </a:xfrm>
            <a:prstGeom prst="star5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" name="月 12"/>
            <p:cNvSpPr/>
            <p:nvPr/>
          </p:nvSpPr>
          <p:spPr>
            <a:xfrm rot="21132570">
              <a:off x="1787857" y="4615047"/>
              <a:ext cx="449505" cy="99751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月 13"/>
            <p:cNvSpPr/>
            <p:nvPr/>
          </p:nvSpPr>
          <p:spPr>
            <a:xfrm rot="21132570" flipH="1" flipV="1">
              <a:off x="2619396" y="5570328"/>
              <a:ext cx="449505" cy="99751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" name="円弧 16"/>
            <p:cNvSpPr/>
            <p:nvPr/>
          </p:nvSpPr>
          <p:spPr>
            <a:xfrm rot="19628118" flipV="1">
              <a:off x="2279270" y="5009763"/>
              <a:ext cx="1056573" cy="1108354"/>
            </a:xfrm>
            <a:prstGeom prst="arc">
              <a:avLst>
                <a:gd name="adj1" fmla="val 16200000"/>
                <a:gd name="adj2" fmla="val 19801566"/>
              </a:avLst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" name="円弧 17"/>
            <p:cNvSpPr/>
            <p:nvPr/>
          </p:nvSpPr>
          <p:spPr>
            <a:xfrm rot="19628118" flipH="1">
              <a:off x="1496553" y="5068165"/>
              <a:ext cx="1056573" cy="1108354"/>
            </a:xfrm>
            <a:prstGeom prst="arc">
              <a:avLst>
                <a:gd name="adj1" fmla="val 16200000"/>
                <a:gd name="adj2" fmla="val 19801566"/>
              </a:avLst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8" name="図形グループ 37"/>
          <p:cNvGrpSpPr/>
          <p:nvPr/>
        </p:nvGrpSpPr>
        <p:grpSpPr>
          <a:xfrm>
            <a:off x="753515" y="848402"/>
            <a:ext cx="3480440" cy="2218880"/>
            <a:chOff x="684441" y="1830814"/>
            <a:chExt cx="4244448" cy="2705951"/>
          </a:xfrm>
        </p:grpSpPr>
        <p:sp>
          <p:nvSpPr>
            <p:cNvPr id="7" name="円/楕円 6"/>
            <p:cNvSpPr/>
            <p:nvPr/>
          </p:nvSpPr>
          <p:spPr>
            <a:xfrm>
              <a:off x="1382950" y="2369267"/>
              <a:ext cx="2420402" cy="2167498"/>
            </a:xfrm>
            <a:prstGeom prst="ellipse">
              <a:avLst/>
            </a:prstGeom>
            <a:gradFill flip="none" rotWithShape="1">
              <a:gsLst>
                <a:gs pos="16000">
                  <a:schemeClr val="bg1">
                    <a:lumMod val="50000"/>
                  </a:schemeClr>
                </a:gs>
                <a:gs pos="74000">
                  <a:schemeClr val="bg1">
                    <a:lumMod val="95000"/>
                  </a:schemeClr>
                </a:gs>
                <a:gs pos="47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星 5 7"/>
            <p:cNvSpPr/>
            <p:nvPr/>
          </p:nvSpPr>
          <p:spPr>
            <a:xfrm>
              <a:off x="2450018" y="3318753"/>
              <a:ext cx="278304" cy="244760"/>
            </a:xfrm>
            <a:prstGeom prst="star5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684441" y="1830814"/>
              <a:ext cx="4244448" cy="5630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AutoNum type="arabicParenBoth"/>
              </a:pPr>
              <a:r>
                <a:rPr lang="ja-JP" altLang="en-US" sz="2400" dirty="0" smtClean="0"/>
                <a:t>静的なケプラー円盤</a:t>
              </a:r>
              <a:r>
                <a:rPr lang="en-US" altLang="ja-JP" sz="2400" dirty="0" smtClean="0"/>
                <a:t> ?</a:t>
              </a:r>
              <a:endParaRPr kumimoji="1" lang="en-US" altLang="ja-JP" sz="2400" dirty="0" smtClean="0"/>
            </a:p>
          </p:txBody>
        </p:sp>
        <p:sp>
          <p:nvSpPr>
            <p:cNvPr id="19" name="円弧 18"/>
            <p:cNvSpPr/>
            <p:nvPr/>
          </p:nvSpPr>
          <p:spPr>
            <a:xfrm rot="18459865" flipH="1">
              <a:off x="1318363" y="2750161"/>
              <a:ext cx="1288508" cy="1351651"/>
            </a:xfrm>
            <a:prstGeom prst="arc">
              <a:avLst>
                <a:gd name="adj1" fmla="val 16200000"/>
                <a:gd name="adj2" fmla="val 19801566"/>
              </a:avLst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" name="円弧 19"/>
            <p:cNvSpPr/>
            <p:nvPr/>
          </p:nvSpPr>
          <p:spPr>
            <a:xfrm rot="18459865" flipV="1">
              <a:off x="2582250" y="2750161"/>
              <a:ext cx="1288508" cy="1351651"/>
            </a:xfrm>
            <a:prstGeom prst="arc">
              <a:avLst>
                <a:gd name="adj1" fmla="val 16200000"/>
                <a:gd name="adj2" fmla="val 19801566"/>
              </a:avLst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5159792" y="6227003"/>
            <a:ext cx="3478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(4) </a:t>
            </a:r>
            <a:r>
              <a:rPr lang="ja-JP" altLang="en-US" sz="2400" dirty="0" smtClean="0"/>
              <a:t>バイナリ</a:t>
            </a:r>
            <a:r>
              <a:rPr lang="en-US" altLang="ja-JP" sz="2400" dirty="0" smtClean="0"/>
              <a:t>/</a:t>
            </a:r>
            <a:r>
              <a:rPr lang="ja-JP" altLang="en-US" sz="2400" dirty="0" smtClean="0"/>
              <a:t>入れ子円盤</a:t>
            </a:r>
            <a:r>
              <a:rPr lang="en-US" altLang="ja-JP" sz="2400" dirty="0" smtClean="0"/>
              <a:t>?</a:t>
            </a:r>
          </a:p>
        </p:txBody>
      </p:sp>
      <p:grpSp>
        <p:nvGrpSpPr>
          <p:cNvPr id="21" name="図形グループ 20"/>
          <p:cNvGrpSpPr/>
          <p:nvPr/>
        </p:nvGrpSpPr>
        <p:grpSpPr>
          <a:xfrm>
            <a:off x="5760453" y="3995641"/>
            <a:ext cx="2116059" cy="2116064"/>
            <a:chOff x="5278303" y="4154494"/>
            <a:chExt cx="3060000" cy="3060000"/>
          </a:xfrm>
        </p:grpSpPr>
        <p:grpSp>
          <p:nvGrpSpPr>
            <p:cNvPr id="22" name="図形グループ 21"/>
            <p:cNvGrpSpPr>
              <a:grpSpLocks noChangeAspect="1"/>
            </p:cNvGrpSpPr>
            <p:nvPr/>
          </p:nvGrpSpPr>
          <p:grpSpPr>
            <a:xfrm>
              <a:off x="5638047" y="4437774"/>
              <a:ext cx="2350601" cy="2566519"/>
              <a:chOff x="4643204" y="3462345"/>
              <a:chExt cx="3916618" cy="4276386"/>
            </a:xfrm>
          </p:grpSpPr>
          <p:sp>
            <p:nvSpPr>
              <p:cNvPr id="24" name="円/楕円 23"/>
              <p:cNvSpPr>
                <a:spLocks noChangeAspect="1"/>
              </p:cNvSpPr>
              <p:nvPr/>
            </p:nvSpPr>
            <p:spPr>
              <a:xfrm>
                <a:off x="5504691" y="4725501"/>
                <a:ext cx="1187998" cy="1063869"/>
              </a:xfrm>
              <a:prstGeom prst="ellipse">
                <a:avLst/>
              </a:prstGeom>
              <a:gradFill flip="none" rotWithShape="1">
                <a:gsLst>
                  <a:gs pos="16000">
                    <a:schemeClr val="bg1">
                      <a:lumMod val="50000"/>
                    </a:schemeClr>
                  </a:gs>
                  <a:gs pos="74000">
                    <a:schemeClr val="bg1">
                      <a:lumMod val="95000"/>
                    </a:schemeClr>
                  </a:gs>
                  <a:gs pos="47000">
                    <a:schemeClr val="bg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5" name="星 5 24"/>
              <p:cNvSpPr/>
              <p:nvPr/>
            </p:nvSpPr>
            <p:spPr>
              <a:xfrm>
                <a:off x="5915964" y="5117526"/>
                <a:ext cx="330009" cy="290233"/>
              </a:xfrm>
              <a:prstGeom prst="star5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6" name="円/楕円 25"/>
              <p:cNvSpPr>
                <a:spLocks noChangeAspect="1"/>
              </p:cNvSpPr>
              <p:nvPr/>
            </p:nvSpPr>
            <p:spPr>
              <a:xfrm>
                <a:off x="6545781" y="5632361"/>
                <a:ext cx="1187998" cy="1063869"/>
              </a:xfrm>
              <a:prstGeom prst="ellipse">
                <a:avLst/>
              </a:prstGeom>
              <a:gradFill flip="none" rotWithShape="1">
                <a:gsLst>
                  <a:gs pos="16000">
                    <a:schemeClr val="bg1">
                      <a:lumMod val="50000"/>
                    </a:schemeClr>
                  </a:gs>
                  <a:gs pos="74000">
                    <a:schemeClr val="bg1">
                      <a:lumMod val="95000"/>
                    </a:schemeClr>
                  </a:gs>
                  <a:gs pos="47000">
                    <a:schemeClr val="bg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7" name="星 5 26"/>
              <p:cNvSpPr/>
              <p:nvPr/>
            </p:nvSpPr>
            <p:spPr>
              <a:xfrm>
                <a:off x="6957054" y="6024386"/>
                <a:ext cx="330009" cy="290233"/>
              </a:xfrm>
              <a:prstGeom prst="star5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8" name="円弧 27"/>
              <p:cNvSpPr/>
              <p:nvPr/>
            </p:nvSpPr>
            <p:spPr>
              <a:xfrm rot="5400000" flipH="1">
                <a:off x="6994491" y="6173399"/>
                <a:ext cx="1527894" cy="1602769"/>
              </a:xfrm>
              <a:prstGeom prst="arc">
                <a:avLst/>
              </a:prstGeom>
              <a:ln w="44450">
                <a:solidFill>
                  <a:schemeClr val="tx1">
                    <a:lumMod val="50000"/>
                    <a:lumOff val="50000"/>
                  </a:schemeClr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9" name="円弧 28"/>
              <p:cNvSpPr/>
              <p:nvPr/>
            </p:nvSpPr>
            <p:spPr>
              <a:xfrm rot="5400000" flipV="1">
                <a:off x="4680642" y="3424907"/>
                <a:ext cx="1527894" cy="1602769"/>
              </a:xfrm>
              <a:prstGeom prst="arc">
                <a:avLst/>
              </a:prstGeom>
              <a:ln w="44450">
                <a:solidFill>
                  <a:schemeClr val="tx1">
                    <a:lumMod val="50000"/>
                    <a:lumOff val="50000"/>
                  </a:schemeClr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0" name="円弧 29"/>
              <p:cNvSpPr/>
              <p:nvPr/>
            </p:nvSpPr>
            <p:spPr>
              <a:xfrm rot="15387727" flipV="1">
                <a:off x="5848382" y="4914340"/>
                <a:ext cx="1527894" cy="1602769"/>
              </a:xfrm>
              <a:prstGeom prst="arc">
                <a:avLst>
                  <a:gd name="adj1" fmla="val 16200000"/>
                  <a:gd name="adj2" fmla="val 19801566"/>
                </a:avLst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1" name="円弧 30"/>
              <p:cNvSpPr/>
              <p:nvPr/>
            </p:nvSpPr>
            <p:spPr>
              <a:xfrm rot="15297947" flipH="1">
                <a:off x="5927707" y="4940341"/>
                <a:ext cx="1527894" cy="1602769"/>
              </a:xfrm>
              <a:prstGeom prst="arc">
                <a:avLst>
                  <a:gd name="adj1" fmla="val 16200000"/>
                  <a:gd name="adj2" fmla="val 19801566"/>
                </a:avLst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23" name="円/楕円 22"/>
            <p:cNvSpPr>
              <a:spLocks noChangeAspect="1"/>
            </p:cNvSpPr>
            <p:nvPr/>
          </p:nvSpPr>
          <p:spPr>
            <a:xfrm>
              <a:off x="5278303" y="4154494"/>
              <a:ext cx="3060000" cy="3060000"/>
            </a:xfrm>
            <a:prstGeom prst="ellipse">
              <a:avLst/>
            </a:prstGeom>
            <a:noFill/>
            <a:ln w="263525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43" name="テキスト ボックス 42"/>
          <p:cNvSpPr txBox="1"/>
          <p:nvPr/>
        </p:nvSpPr>
        <p:spPr>
          <a:xfrm>
            <a:off x="7706961" y="8727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082436" y="3161161"/>
            <a:ext cx="3119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solidFill>
                  <a:srgbClr val="FF0000"/>
                </a:solidFill>
              </a:rPr>
              <a:t>How diverse ?</a:t>
            </a:r>
            <a:endParaRPr kumimoji="1" lang="ja-JP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88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49423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例</a:t>
            </a:r>
            <a:r>
              <a:rPr kumimoji="1" lang="en-US" altLang="ja-JP" sz="4400" dirty="0" smtClean="0"/>
              <a:t>: G353</a:t>
            </a:r>
            <a:r>
              <a:rPr kumimoji="1" lang="ja-JP" altLang="en-US" sz="4400" dirty="0" smtClean="0"/>
              <a:t>における</a:t>
            </a:r>
            <a:r>
              <a:rPr kumimoji="1" lang="en-US" altLang="ja-JP" sz="4400" dirty="0" smtClean="0"/>
              <a:t>Face-on</a:t>
            </a:r>
            <a:r>
              <a:rPr kumimoji="1" lang="ja-JP" altLang="en-US" sz="4400" dirty="0" smtClean="0"/>
              <a:t>降着系</a:t>
            </a:r>
            <a:endParaRPr kumimoji="1" lang="ja-JP" altLang="en-US" sz="4400" dirty="0"/>
          </a:p>
        </p:txBody>
      </p:sp>
      <p:sp>
        <p:nvSpPr>
          <p:cNvPr id="1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4" y="4997465"/>
            <a:ext cx="8229599" cy="15218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400" dirty="0"/>
              <a:t>(a): 7-mm </a:t>
            </a:r>
            <a:r>
              <a:rPr lang="ja-JP" altLang="en-US" sz="2400" dirty="0" smtClean="0"/>
              <a:t>ダスト連続波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(J-VLA) + </a:t>
            </a:r>
            <a:r>
              <a:rPr lang="en-US" altLang="ja-JP" sz="2400" dirty="0" smtClean="0"/>
              <a:t>H</a:t>
            </a:r>
            <a:r>
              <a:rPr lang="en-US" altLang="ja-JP" sz="2400" baseline="-25000" dirty="0" smtClean="0"/>
              <a:t>2</a:t>
            </a:r>
            <a:r>
              <a:rPr lang="en-US" altLang="ja-JP" sz="2400" dirty="0" smtClean="0"/>
              <a:t>O </a:t>
            </a:r>
            <a:r>
              <a:rPr lang="ja-JP" altLang="en-US" sz="2400" dirty="0" smtClean="0"/>
              <a:t>メーザージェット</a:t>
            </a:r>
            <a:r>
              <a:rPr lang="en-US" altLang="ja-JP" sz="2400" dirty="0" smtClean="0"/>
              <a:t> (VERA) </a:t>
            </a:r>
          </a:p>
          <a:p>
            <a:pPr marL="0" indent="0">
              <a:buNone/>
            </a:pPr>
            <a:r>
              <a:rPr lang="en-US" altLang="ja-JP" sz="2400" dirty="0" smtClean="0"/>
              <a:t>(b): 6.7 GHz CH</a:t>
            </a:r>
            <a:r>
              <a:rPr lang="en-US" altLang="ja-JP" sz="2400" baseline="-25000" dirty="0" smtClean="0"/>
              <a:t>3</a:t>
            </a:r>
            <a:r>
              <a:rPr lang="en-US" altLang="ja-JP" sz="2400" dirty="0" smtClean="0"/>
              <a:t>OH maser (ATCA, VLBA) </a:t>
            </a:r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en-US" altLang="ja-JP" sz="2400" dirty="0" smtClean="0"/>
              <a:t>→</a:t>
            </a:r>
            <a:r>
              <a:rPr lang="ja-JP" altLang="en-US" sz="2400" dirty="0" smtClean="0"/>
              <a:t>系統的な速度場が非軸対称な降着流で説明可能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en-US" altLang="ja-JP" sz="2400" dirty="0" smtClean="0"/>
              <a:t>→</a:t>
            </a:r>
            <a:r>
              <a:rPr lang="ja-JP" altLang="en-US" sz="2400" dirty="0" smtClean="0">
                <a:solidFill>
                  <a:srgbClr val="FF0000"/>
                </a:solidFill>
              </a:rPr>
              <a:t>現在</a:t>
            </a:r>
            <a:r>
              <a:rPr lang="en-US" altLang="ja-JP" sz="2400" dirty="0" smtClean="0">
                <a:solidFill>
                  <a:srgbClr val="FF0000"/>
                </a:solidFill>
              </a:rPr>
              <a:t>ALMA Cycle4 </a:t>
            </a:r>
            <a:r>
              <a:rPr lang="ja-JP" altLang="en-US" sz="2400" dirty="0" smtClean="0">
                <a:solidFill>
                  <a:srgbClr val="FF0000"/>
                </a:solidFill>
              </a:rPr>
              <a:t>での観測待ち</a:t>
            </a:r>
            <a:r>
              <a:rPr lang="en-US" altLang="ja-JP" sz="2400" dirty="0" smtClean="0">
                <a:solidFill>
                  <a:srgbClr val="FF0000"/>
                </a:solidFill>
              </a:rPr>
              <a:t> (30 mas</a:t>
            </a:r>
            <a:r>
              <a:rPr lang="ja-JP" altLang="en-US" sz="2400" dirty="0" smtClean="0">
                <a:solidFill>
                  <a:srgbClr val="FF0000"/>
                </a:solidFill>
              </a:rPr>
              <a:t>分解能</a:t>
            </a:r>
            <a:r>
              <a:rPr lang="en-US" altLang="ja-JP" sz="2400" dirty="0" smtClean="0">
                <a:solidFill>
                  <a:srgbClr val="FF0000"/>
                </a:solidFill>
              </a:rPr>
              <a:t>!!)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6848" y="6971438"/>
            <a:ext cx="9289212" cy="380377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03" y="1211101"/>
            <a:ext cx="8305897" cy="364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96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57133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/>
              <a:t>2</a:t>
            </a:r>
            <a:r>
              <a:rPr lang="en-US" altLang="ja-JP" dirty="0" smtClean="0"/>
              <a:t>. Face-on</a:t>
            </a:r>
            <a:r>
              <a:rPr lang="ja-JP" altLang="en-US" dirty="0" smtClean="0"/>
              <a:t>天体探査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5629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なぜ探査が必要か</a:t>
            </a:r>
            <a:r>
              <a:rPr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4488" y="1600200"/>
            <a:ext cx="8836234" cy="4913871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 smtClean="0"/>
              <a:t>既知の大質量</a:t>
            </a:r>
            <a:r>
              <a:rPr lang="en-US" altLang="ja-JP" dirty="0" smtClean="0"/>
              <a:t>YSO</a:t>
            </a:r>
            <a:r>
              <a:rPr lang="ja-JP" altLang="en-US" dirty="0" smtClean="0"/>
              <a:t>はほぼ全て</a:t>
            </a:r>
            <a:r>
              <a:rPr kumimoji="1" lang="en-US" altLang="ja-JP" dirty="0" smtClean="0"/>
              <a:t>“edge-on” !!</a:t>
            </a:r>
          </a:p>
          <a:p>
            <a:pPr marL="0" indent="0">
              <a:buNone/>
            </a:pPr>
            <a:r>
              <a:rPr lang="en-US" altLang="ja-JP" sz="2400" dirty="0" smtClean="0"/>
              <a:t>        (e.g., Source I, </a:t>
            </a:r>
            <a:r>
              <a:rPr lang="en-US" altLang="ja-JP" sz="2400" dirty="0" err="1" smtClean="0"/>
              <a:t>CepA</a:t>
            </a:r>
            <a:r>
              <a:rPr lang="en-US" altLang="ja-JP" sz="2400" dirty="0" smtClean="0"/>
              <a:t> HW2, IRAS 20126+4104, G35.20-0.74N, )</a:t>
            </a:r>
          </a:p>
          <a:p>
            <a:pPr marL="0" indent="0">
              <a:buNone/>
            </a:pPr>
            <a:endParaRPr lang="en-US" altLang="ja-JP" sz="1000" dirty="0" smtClean="0"/>
          </a:p>
          <a:p>
            <a:pPr marL="0" indent="0">
              <a:buNone/>
            </a:pPr>
            <a:r>
              <a:rPr lang="en-US" altLang="ja-JP" sz="2800" dirty="0" smtClean="0"/>
              <a:t>→ “</a:t>
            </a:r>
            <a:r>
              <a:rPr lang="ja-JP" altLang="en-US" sz="2800" dirty="0" smtClean="0"/>
              <a:t>速度勾配</a:t>
            </a:r>
            <a:r>
              <a:rPr lang="en-US" altLang="ja-JP" sz="2800" dirty="0" smtClean="0"/>
              <a:t>”</a:t>
            </a:r>
            <a:r>
              <a:rPr lang="ja-JP" altLang="en-US" sz="2800" dirty="0" smtClean="0"/>
              <a:t>を利用した円盤探しの段階で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en-US" altLang="ja-JP" sz="2800" dirty="0"/>
              <a:t>	</a:t>
            </a:r>
            <a:r>
              <a:rPr lang="en-US" altLang="ja-JP" sz="2800" dirty="0" smtClean="0"/>
              <a:t>										</a:t>
            </a:r>
            <a:r>
              <a:rPr lang="ja-JP" altLang="en-US" sz="2800" dirty="0" smtClean="0"/>
              <a:t>強い観測バイアス</a:t>
            </a:r>
            <a:endParaRPr lang="en-US" altLang="ja-JP" sz="2800" dirty="0"/>
          </a:p>
          <a:p>
            <a:endParaRPr lang="en-US" altLang="ja-JP" dirty="0" smtClean="0"/>
          </a:p>
          <a:p>
            <a:r>
              <a:rPr lang="en-US" altLang="ja-JP" dirty="0" smtClean="0"/>
              <a:t>ALMA</a:t>
            </a:r>
            <a:r>
              <a:rPr lang="ja-JP" altLang="en-US" dirty="0" smtClean="0"/>
              <a:t>でフォローアップ可能な南天で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dirty="0" smtClean="0"/>
              <a:t>				“face-on”</a:t>
            </a:r>
            <a:r>
              <a:rPr lang="ja-JP" altLang="en-US" dirty="0" smtClean="0"/>
              <a:t>天体を探す必要がある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r>
              <a:rPr lang="en-US" altLang="ja-JP" dirty="0"/>
              <a:t> G353</a:t>
            </a:r>
            <a:r>
              <a:rPr lang="ja-JP" altLang="en-US" dirty="0"/>
              <a:t>での研究から高速成分の卓越した水メーザー源が良い候補になりうる</a:t>
            </a:r>
            <a:r>
              <a:rPr lang="en-US" altLang="ja-JP" dirty="0"/>
              <a:t>	   </a:t>
            </a:r>
            <a:endParaRPr lang="ja-JP" altLang="en-US" dirty="0"/>
          </a:p>
          <a:p>
            <a:pPr marL="0" indent="0">
              <a:buNone/>
            </a:pP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140749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7949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今回のターゲット</a:t>
            </a:r>
            <a:r>
              <a:rPr kumimoji="1" lang="en-US" altLang="ja-JP" dirty="0" smtClean="0"/>
              <a:t>:G357.967-0.163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12931"/>
            <a:ext cx="9176597" cy="1709743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南天の極高速水メーザー源</a:t>
            </a:r>
            <a:r>
              <a:rPr lang="en-US" altLang="ja-JP" sz="2800" dirty="0"/>
              <a:t>	</a:t>
            </a:r>
            <a:r>
              <a:rPr lang="en-US" altLang="ja-JP" sz="2800" dirty="0" smtClean="0"/>
              <a:t>										         				</a:t>
            </a:r>
            <a:r>
              <a:rPr kumimoji="1" lang="en-US" altLang="ja-JP" sz="2800" dirty="0" smtClean="0"/>
              <a:t>(17h41m20.25s, -30d45m06.85s)</a:t>
            </a:r>
          </a:p>
          <a:p>
            <a:r>
              <a:rPr lang="ja-JP" altLang="en-US" sz="2800" dirty="0" smtClean="0"/>
              <a:t>天体距離は不確定</a:t>
            </a:r>
            <a:r>
              <a:rPr lang="en-US" altLang="ja-JP" sz="2800" dirty="0" smtClean="0"/>
              <a:t>...2.2 or 13.8 </a:t>
            </a:r>
            <a:r>
              <a:rPr lang="en-US" altLang="ja-JP" sz="2800" dirty="0" err="1" smtClean="0"/>
              <a:t>kpc</a:t>
            </a:r>
            <a:endParaRPr kumimoji="1" lang="ja-JP" altLang="en-US" sz="2800" dirty="0"/>
          </a:p>
        </p:txBody>
      </p:sp>
      <p:pic>
        <p:nvPicPr>
          <p:cNvPr id="4" name="図 3" descr="Fig1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7889" r="7500"/>
          <a:stretch/>
        </p:blipFill>
        <p:spPr>
          <a:xfrm>
            <a:off x="457200" y="2701995"/>
            <a:ext cx="5747648" cy="403364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204848" y="5595277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ATCA spectrum</a:t>
            </a:r>
          </a:p>
          <a:p>
            <a:r>
              <a:rPr lang="en-US" altLang="ja-JP" dirty="0" smtClean="0"/>
              <a:t>	@2015 OCT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262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2225</TotalTime>
  <Words>1275</Words>
  <Application>Microsoft Macintosh PowerPoint</Application>
  <PresentationFormat>画面に合わせる (4:3)</PresentationFormat>
  <Paragraphs>344</Paragraphs>
  <Slides>31</Slides>
  <Notes>3</Notes>
  <HiddenSlides>1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2" baseType="lpstr">
      <vt:lpstr>ホワイト</vt:lpstr>
      <vt:lpstr>KaVAによる水メーザージェット天体G357.967の⻑期モニター観測 </vt:lpstr>
      <vt:lpstr>1.大質量星形成研究における Face-on天体の重要性</vt:lpstr>
      <vt:lpstr>大質量星形成</vt:lpstr>
      <vt:lpstr>なぜ“Face-on”天体が重要 ?</vt:lpstr>
      <vt:lpstr> A2: 詳細な円盤構造を視覚的に理解できる</vt:lpstr>
      <vt:lpstr>例: G353におけるFace-on降着系</vt:lpstr>
      <vt:lpstr>2. Face-on天体探査</vt:lpstr>
      <vt:lpstr>なぜ探査が必要か?</vt:lpstr>
      <vt:lpstr>今回のターゲット:G357.967-0.163</vt:lpstr>
      <vt:lpstr>母天体情報</vt:lpstr>
      <vt:lpstr>KaVA 試験観測 (松本さん提供)</vt:lpstr>
      <vt:lpstr>G353との類似性</vt:lpstr>
      <vt:lpstr>SED (C - W band)</vt:lpstr>
      <vt:lpstr>6.7 GHz CH3OH maser (ATCA)</vt:lpstr>
      <vt:lpstr>3. KaVA共同利用観測</vt:lpstr>
      <vt:lpstr>観測目的</vt:lpstr>
      <vt:lpstr>KaVA観測情報</vt:lpstr>
      <vt:lpstr>4. 暫定結果 R16068B, R16099B, R16126B, R16165B </vt:lpstr>
      <vt:lpstr>“Line Forest” </vt:lpstr>
      <vt:lpstr>メーザー分布</vt:lpstr>
      <vt:lpstr>赤方偏移メーザーシェル</vt:lpstr>
      <vt:lpstr>内部固有運動</vt:lpstr>
      <vt:lpstr>現状のまとめ</vt:lpstr>
      <vt:lpstr>PowerPoint プレゼンテーション</vt:lpstr>
      <vt:lpstr>NH3エンベロープ(G353)</vt:lpstr>
      <vt:lpstr>Hot NH3 エンベロープ</vt:lpstr>
      <vt:lpstr>PowerPoint プレゼンテーション</vt:lpstr>
      <vt:lpstr>Fitting Result</vt:lpstr>
      <vt:lpstr>“Hierarchical” Accretion  </vt:lpstr>
      <vt:lpstr>ATCA マップ (Walsh + 2014)</vt:lpstr>
      <vt:lpstr>ATCA による探査プロジェクト</vt:lpstr>
    </vt:vector>
  </TitlesOfParts>
  <Company>北海道大学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KaVA open-use monitoring of the extremely high-velocity water maser jet in G357.967-0.163  </dc:title>
  <dc:creator>元木 業人</dc:creator>
  <cp:lastModifiedBy>元木 業人</cp:lastModifiedBy>
  <cp:revision>76</cp:revision>
  <dcterms:created xsi:type="dcterms:W3CDTF">2016-07-05T05:42:21Z</dcterms:created>
  <dcterms:modified xsi:type="dcterms:W3CDTF">2016-12-25T17:54:37Z</dcterms:modified>
</cp:coreProperties>
</file>