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gif" ContentType="video/unknown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9" r:id="rId4"/>
    <p:sldId id="261" r:id="rId5"/>
    <p:sldId id="273" r:id="rId6"/>
    <p:sldId id="270" r:id="rId7"/>
    <p:sldId id="277" r:id="rId8"/>
    <p:sldId id="274" r:id="rId9"/>
    <p:sldId id="257" r:id="rId10"/>
    <p:sldId id="258" r:id="rId11"/>
    <p:sldId id="272" r:id="rId12"/>
    <p:sldId id="276" r:id="rId13"/>
    <p:sldId id="268" r:id="rId14"/>
    <p:sldId id="260" r:id="rId1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4660"/>
  </p:normalViewPr>
  <p:slideViewPr>
    <p:cSldViewPr snapToGrid="0" snapToObjects="1">
      <p:cViewPr>
        <p:scale>
          <a:sx n="85" d="100"/>
          <a:sy n="85" d="100"/>
        </p:scale>
        <p:origin x="-3512" y="-2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9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811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337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45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60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85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8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337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11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42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6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95F86-20B0-3D42-9CC1-B8FF7662FB75}" type="datetimeFigureOut">
              <a:rPr kumimoji="1" lang="ja-JP" altLang="en-US" smtClean="0"/>
              <a:t>2016/07/11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5C579-8082-2F40-A0B5-7C493EE720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2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gif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6" Type="http://schemas.openxmlformats.org/officeDocument/2006/relationships/image" Target="../media/image18.jpg"/><Relationship Id="rId7" Type="http://schemas.openxmlformats.org/officeDocument/2006/relationships/oleObject" Target="../embeddings/oleObject1.bin"/><Relationship Id="rId8" Type="http://schemas.openxmlformats.org/officeDocument/2006/relationships/image" Target="../media/image17.emf"/><Relationship Id="rId1" Type="http://schemas.openxmlformats.org/officeDocument/2006/relationships/vmlDrawing" Target="../drawings/vmlDrawing1.vml"/><Relationship Id="rId2" Type="http://schemas.microsoft.com/office/2007/relationships/media" Target="../media/media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7.png"/><Relationship Id="rId1" Type="http://schemas.microsoft.com/office/2007/relationships/media" Target="file://localhost/Users/imai/Presentations/%E3%82%A2%E3%83%8B%E3%83%A1/txcam44.gif" TargetMode="External"/><Relationship Id="rId2" Type="http://schemas.openxmlformats.org/officeDocument/2006/relationships/video" Target="file://localhost/Users/imai/Presentations/%E3%82%A2%E3%83%8B%E3%83%A1/txcam44.gi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s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711" y="-1453642"/>
            <a:ext cx="11207039" cy="1109070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79555" y="2191837"/>
            <a:ext cx="8452407" cy="1314998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>
                <a:solidFill>
                  <a:srgbClr val="FFFF00"/>
                </a:solidFill>
              </a:rPr>
              <a:t>Study on </a:t>
            </a:r>
            <a:r>
              <a:rPr kumimoji="1" lang="en-US" altLang="ja-JP" sz="3600" b="1" dirty="0" err="1" smtClean="0">
                <a:solidFill>
                  <a:srgbClr val="FFFF00"/>
                </a:solidFill>
              </a:rPr>
              <a:t>circumstellar</a:t>
            </a:r>
            <a:r>
              <a:rPr kumimoji="1" lang="en-US" altLang="ja-JP" sz="3600" b="1" dirty="0" smtClean="0">
                <a:solidFill>
                  <a:srgbClr val="FFFF00"/>
                </a:solidFill>
              </a:rPr>
              <a:t> maser sources </a:t>
            </a:r>
            <a:br>
              <a:rPr kumimoji="1" lang="en-US" altLang="ja-JP" sz="3600" b="1" dirty="0" smtClean="0">
                <a:solidFill>
                  <a:srgbClr val="FFFF00"/>
                </a:solidFill>
              </a:rPr>
            </a:br>
            <a:r>
              <a:rPr kumimoji="1" lang="en-US" altLang="ja-JP" sz="3600" b="1" dirty="0" smtClean="0">
                <a:solidFill>
                  <a:srgbClr val="FFFF00"/>
                </a:solidFill>
              </a:rPr>
              <a:t>and the JVN (towards the SKA)</a:t>
            </a:r>
            <a:endParaRPr kumimoji="1" lang="ja-JP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4506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solidFill>
                  <a:schemeClr val="bg1"/>
                </a:solidFill>
              </a:rPr>
              <a:t>Hiroshi Imai</a:t>
            </a:r>
          </a:p>
          <a:p>
            <a:pPr>
              <a:spcBef>
                <a:spcPts val="0"/>
              </a:spcBef>
            </a:pPr>
            <a:r>
              <a:rPr lang="en-US" altLang="ja-JP" sz="2000" b="1" dirty="0" smtClean="0">
                <a:solidFill>
                  <a:schemeClr val="bg1"/>
                </a:solidFill>
              </a:rPr>
              <a:t>Research and Education Assembly </a:t>
            </a:r>
          </a:p>
          <a:p>
            <a:pPr>
              <a:spcBef>
                <a:spcPts val="0"/>
              </a:spcBef>
            </a:pPr>
            <a:r>
              <a:rPr lang="en-US" altLang="ja-JP" sz="2000" b="1" dirty="0" smtClean="0">
                <a:solidFill>
                  <a:schemeClr val="bg1"/>
                </a:solidFill>
              </a:rPr>
              <a:t>Science and Engineering Area,</a:t>
            </a:r>
          </a:p>
          <a:p>
            <a:pPr>
              <a:spcBef>
                <a:spcPts val="0"/>
              </a:spcBef>
            </a:pPr>
            <a:r>
              <a:rPr lang="en-US" altLang="ja-JP" sz="2000" b="1" dirty="0" smtClean="0">
                <a:solidFill>
                  <a:schemeClr val="bg1"/>
                </a:solidFill>
              </a:rPr>
              <a:t>International Radio Astronomy </a:t>
            </a:r>
          </a:p>
          <a:p>
            <a:pPr>
              <a:spcBef>
                <a:spcPts val="0"/>
              </a:spcBef>
            </a:pPr>
            <a:r>
              <a:rPr lang="en-US" altLang="ja-JP" sz="2000" b="1" dirty="0" smtClean="0">
                <a:solidFill>
                  <a:schemeClr val="bg1"/>
                </a:solidFill>
              </a:rPr>
              <a:t>Collaboration Promotion Office  </a:t>
            </a:r>
          </a:p>
          <a:p>
            <a:pPr>
              <a:spcBef>
                <a:spcPts val="0"/>
              </a:spcBef>
            </a:pPr>
            <a:r>
              <a:rPr lang="en-US" altLang="ja-JP" sz="2400" b="1" dirty="0" smtClean="0">
                <a:solidFill>
                  <a:schemeClr val="bg1"/>
                </a:solidFill>
              </a:rPr>
              <a:t>Kagoshima University</a:t>
            </a:r>
            <a:endParaRPr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5443" y="5654903"/>
            <a:ext cx="1752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SiO masers around </a:t>
            </a:r>
          </a:p>
          <a:p>
            <a:r>
              <a:rPr lang="en-US" altLang="ja-JP" sz="1600" dirty="0" smtClean="0">
                <a:solidFill>
                  <a:schemeClr val="bg1"/>
                </a:solidFill>
              </a:rPr>
              <a:t>WX </a:t>
            </a:r>
            <a:r>
              <a:rPr lang="en-US" altLang="ja-JP" sz="1600" dirty="0" err="1" smtClean="0">
                <a:solidFill>
                  <a:schemeClr val="bg1"/>
                </a:solidFill>
              </a:rPr>
              <a:t>Psc</a:t>
            </a:r>
            <a:r>
              <a:rPr lang="en-US" altLang="ja-JP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altLang="ja-JP" sz="1600" dirty="0" smtClean="0">
                <a:solidFill>
                  <a:schemeClr val="bg1"/>
                </a:solidFill>
              </a:rPr>
              <a:t>(Yun et al. 2016)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7" name="図 6" descr="SKAJPlogo_entry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" y="3686"/>
            <a:ext cx="1873118" cy="1714548"/>
          </a:xfrm>
          <a:prstGeom prst="rect">
            <a:avLst/>
          </a:prstGeom>
        </p:spPr>
      </p:pic>
      <p:pic>
        <p:nvPicPr>
          <p:cNvPr id="8" name="図 7" descr="kavalogo_color_cu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59" y="0"/>
            <a:ext cx="1799267" cy="1718146"/>
          </a:xfrm>
          <a:prstGeom prst="rect">
            <a:avLst/>
          </a:prstGeom>
        </p:spPr>
      </p:pic>
      <p:pic>
        <p:nvPicPr>
          <p:cNvPr id="6" name="図 5" descr="KU_emble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72" y="5362762"/>
            <a:ext cx="1144090" cy="11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6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81489" y="0"/>
            <a:ext cx="4362510" cy="143435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en-US" altLang="ja-JP" sz="3600" b="1" dirty="0" smtClean="0"/>
              <a:t>Decadal evolution of </a:t>
            </a:r>
            <a:br>
              <a:rPr kumimoji="1" lang="en-US" altLang="ja-JP" sz="3600" b="1" dirty="0" smtClean="0"/>
            </a:br>
            <a:r>
              <a:rPr kumimoji="1" lang="en-US" altLang="ja-JP" sz="3600" b="1" dirty="0" smtClean="0"/>
              <a:t>a water fountain source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1489" y="1412571"/>
            <a:ext cx="4196650" cy="5071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500" b="1" dirty="0" smtClean="0">
                <a:solidFill>
                  <a:srgbClr val="0000FF"/>
                </a:solidFill>
              </a:rPr>
              <a:t>W43A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 smtClean="0"/>
              <a:t>Imai et al. (2002, 2007)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 smtClean="0"/>
              <a:t>Chong, Imai &amp; Diamond (2015)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 smtClean="0"/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 smtClean="0"/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    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 Dynamical time scale</a:t>
            </a:r>
          </a:p>
          <a:p>
            <a:pPr marL="0" indent="0" algn="ctr">
              <a:lnSpc>
                <a:spcPts val="2500"/>
              </a:lnSpc>
              <a:spcBef>
                <a:spcPts val="0"/>
              </a:spcBef>
              <a:buNone/>
            </a:pPr>
            <a:r>
              <a:rPr lang="en-US" altLang="ja-JP" sz="2400" b="1" dirty="0" smtClean="0">
                <a:solidFill>
                  <a:srgbClr val="FF0000"/>
                </a:solidFill>
              </a:rPr>
              <a:t>          ~ Dynamical age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 smtClean="0"/>
              <a:t>            (Imai et al. 2016 in prep.)</a:t>
            </a:r>
            <a:endParaRPr lang="en-US" altLang="ja-JP" sz="2400" dirty="0"/>
          </a:p>
        </p:txBody>
      </p:sp>
      <p:pic>
        <p:nvPicPr>
          <p:cNvPr id="5" name="W43A-Full.gif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891" y="226980"/>
            <a:ext cx="4254503" cy="2879177"/>
          </a:xfrm>
          <a:prstGeom prst="rect">
            <a:avLst/>
          </a:prstGeom>
        </p:spPr>
      </p:pic>
      <p:pic>
        <p:nvPicPr>
          <p:cNvPr id="6" name="図 5" descr="W43A_H2O_BI41_spo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" y="3174073"/>
            <a:ext cx="5270876" cy="3653852"/>
          </a:xfrm>
          <a:prstGeom prst="rect">
            <a:avLst/>
          </a:prstGeom>
        </p:spPr>
      </p:pic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003422"/>
              </p:ext>
            </p:extLst>
          </p:nvPr>
        </p:nvGraphicFramePr>
        <p:xfrm>
          <a:off x="5737785" y="3210500"/>
          <a:ext cx="2869493" cy="1125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数式" r:id="rId7" imgW="1651000" imgH="647700" progId="Equation.3">
                  <p:embed/>
                </p:oleObj>
              </mc:Choice>
              <mc:Fallback>
                <p:oleObj name="数式" r:id="rId7" imgW="16510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37785" y="3210500"/>
                        <a:ext cx="2869493" cy="1125724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38100" cmpd="sng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01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06518" y="5267980"/>
            <a:ext cx="2788070" cy="13977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kumimoji="1" lang="en-US" altLang="ja-JP" sz="3200" b="1" dirty="0" err="1" smtClean="0"/>
              <a:t>Circumstellar</a:t>
            </a:r>
            <a:r>
              <a:rPr kumimoji="1" lang="en-US" altLang="ja-JP" sz="3200" b="1" dirty="0" smtClean="0"/>
              <a:t> envelope and </a:t>
            </a:r>
            <a:br>
              <a:rPr kumimoji="1" lang="en-US" altLang="ja-JP" sz="3200" b="1" dirty="0" smtClean="0"/>
            </a:br>
            <a:r>
              <a:rPr kumimoji="1" lang="en-US" altLang="ja-JP" sz="3200" b="1" dirty="0" smtClean="0"/>
              <a:t>its JVN’s view</a:t>
            </a:r>
            <a:endParaRPr kumimoji="1" lang="ja-JP" altLang="en-US" sz="3200" b="1" dirty="0"/>
          </a:p>
        </p:txBody>
      </p:sp>
      <p:pic>
        <p:nvPicPr>
          <p:cNvPr id="3" name="図 2" descr="CSE_Maser_schematic_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" y="113973"/>
            <a:ext cx="5886824" cy="6551727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403411" y="1247590"/>
            <a:ext cx="2196353" cy="575234"/>
          </a:xfrm>
          <a:prstGeom prst="rect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28968" y="6148006"/>
            <a:ext cx="1944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ALMA / VLT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cxnSp>
        <p:nvCxnSpPr>
          <p:cNvPr id="8" name="直線コネクタ 7"/>
          <p:cNvCxnSpPr>
            <a:endCxn id="6" idx="1"/>
          </p:cNvCxnSpPr>
          <p:nvPr/>
        </p:nvCxnSpPr>
        <p:spPr>
          <a:xfrm>
            <a:off x="1718235" y="5319059"/>
            <a:ext cx="2410733" cy="1090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073055" y="3809721"/>
            <a:ext cx="2674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8000"/>
                </a:solidFill>
              </a:rPr>
              <a:t>KaVA (dynamic)</a:t>
            </a:r>
          </a:p>
          <a:p>
            <a:r>
              <a:rPr lang="en-US" altLang="ja-JP" sz="2800" b="1" dirty="0">
                <a:solidFill>
                  <a:srgbClr val="008000"/>
                </a:solidFill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008000"/>
                </a:solidFill>
              </a:rPr>
              <a:t> / ALMA (static)</a:t>
            </a:r>
            <a:endParaRPr kumimoji="1" lang="ja-JP" altLang="en-US" sz="2800" b="1" dirty="0">
              <a:solidFill>
                <a:srgbClr val="008000"/>
              </a:solidFill>
            </a:endParaRPr>
          </a:p>
        </p:txBody>
      </p:sp>
      <p:cxnSp>
        <p:nvCxnSpPr>
          <p:cNvPr id="12" name="直線コネクタ 11"/>
          <p:cNvCxnSpPr>
            <a:endCxn id="6" idx="1"/>
          </p:cNvCxnSpPr>
          <p:nvPr/>
        </p:nvCxnSpPr>
        <p:spPr>
          <a:xfrm>
            <a:off x="2420471" y="5319059"/>
            <a:ext cx="1708497" cy="1090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6" idx="1"/>
          </p:cNvCxnSpPr>
          <p:nvPr/>
        </p:nvCxnSpPr>
        <p:spPr>
          <a:xfrm>
            <a:off x="3421529" y="5319059"/>
            <a:ext cx="707439" cy="10905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endCxn id="11" idx="1"/>
          </p:cNvCxnSpPr>
          <p:nvPr/>
        </p:nvCxnSpPr>
        <p:spPr>
          <a:xfrm>
            <a:off x="2181412" y="4183529"/>
            <a:ext cx="3891643" cy="103246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endCxn id="11" idx="1"/>
          </p:cNvCxnSpPr>
          <p:nvPr/>
        </p:nvCxnSpPr>
        <p:spPr>
          <a:xfrm>
            <a:off x="4128968" y="3660588"/>
            <a:ext cx="1944087" cy="62618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2599764" y="1375259"/>
            <a:ext cx="3606754" cy="1060153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6206518" y="2137652"/>
            <a:ext cx="25563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KaVA (dynamic)</a:t>
            </a:r>
          </a:p>
          <a:p>
            <a:r>
              <a:rPr lang="en-US" altLang="ja-JP" sz="2800" b="1" dirty="0">
                <a:solidFill>
                  <a:srgbClr val="0000FF"/>
                </a:solidFill>
              </a:rPr>
              <a:t> </a:t>
            </a:r>
            <a:r>
              <a:rPr lang="en-US" altLang="ja-JP" sz="28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800" b="1" dirty="0" smtClean="0">
                <a:solidFill>
                  <a:srgbClr val="0000FF"/>
                </a:solidFill>
              </a:rPr>
              <a:t> / JVN (static)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58918" y="529263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APT</a:t>
            </a:r>
            <a:r>
              <a:rPr kumimoji="1" lang="en-US" altLang="ja-JP" sz="2800" b="1" dirty="0" smtClean="0">
                <a:solidFill>
                  <a:schemeClr val="accent6">
                    <a:lumMod val="75000"/>
                  </a:schemeClr>
                </a:solidFill>
              </a:rPr>
              <a:t> / SKA</a:t>
            </a:r>
            <a:endParaRPr kumimoji="1" lang="ja-JP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2" name="直線コネクタ 31"/>
          <p:cNvCxnSpPr>
            <a:endCxn id="31" idx="1"/>
          </p:cNvCxnSpPr>
          <p:nvPr/>
        </p:nvCxnSpPr>
        <p:spPr>
          <a:xfrm>
            <a:off x="3827929" y="762671"/>
            <a:ext cx="2530989" cy="28202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4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024" y="80404"/>
            <a:ext cx="8229600" cy="995361"/>
          </a:xfrm>
        </p:spPr>
        <p:txBody>
          <a:bodyPr/>
          <a:lstStyle/>
          <a:p>
            <a:r>
              <a:rPr lang="en-US" altLang="ja-JP" b="1" dirty="0" smtClean="0"/>
              <a:t>Better with VLBA / EVN / HSA? 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130" y="1075765"/>
            <a:ext cx="90748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>
                <a:solidFill>
                  <a:srgbClr val="008000"/>
                </a:solidFill>
              </a:rPr>
              <a:t>l</a:t>
            </a:r>
            <a:r>
              <a:rPr lang="en-US" altLang="ja-JP" sz="4400" b="1" dirty="0" smtClean="0">
                <a:solidFill>
                  <a:srgbClr val="008000"/>
                </a:solidFill>
              </a:rPr>
              <a:t>arge / </a:t>
            </a:r>
            <a:r>
              <a:rPr lang="en-US" altLang="ja-JP" sz="4400" b="1" dirty="0">
                <a:solidFill>
                  <a:srgbClr val="008000"/>
                </a:solidFill>
              </a:rPr>
              <a:t>k</a:t>
            </a:r>
            <a:r>
              <a:rPr lang="en-US" altLang="ja-JP" sz="4400" b="1" dirty="0" smtClean="0">
                <a:solidFill>
                  <a:srgbClr val="008000"/>
                </a:solidFill>
              </a:rPr>
              <a:t>ey projects driven</a:t>
            </a:r>
            <a:endParaRPr kumimoji="1" lang="en-US" altLang="ja-JP" sz="4400" b="1" dirty="0">
              <a:solidFill>
                <a:srgbClr val="008000"/>
              </a:solidFill>
            </a:endParaRPr>
          </a:p>
          <a:p>
            <a:pPr algn="ctr"/>
            <a:r>
              <a:rPr lang="en-US" altLang="ja-JP" sz="3600" b="1" dirty="0" smtClean="0"/>
              <a:t>affected by communities’ present-day trends</a:t>
            </a:r>
            <a:endParaRPr kumimoji="1" lang="ja-JP" altLang="en-US" sz="3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3974513"/>
            <a:ext cx="89647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rgbClr val="0000FF"/>
                </a:solidFill>
              </a:rPr>
              <a:t>JVN operated by universities</a:t>
            </a:r>
            <a:endParaRPr kumimoji="1" lang="en-US" altLang="ja-JP" sz="4400" b="1" dirty="0">
              <a:solidFill>
                <a:srgbClr val="0000FF"/>
              </a:solidFill>
            </a:endParaRPr>
          </a:p>
          <a:p>
            <a:pPr marL="571500" indent="-212400" algn="ctr">
              <a:buFont typeface="Arial"/>
              <a:buChar char="•"/>
            </a:pPr>
            <a:r>
              <a:rPr lang="en-US" altLang="ja-JP" sz="3200" b="1" dirty="0" smtClean="0"/>
              <a:t>decadal / centurial academic activities</a:t>
            </a:r>
          </a:p>
          <a:p>
            <a:pPr marL="571500" indent="-212400" algn="ctr">
              <a:buFont typeface="Arial"/>
              <a:buChar char="•"/>
            </a:pPr>
            <a:r>
              <a:rPr lang="en-US" altLang="ja-JP" sz="3200" b="1" dirty="0"/>
              <a:t>r</a:t>
            </a:r>
            <a:r>
              <a:rPr lang="en-US" altLang="ja-JP" sz="3200" b="1" dirty="0" smtClean="0"/>
              <a:t>esearch time scale fixed by telescope lifetime</a:t>
            </a:r>
          </a:p>
          <a:p>
            <a:pPr marL="571500" indent="-212400" algn="ctr">
              <a:buFont typeface="Arial"/>
              <a:buChar char="•"/>
            </a:pPr>
            <a:r>
              <a:rPr lang="en-US" altLang="ja-JP" sz="3200" b="1" dirty="0" smtClean="0"/>
              <a:t>l</a:t>
            </a:r>
            <a:r>
              <a:rPr kumimoji="1" lang="en-US" altLang="ja-JP" sz="3200" b="1" dirty="0" smtClean="0"/>
              <a:t>arge key projects followed by key projects       </a:t>
            </a:r>
            <a:r>
              <a:rPr kumimoji="1" lang="en-US" altLang="ja-JP" sz="2800" b="1" dirty="0" smtClean="0"/>
              <a:t>(for  &lt; 10 years)</a:t>
            </a:r>
            <a:r>
              <a:rPr kumimoji="1" lang="en-US" altLang="ja-JP" sz="3200" b="1" dirty="0" smtClean="0"/>
              <a:t> proposed by same research group</a:t>
            </a:r>
            <a:endParaRPr kumimoji="1" lang="ja-JP" altLang="en-US" sz="3200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601881" y="2354381"/>
            <a:ext cx="0" cy="1829309"/>
          </a:xfrm>
          <a:prstGeom prst="straightConnector1">
            <a:avLst/>
          </a:prstGeom>
          <a:ln w="228600" cmpd="sng"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1120588" y="5886830"/>
            <a:ext cx="971176" cy="14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1105647" y="5994407"/>
            <a:ext cx="971176" cy="14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939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521"/>
            <a:ext cx="8229600" cy="741361"/>
          </a:xfrm>
        </p:spPr>
        <p:txBody>
          <a:bodyPr>
            <a:normAutofit/>
          </a:bodyPr>
          <a:lstStyle/>
          <a:p>
            <a:r>
              <a:rPr kumimoji="1" lang="en-US" altLang="ja-JP" sz="4000" b="1" dirty="0" smtClean="0"/>
              <a:t>Towards era of the SKA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3764" y="956234"/>
            <a:ext cx="8710707" cy="5871883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Collaboration with FAST will be </a:t>
            </a:r>
            <a:r>
              <a:rPr lang="en-US" altLang="ja-JP" i="1" dirty="0" smtClean="0"/>
              <a:t>p</a:t>
            </a:r>
            <a:r>
              <a:rPr kumimoji="1" lang="en-US" altLang="ja-JP" i="1" dirty="0" smtClean="0"/>
              <a:t>essimistic</a:t>
            </a:r>
            <a:r>
              <a:rPr lang="en-US" altLang="ja-JP" dirty="0"/>
              <a:t> </a:t>
            </a:r>
            <a:r>
              <a:rPr kumimoji="1" lang="en-US" altLang="ja-JP" dirty="0" smtClean="0"/>
              <a:t>(?). </a:t>
            </a:r>
            <a:endParaRPr kumimoji="1" lang="en-US" altLang="ja-JP" dirty="0" smtClean="0"/>
          </a:p>
          <a:p>
            <a:pPr lvl="1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Starting with </a:t>
            </a:r>
            <a:r>
              <a:rPr lang="en-US" altLang="ja-JP" b="1" dirty="0" smtClean="0"/>
              <a:t>P-band (300 MHz)</a:t>
            </a:r>
            <a:r>
              <a:rPr lang="en-US" altLang="ja-JP" dirty="0" smtClean="0"/>
              <a:t>?</a:t>
            </a:r>
            <a:r>
              <a:rPr kumimoji="1" lang="en-US" altLang="ja-JP" dirty="0" smtClean="0"/>
              <a:t> </a:t>
            </a: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kumimoji="1" lang="en-US" altLang="ja-JP" dirty="0" smtClean="0"/>
              <a:t>Start with collaboration with SHAO, ATNF, </a:t>
            </a:r>
            <a:r>
              <a:rPr kumimoji="1" lang="en-US" altLang="ja-JP" dirty="0" err="1" smtClean="0"/>
              <a:t>UTas</a:t>
            </a:r>
            <a:endParaRPr lang="en-US" altLang="ja-JP" dirty="0"/>
          </a:p>
          <a:p>
            <a:pPr marL="857250" lvl="1" indent="-457200">
              <a:lnSpc>
                <a:spcPts val="2800"/>
              </a:lnSpc>
              <a:spcBef>
                <a:spcPts val="0"/>
              </a:spcBef>
            </a:pPr>
            <a:r>
              <a:rPr kumimoji="1" lang="en-US" altLang="ja-JP" dirty="0" smtClean="0"/>
              <a:t>Domestic partners: </a:t>
            </a: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kumimoji="1" lang="en-US" altLang="ja-JP" dirty="0" smtClean="0"/>
              <a:t>ISAS (</a:t>
            </a:r>
            <a:r>
              <a:rPr kumimoji="1" lang="en-US" altLang="ja-JP" dirty="0" err="1" smtClean="0"/>
              <a:t>Usuda</a:t>
            </a:r>
            <a:r>
              <a:rPr kumimoji="1" lang="en-US" altLang="ja-JP" dirty="0" smtClean="0"/>
              <a:t> 64 m), NICT (Kashima 34 m)  for 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L-band</a:t>
            </a: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>
                <a:solidFill>
                  <a:srgbClr val="000000"/>
                </a:solidFill>
              </a:rPr>
              <a:t>Collaboration at C-band (6.7 GHz) promising?</a:t>
            </a:r>
            <a:endParaRPr kumimoji="1" lang="en-US" altLang="ja-JP" dirty="0" smtClean="0">
              <a:solidFill>
                <a:srgbClr val="000000"/>
              </a:solidFill>
            </a:endParaRPr>
          </a:p>
          <a:p>
            <a:pPr marL="857250" lvl="1" indent="-457200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Science in L-band VLBI: </a:t>
            </a:r>
            <a:r>
              <a:rPr lang="en-US" altLang="ja-JP" b="1" dirty="0" smtClean="0">
                <a:solidFill>
                  <a:srgbClr val="0000FF"/>
                </a:solidFill>
              </a:rPr>
              <a:t>OH lines 						</a:t>
            </a:r>
            <a:endParaRPr lang="en-US" altLang="ja-JP" b="1" dirty="0" smtClean="0">
              <a:solidFill>
                <a:srgbClr val="FF6600"/>
              </a:solidFill>
            </a:endParaRP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kumimoji="1" lang="en-US" altLang="ja-JP" dirty="0" smtClean="0"/>
              <a:t>OH masers (MWG dynamics, stellar evolution)</a:t>
            </a:r>
          </a:p>
          <a:p>
            <a:pPr marL="800100" lvl="2" indent="0" algn="r">
              <a:lnSpc>
                <a:spcPts val="2800"/>
              </a:lnSpc>
              <a:spcBef>
                <a:spcPts val="0"/>
              </a:spcBef>
              <a:buNone/>
            </a:pPr>
            <a:r>
              <a:rPr lang="en-US" altLang="ja-JP" b="1" dirty="0">
                <a:solidFill>
                  <a:srgbClr val="FF6600"/>
                </a:solidFill>
                <a:sym typeface="Wingdings"/>
              </a:rPr>
              <a:t> see Nakagawa-san’s talk</a:t>
            </a:r>
            <a:endParaRPr kumimoji="1" lang="en-US" altLang="ja-JP" dirty="0" smtClean="0"/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OH thermal line (absorption with AGNs)</a:t>
            </a:r>
          </a:p>
          <a:p>
            <a:pPr marL="457200" indent="-457200">
              <a:lnSpc>
                <a:spcPts val="2800"/>
              </a:lnSpc>
              <a:spcBef>
                <a:spcPts val="0"/>
              </a:spcBef>
            </a:pPr>
            <a:r>
              <a:rPr kumimoji="1" lang="en-US" altLang="ja-JP" dirty="0" smtClean="0"/>
              <a:t>Developments towards the SKA</a:t>
            </a: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Wide-band system (</a:t>
            </a:r>
            <a:r>
              <a:rPr lang="en-US" altLang="ja-JP" u="sng" dirty="0" smtClean="0"/>
              <a:t>1—25 GHz</a:t>
            </a:r>
            <a:r>
              <a:rPr lang="en-US" altLang="ja-JP" dirty="0" smtClean="0"/>
              <a:t>)</a:t>
            </a: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Low cost, low power consumption equipment</a:t>
            </a: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Reliable system operation scheme</a:t>
            </a: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kumimoji="1" lang="en-US" altLang="ja-JP" dirty="0" smtClean="0"/>
              <a:t>Calibration scheme against ionosphere</a:t>
            </a:r>
          </a:p>
          <a:p>
            <a:pPr marL="1257300" lvl="2" indent="-457200">
              <a:lnSpc>
                <a:spcPts val="2800"/>
              </a:lnSpc>
              <a:spcBef>
                <a:spcPts val="0"/>
              </a:spcBef>
            </a:pPr>
            <a:r>
              <a:rPr lang="en-US" altLang="ja-JP" dirty="0" smtClean="0"/>
              <a:t>Wide field imaging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22332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8554"/>
            <a:ext cx="8229600" cy="786186"/>
          </a:xfrm>
        </p:spPr>
        <p:txBody>
          <a:bodyPr>
            <a:noAutofit/>
          </a:bodyPr>
          <a:lstStyle/>
          <a:p>
            <a:r>
              <a:rPr kumimoji="1" lang="en-US" altLang="ja-JP" sz="5400" b="1" dirty="0" smtClean="0"/>
              <a:t>Conclusions</a:t>
            </a:r>
            <a:endParaRPr kumimoji="1" lang="ja-JP" altLang="en-US" sz="54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4118" y="1733176"/>
            <a:ext cx="8919882" cy="4437529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4400" b="1" dirty="0" smtClean="0"/>
              <a:t>Consider JVN’s “legacy projects”.</a:t>
            </a:r>
          </a:p>
          <a:p>
            <a:pPr lvl="1"/>
            <a:r>
              <a:rPr lang="en-US" altLang="ja-JP" sz="4000" b="1" dirty="0"/>
              <a:t> </a:t>
            </a:r>
            <a:r>
              <a:rPr lang="en-US" altLang="ja-JP" sz="4000" b="1" u="sng" dirty="0" smtClean="0"/>
              <a:t>Decadal</a:t>
            </a:r>
            <a:r>
              <a:rPr lang="en-US" altLang="ja-JP" sz="4000" b="1" dirty="0" smtClean="0"/>
              <a:t> </a:t>
            </a:r>
            <a:r>
              <a:rPr lang="en-US" altLang="ja-JP" sz="4000" b="1" dirty="0" smtClean="0"/>
              <a:t>(loose) radio </a:t>
            </a:r>
            <a:r>
              <a:rPr lang="en-US" altLang="ja-JP" sz="4000" b="1" dirty="0" smtClean="0"/>
              <a:t>source monitoring</a:t>
            </a:r>
          </a:p>
          <a:p>
            <a:pPr lvl="1"/>
            <a:r>
              <a:rPr lang="en-US" altLang="ja-JP" sz="4000" b="1" dirty="0" smtClean="0"/>
              <a:t> </a:t>
            </a:r>
            <a:r>
              <a:rPr lang="en-US" altLang="ja-JP" sz="4000" b="1" dirty="0" smtClean="0">
                <a:solidFill>
                  <a:srgbClr val="000090"/>
                </a:solidFill>
              </a:rPr>
              <a:t>Mapping stellar masers toward “progenitors” (</a:t>
            </a:r>
            <a:r>
              <a:rPr lang="en-US" altLang="ja-JP" sz="4000" b="1" dirty="0" err="1" smtClean="0">
                <a:solidFill>
                  <a:srgbClr val="000090"/>
                </a:solidFill>
              </a:rPr>
              <a:t>novas</a:t>
            </a:r>
            <a:r>
              <a:rPr lang="en-US" altLang="ja-JP" sz="4000" b="1" dirty="0" smtClean="0">
                <a:solidFill>
                  <a:srgbClr val="000090"/>
                </a:solidFill>
              </a:rPr>
              <a:t>, </a:t>
            </a:r>
            <a:r>
              <a:rPr lang="en-US" altLang="ja-JP" sz="4000" b="1" dirty="0" err="1" smtClean="0">
                <a:solidFill>
                  <a:srgbClr val="000090"/>
                </a:solidFill>
              </a:rPr>
              <a:t>SNe</a:t>
            </a:r>
            <a:r>
              <a:rPr lang="en-US" altLang="ja-JP" sz="4000" b="1" dirty="0" smtClean="0">
                <a:solidFill>
                  <a:srgbClr val="000090"/>
                </a:solidFill>
              </a:rPr>
              <a:t>, WFs) </a:t>
            </a:r>
          </a:p>
          <a:p>
            <a:r>
              <a:rPr kumimoji="1" lang="en-US" altLang="ja-JP" sz="4400" b="1" dirty="0" smtClean="0"/>
              <a:t>Challenge new ideas </a:t>
            </a:r>
            <a:r>
              <a:rPr kumimoji="1" lang="en-US" altLang="ja-JP" sz="4400" b="1" i="1" dirty="0" smtClean="0"/>
              <a:t>flexibly</a:t>
            </a:r>
            <a:r>
              <a:rPr kumimoji="1" lang="en-US" altLang="ja-JP" sz="4400" b="1" dirty="0" smtClean="0"/>
              <a:t>.</a:t>
            </a:r>
          </a:p>
          <a:p>
            <a:pPr lvl="1"/>
            <a:r>
              <a:rPr kumimoji="1" lang="en-US" altLang="ja-JP" sz="4000" b="1" dirty="0" smtClean="0"/>
              <a:t> As pathfinder to </a:t>
            </a:r>
            <a:r>
              <a:rPr kumimoji="1" lang="en-US" altLang="ja-JP" sz="4000" b="1" dirty="0" smtClean="0"/>
              <a:t>SKA</a:t>
            </a:r>
            <a:endParaRPr kumimoji="1" lang="en-US" altLang="ja-JP" sz="4000" b="1" dirty="0" smtClean="0"/>
          </a:p>
          <a:p>
            <a:pPr lvl="1"/>
            <a:r>
              <a:rPr lang="en-US" altLang="ja-JP" sz="4000" b="1" dirty="0"/>
              <a:t> </a:t>
            </a:r>
            <a:r>
              <a:rPr lang="en-US" altLang="ja-JP" sz="4000" b="1" dirty="0" smtClean="0"/>
              <a:t>Anticipating trials for ALMA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1833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70" y="110285"/>
            <a:ext cx="5871883" cy="1157357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200" b="1" dirty="0" smtClean="0"/>
              <a:t>JVN image of H</a:t>
            </a:r>
            <a:r>
              <a:rPr kumimoji="1" lang="en-US" altLang="ja-JP" sz="3200" b="1" baseline="-25000" dirty="0" smtClean="0"/>
              <a:t>2</a:t>
            </a:r>
            <a:r>
              <a:rPr kumimoji="1" lang="en-US" altLang="ja-JP" sz="3200" b="1" dirty="0" smtClean="0"/>
              <a:t>O masers around </a:t>
            </a:r>
            <a:br>
              <a:rPr kumimoji="1" lang="en-US" altLang="ja-JP" sz="3200" b="1" dirty="0" smtClean="0"/>
            </a:br>
            <a:r>
              <a:rPr kumimoji="1" lang="en-US" altLang="ja-JP" sz="3200" b="1" dirty="0" smtClean="0"/>
              <a:t>RT </a:t>
            </a:r>
            <a:r>
              <a:rPr kumimoji="1" lang="en-US" altLang="ja-JP" sz="3200" b="1" dirty="0" err="1" smtClean="0"/>
              <a:t>Virginis</a:t>
            </a:r>
            <a:r>
              <a:rPr lang="en-US" altLang="ja-JP" sz="3200" b="1" dirty="0"/>
              <a:t> </a:t>
            </a:r>
            <a:r>
              <a:rPr lang="en-US" altLang="ja-JP" sz="3200" b="1" dirty="0" smtClean="0"/>
              <a:t>(</a:t>
            </a:r>
            <a:r>
              <a:rPr lang="en-US" altLang="ja-JP" sz="2800" b="1" dirty="0" smtClean="0"/>
              <a:t>u16150b, preliminary)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11058" y="5930946"/>
            <a:ext cx="4332941" cy="927054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kumimoji="1" lang="en-US" altLang="ja-JP" sz="2800" b="1" dirty="0" smtClean="0"/>
              <a:t>c.f. VLBA observations in 1998 </a:t>
            </a:r>
          </a:p>
          <a:p>
            <a:pPr marL="0" indent="0" algn="r">
              <a:buNone/>
            </a:pPr>
            <a:r>
              <a:rPr kumimoji="1" lang="en-US" altLang="ja-JP" sz="2800" b="1" dirty="0" smtClean="0"/>
              <a:t>(Imai et al. 2003)</a:t>
            </a:r>
            <a:endParaRPr kumimoji="1" lang="ja-JP" altLang="en-US" sz="2800" b="1" dirty="0"/>
          </a:p>
        </p:txBody>
      </p:sp>
      <p:pic>
        <p:nvPicPr>
          <p:cNvPr id="4" name="図 3" descr="スクリーンショット 2016-07-09 14.41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1404471"/>
            <a:ext cx="4420069" cy="4089025"/>
          </a:xfrm>
          <a:prstGeom prst="rect">
            <a:avLst/>
          </a:prstGeom>
        </p:spPr>
      </p:pic>
      <p:pic>
        <p:nvPicPr>
          <p:cNvPr id="5" name="図 4" descr="スクリーンショット 2016-07-09 14.54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13" y="1267642"/>
            <a:ext cx="4618287" cy="44996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078316" y="4815881"/>
            <a:ext cx="1495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00"/>
                </a:solidFill>
              </a:rPr>
              <a:t>0.29 </a:t>
            </a:r>
            <a:r>
              <a:rPr kumimoji="1" lang="en-US" altLang="ja-JP" b="1" dirty="0" err="1" smtClean="0">
                <a:solidFill>
                  <a:srgbClr val="FFFF00"/>
                </a:solidFill>
              </a:rPr>
              <a:t>Jy</a:t>
            </a:r>
            <a:r>
              <a:rPr lang="en-US" altLang="ja-JP" b="1" dirty="0" smtClean="0">
                <a:solidFill>
                  <a:srgbClr val="FFFF00"/>
                </a:solidFill>
              </a:rPr>
              <a:t>/beam</a:t>
            </a:r>
          </a:p>
          <a:p>
            <a:r>
              <a:rPr kumimoji="1" lang="en-US" altLang="ja-JP" b="1" i="1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b="1" baseline="-25000" dirty="0" smtClean="0">
                <a:solidFill>
                  <a:srgbClr val="FFFF00"/>
                </a:solidFill>
              </a:rPr>
              <a:t>int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>= 2 </a:t>
            </a:r>
            <a:r>
              <a:rPr kumimoji="1" lang="en-US" altLang="ja-JP" b="1" dirty="0" err="1" smtClean="0">
                <a:solidFill>
                  <a:srgbClr val="FFFF00"/>
                </a:solidFill>
              </a:rPr>
              <a:t>hr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70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39058" y="88245"/>
            <a:ext cx="8904941" cy="1047286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kumimoji="1" lang="en-US" altLang="ja-JP" sz="3600" b="1" dirty="0" smtClean="0"/>
              <a:t>I 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do</a:t>
            </a:r>
            <a:r>
              <a:rPr kumimoji="1" lang="en-US" altLang="ja-JP" sz="3600" b="1" dirty="0" smtClean="0"/>
              <a:t> </a:t>
            </a:r>
            <a:r>
              <a:rPr kumimoji="1" lang="en-US" altLang="ja-JP" sz="3600" b="1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sz="3600" b="1" dirty="0" smtClean="0"/>
              <a:t> suggest </a:t>
            </a:r>
            <a:r>
              <a:rPr kumimoji="1" lang="en-US" altLang="ja-JP" sz="3600" b="1" i="1" dirty="0" smtClean="0"/>
              <a:t>intensive</a:t>
            </a:r>
            <a:r>
              <a:rPr kumimoji="1" lang="en-US" altLang="ja-JP" sz="3600" b="1" dirty="0" smtClean="0"/>
              <a:t> study on </a:t>
            </a:r>
            <a:br>
              <a:rPr kumimoji="1" lang="en-US" altLang="ja-JP" sz="3600" b="1" dirty="0" smtClean="0"/>
            </a:br>
            <a:r>
              <a:rPr lang="en-US" altLang="ja-JP" sz="3600" b="1" dirty="0" err="1" smtClean="0"/>
              <a:t>circum</a:t>
            </a:r>
            <a:r>
              <a:rPr kumimoji="1" lang="en-US" altLang="ja-JP" sz="3600" b="1" dirty="0" err="1" smtClean="0"/>
              <a:t>stellar</a:t>
            </a:r>
            <a:r>
              <a:rPr kumimoji="1" lang="en-US" altLang="ja-JP" sz="3600" b="1" dirty="0" smtClean="0"/>
              <a:t> masers with JVN.</a:t>
            </a:r>
            <a:endParaRPr kumimoji="1" lang="ja-JP" altLang="en-US" sz="3600" b="1" dirty="0"/>
          </a:p>
        </p:txBody>
      </p:sp>
      <p:pic>
        <p:nvPicPr>
          <p:cNvPr id="7" name="txcam44.gif" descr="/Users/himai/Presentations/アニメ/txcam44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58" y="2084665"/>
            <a:ext cx="4754562" cy="4652962"/>
          </a:xfrm>
          <a:prstGeom prst="rect">
            <a:avLst/>
          </a:prstGeom>
        </p:spPr>
      </p:pic>
      <p:sp>
        <p:nvSpPr>
          <p:cNvPr id="8" name="テキスト ボックス 4"/>
          <p:cNvSpPr txBox="1">
            <a:spLocks noChangeArrowheads="1"/>
          </p:cNvSpPr>
          <p:nvPr/>
        </p:nvSpPr>
        <p:spPr bwMode="auto">
          <a:xfrm>
            <a:off x="5190565" y="2382023"/>
            <a:ext cx="3714376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b="1" dirty="0" smtClean="0">
                <a:solidFill>
                  <a:srgbClr val="008000"/>
                </a:solidFill>
              </a:rPr>
              <a:t>Movie of SiO </a:t>
            </a:r>
            <a:r>
              <a:rPr lang="en-US" altLang="ja-JP" b="1" dirty="0">
                <a:solidFill>
                  <a:srgbClr val="008000"/>
                </a:solidFill>
              </a:rPr>
              <a:t>masers around TX Cam</a:t>
            </a:r>
          </a:p>
          <a:p>
            <a:r>
              <a:rPr lang="en-US" altLang="ja-JP" sz="2000" b="1" dirty="0">
                <a:solidFill>
                  <a:srgbClr val="000000"/>
                </a:solidFill>
              </a:rPr>
              <a:t>(Diamond &amp; </a:t>
            </a:r>
            <a:r>
              <a:rPr lang="en-US" altLang="ja-JP" sz="2000" b="1" dirty="0" err="1">
                <a:solidFill>
                  <a:srgbClr val="000000"/>
                </a:solidFill>
              </a:rPr>
              <a:t>Kemball</a:t>
            </a:r>
            <a:r>
              <a:rPr lang="en-US" altLang="ja-JP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2003;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Gonidakis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et al. 2010; </a:t>
            </a:r>
            <a:r>
              <a:rPr lang="en-US" altLang="ja-JP" sz="2000" b="1" dirty="0" err="1" smtClean="0">
                <a:solidFill>
                  <a:srgbClr val="000000"/>
                </a:solidFill>
              </a:rPr>
              <a:t>Gonidakis</a:t>
            </a:r>
            <a:r>
              <a:rPr lang="en-US" altLang="ja-JP" sz="2000" b="1" dirty="0" smtClean="0">
                <a:solidFill>
                  <a:srgbClr val="000000"/>
                </a:solidFill>
              </a:rPr>
              <a:t> et al. 2013)</a:t>
            </a:r>
            <a:endParaRPr lang="en-US" altLang="ja-JP" b="1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4"/>
          <p:cNvSpPr txBox="1">
            <a:spLocks noChangeArrowheads="1"/>
          </p:cNvSpPr>
          <p:nvPr/>
        </p:nvSpPr>
        <p:spPr bwMode="auto">
          <a:xfrm>
            <a:off x="5100919" y="5146772"/>
            <a:ext cx="3714376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b="1" dirty="0" smtClean="0">
                <a:solidFill>
                  <a:srgbClr val="3366FF"/>
                </a:solidFill>
              </a:rPr>
              <a:t>KaVA Large Projects </a:t>
            </a:r>
          </a:p>
          <a:p>
            <a:pPr algn="ctr"/>
            <a:r>
              <a:rPr lang="en-US" altLang="ja-JP" b="1" dirty="0" smtClean="0">
                <a:solidFill>
                  <a:srgbClr val="3366FF"/>
                </a:solidFill>
              </a:rPr>
              <a:t>on </a:t>
            </a:r>
            <a:r>
              <a:rPr lang="en-US" altLang="ja-JP" b="1" dirty="0" err="1" smtClean="0">
                <a:solidFill>
                  <a:srgbClr val="3366FF"/>
                </a:solidFill>
              </a:rPr>
              <a:t>circumstellar</a:t>
            </a:r>
            <a:r>
              <a:rPr lang="en-US" altLang="ja-JP" b="1" dirty="0" smtClean="0">
                <a:solidFill>
                  <a:srgbClr val="3366FF"/>
                </a:solidFill>
              </a:rPr>
              <a:t> masers</a:t>
            </a:r>
          </a:p>
          <a:p>
            <a:pPr algn="ctr"/>
            <a:r>
              <a:rPr lang="en-US" altLang="ja-JP" b="1" dirty="0" smtClean="0">
                <a:solidFill>
                  <a:srgbClr val="3366FF"/>
                </a:solidFill>
              </a:rPr>
              <a:t>(2017—2025?)</a:t>
            </a:r>
            <a:endParaRPr lang="en-US" altLang="ja-JP" b="1" dirty="0">
              <a:solidFill>
                <a:srgbClr val="3366FF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887882" y="4181173"/>
            <a:ext cx="0" cy="965599"/>
          </a:xfrm>
          <a:prstGeom prst="straightConnector1">
            <a:avLst/>
          </a:prstGeom>
          <a:ln w="228600" cmpd="sng">
            <a:solidFill>
              <a:srgbClr val="0000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5"/>
          <p:cNvSpPr txBox="1">
            <a:spLocks/>
          </p:cNvSpPr>
          <p:nvPr/>
        </p:nvSpPr>
        <p:spPr>
          <a:xfrm>
            <a:off x="239059" y="1122174"/>
            <a:ext cx="8904941" cy="962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altLang="ja-JP" sz="3600" b="1" dirty="0" smtClean="0"/>
              <a:t>Instead, I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do</a:t>
            </a:r>
            <a:r>
              <a:rPr lang="en-US" altLang="ja-JP" sz="3600" b="1" dirty="0" smtClean="0"/>
              <a:t> suggest </a:t>
            </a:r>
            <a:r>
              <a:rPr lang="en-US" altLang="ja-JP" sz="3600" b="1" u="sng" dirty="0" smtClean="0"/>
              <a:t>some strategies</a:t>
            </a:r>
            <a:r>
              <a:rPr lang="en-US" altLang="ja-JP" sz="3600" b="1" dirty="0" smtClean="0"/>
              <a:t> in 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stellar maser study with JVN.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3463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2023" y="140168"/>
            <a:ext cx="8229600" cy="1143000"/>
          </a:xfrm>
        </p:spPr>
        <p:txBody>
          <a:bodyPr/>
          <a:lstStyle/>
          <a:p>
            <a:r>
              <a:rPr lang="en-US" altLang="ja-JP" b="1" dirty="0" smtClean="0"/>
              <a:t>How is JVN characterized? 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2156" y="1553723"/>
            <a:ext cx="676649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 smtClean="0">
                <a:solidFill>
                  <a:srgbClr val="008000"/>
                </a:solidFill>
              </a:rPr>
              <a:t>f</a:t>
            </a:r>
            <a:r>
              <a:rPr lang="en-US" altLang="ja-JP" sz="4400" b="1" dirty="0">
                <a:solidFill>
                  <a:srgbClr val="008000"/>
                </a:solidFill>
              </a:rPr>
              <a:t>lexible ≠ </a:t>
            </a:r>
            <a:r>
              <a:rPr lang="en-US" altLang="ja-JP" sz="4400" b="1" dirty="0" smtClean="0">
                <a:solidFill>
                  <a:srgbClr val="008000"/>
                </a:solidFill>
              </a:rPr>
              <a:t>systematic</a:t>
            </a:r>
            <a:endParaRPr kumimoji="1" lang="en-US" altLang="ja-JP" sz="4400" b="1" dirty="0">
              <a:solidFill>
                <a:srgbClr val="008000"/>
              </a:solidFill>
            </a:endParaRPr>
          </a:p>
          <a:p>
            <a:pPr algn="ctr"/>
            <a:r>
              <a:rPr lang="en-US" altLang="ja-JP" sz="4000" b="1" dirty="0" smtClean="0"/>
              <a:t>Unstable (errors, bad weather)</a:t>
            </a:r>
          </a:p>
          <a:p>
            <a:pPr algn="ctr"/>
            <a:r>
              <a:rPr lang="en-US" altLang="ja-JP" sz="4000" b="1" dirty="0" smtClean="0"/>
              <a:t>→ compensated by flexibility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0692" y="4007064"/>
            <a:ext cx="73186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400" b="1" dirty="0" smtClean="0"/>
              <a:t>High sensitivity</a:t>
            </a:r>
          </a:p>
          <a:p>
            <a:pPr algn="ctr"/>
            <a:r>
              <a:rPr lang="en-US" altLang="ja-JP" sz="3600" b="1" dirty="0" smtClean="0"/>
              <a:t>(c.f. EVN, HSA=High Sensitivity Array)</a:t>
            </a:r>
          </a:p>
          <a:p>
            <a:pPr algn="ctr"/>
            <a:r>
              <a:rPr lang="en-US" altLang="ja-JP" sz="4400" b="1" dirty="0" smtClean="0"/>
              <a:t>High dynamic range </a:t>
            </a:r>
          </a:p>
          <a:p>
            <a:pPr algn="ctr"/>
            <a:r>
              <a:rPr lang="en-US" altLang="ja-JP" sz="3600" b="1" dirty="0" smtClean="0"/>
              <a:t>(in full operation)</a:t>
            </a:r>
            <a:endParaRPr kumimoji="1" lang="ja-JP" altLang="en-US" sz="3600" dirty="0"/>
          </a:p>
        </p:txBody>
      </p:sp>
      <p:cxnSp>
        <p:nvCxnSpPr>
          <p:cNvPr id="8" name="直線コネクタ 7"/>
          <p:cNvCxnSpPr/>
          <p:nvPr/>
        </p:nvCxnSpPr>
        <p:spPr>
          <a:xfrm>
            <a:off x="2779059" y="4377765"/>
            <a:ext cx="4034117" cy="448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779059" y="4507753"/>
            <a:ext cx="4034117" cy="448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191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9529" y="29882"/>
            <a:ext cx="8919883" cy="771244"/>
          </a:xfrm>
        </p:spPr>
        <p:txBody>
          <a:bodyPr>
            <a:noAutofit/>
          </a:bodyPr>
          <a:lstStyle/>
          <a:p>
            <a:r>
              <a:rPr kumimoji="1" lang="en-US" altLang="ja-JP" b="1" dirty="0" smtClean="0"/>
              <a:t>The Ibaraki Array</a:t>
            </a:r>
            <a:r>
              <a:rPr kumimoji="1" lang="en-US" altLang="ja-JP" sz="4800" b="1" dirty="0" smtClean="0"/>
              <a:t> </a:t>
            </a:r>
            <a:r>
              <a:rPr kumimoji="1" lang="en-US" altLang="ja-JP" sz="2800" b="1" dirty="0" smtClean="0"/>
              <a:t>(first but last operation of …?)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6472" y="6188636"/>
            <a:ext cx="7336117" cy="67907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 smtClean="0"/>
              <a:t>Baselines as short as 50 km (</a:t>
            </a:r>
            <a:r>
              <a:rPr lang="en-US" altLang="ja-JP" b="1" dirty="0" smtClean="0"/>
              <a:t>c.f. MERLIN)</a:t>
            </a:r>
            <a:endParaRPr kumimoji="1" lang="ja-JP" altLang="en-US" b="1" dirty="0"/>
          </a:p>
        </p:txBody>
      </p:sp>
      <p:pic>
        <p:nvPicPr>
          <p:cNvPr id="4" name="図 3" descr="JV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7" y="883936"/>
            <a:ext cx="7515412" cy="537791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83295" y="2271058"/>
            <a:ext cx="1165411" cy="1240118"/>
          </a:xfrm>
          <a:prstGeom prst="rect">
            <a:avLst/>
          </a:prstGeom>
          <a:noFill/>
          <a:ln w="76200" cmpd="sng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6872942" y="3630706"/>
            <a:ext cx="1165411" cy="1362630"/>
          </a:xfrm>
          <a:prstGeom prst="rect">
            <a:avLst/>
          </a:prstGeom>
          <a:noFill/>
          <a:ln w="76200" cmpd="sng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172636" y="4201459"/>
            <a:ext cx="1491129" cy="1207247"/>
          </a:xfrm>
          <a:prstGeom prst="rect">
            <a:avLst/>
          </a:prstGeom>
          <a:noFill/>
          <a:ln w="76200" cmpd="sng">
            <a:solidFill>
              <a:srgbClr val="00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287930" y="1183340"/>
            <a:ext cx="1401482" cy="1819836"/>
          </a:xfrm>
          <a:prstGeom prst="rect">
            <a:avLst/>
          </a:prstGeom>
          <a:noFill/>
          <a:ln w="762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702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882" y="6276788"/>
            <a:ext cx="8686800" cy="5812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3366FF"/>
                </a:solidFill>
              </a:rPr>
              <a:t>Fringe fitting (rate) solutions for W </a:t>
            </a:r>
            <a:r>
              <a:rPr lang="en-US" altLang="ja-JP" dirty="0" err="1" smtClean="0">
                <a:solidFill>
                  <a:srgbClr val="3366FF"/>
                </a:solidFill>
              </a:rPr>
              <a:t>Hya</a:t>
            </a:r>
            <a:r>
              <a:rPr lang="en-US" altLang="ja-JP" dirty="0" smtClean="0">
                <a:solidFill>
                  <a:srgbClr val="3366FF"/>
                </a:solidFill>
              </a:rPr>
              <a:t> @100 pc in u16150b </a:t>
            </a:r>
            <a:endParaRPr kumimoji="1" lang="ja-JP" altLang="en-US" dirty="0">
              <a:solidFill>
                <a:srgbClr val="3366FF"/>
              </a:solidFill>
            </a:endParaRPr>
          </a:p>
        </p:txBody>
      </p:sp>
      <p:pic>
        <p:nvPicPr>
          <p:cNvPr id="4" name="図 3" descr="スクリーンショット 2016-07-09 8.3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4" y="354383"/>
            <a:ext cx="8213937" cy="592240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941" y="65462"/>
            <a:ext cx="8621059" cy="6367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kumimoji="1" lang="en-US" altLang="ja-JP" sz="3600" b="1" dirty="0" smtClean="0"/>
              <a:t>Extended </a:t>
            </a:r>
            <a:r>
              <a:rPr kumimoji="1" lang="en-US" altLang="ja-JP" sz="3600" b="1" dirty="0" err="1" smtClean="0"/>
              <a:t>circumstellar</a:t>
            </a:r>
            <a:r>
              <a:rPr kumimoji="1" lang="en-US" altLang="ja-JP" sz="3600" b="1" dirty="0" smtClean="0"/>
              <a:t> H</a:t>
            </a:r>
            <a:r>
              <a:rPr kumimoji="1" lang="en-US" altLang="ja-JP" sz="3600" b="1" baseline="-25000" dirty="0" smtClean="0"/>
              <a:t>2</a:t>
            </a:r>
            <a:r>
              <a:rPr kumimoji="1" lang="en-US" altLang="ja-JP" sz="3600" b="1" dirty="0" smtClean="0"/>
              <a:t>O masers with JVN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971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419" y="86771"/>
            <a:ext cx="8859400" cy="1132844"/>
          </a:xfrm>
        </p:spPr>
        <p:txBody>
          <a:bodyPr>
            <a:noAutofit/>
          </a:bodyPr>
          <a:lstStyle/>
          <a:p>
            <a:pPr>
              <a:lnSpc>
                <a:spcPts val="4200"/>
              </a:lnSpc>
            </a:pPr>
            <a:r>
              <a:rPr lang="en-US" altLang="ja-JP" b="1" dirty="0" smtClean="0"/>
              <a:t>Microscopic view for exploring </a:t>
            </a:r>
            <a:br>
              <a:rPr lang="en-US" altLang="ja-JP" b="1" dirty="0" smtClean="0"/>
            </a:br>
            <a:r>
              <a:rPr lang="en-US" altLang="ja-JP" b="1" dirty="0" smtClean="0"/>
              <a:t>macroscopic structure of CSEs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8419" y="1600200"/>
            <a:ext cx="3624300" cy="451817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kumimoji="1" lang="en-US" altLang="ja-JP" b="1" dirty="0" smtClean="0"/>
              <a:t>Beaming angle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kumimoji="1" lang="en-US" altLang="ja-JP" b="1" dirty="0" smtClean="0"/>
              <a:t>~apparent spot size/  	</a:t>
            </a:r>
            <a:r>
              <a:rPr kumimoji="1" lang="en-US" altLang="ja-JP" b="1" u="sng" dirty="0" smtClean="0"/>
              <a:t>spot distribution in maser features</a:t>
            </a:r>
            <a:endParaRPr lang="en-US" altLang="ja-JP" b="1" u="sng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ja-JP" b="1" dirty="0" smtClean="0"/>
              <a:t>⇩</a:t>
            </a:r>
            <a:endParaRPr lang="en-US" altLang="ja-JP" b="1" dirty="0"/>
          </a:p>
          <a:p>
            <a:pPr marL="0" indent="0" algn="ctr">
              <a:spcBef>
                <a:spcPts val="0"/>
              </a:spcBef>
              <a:buNone/>
            </a:pPr>
            <a:r>
              <a:rPr kumimoji="1" lang="en-US" altLang="ja-JP" b="1" dirty="0" smtClean="0"/>
              <a:t>Important clues to CSE structure</a:t>
            </a:r>
          </a:p>
          <a:p>
            <a:pPr marL="0" indent="0" algn="ctr">
              <a:spcBef>
                <a:spcPts val="0"/>
              </a:spcBef>
              <a:buNone/>
            </a:pPr>
            <a:endParaRPr kumimoji="1" lang="en-US" altLang="ja-JP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ja-JP" b="1" dirty="0" smtClean="0"/>
              <a:t>Shock wave propagation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ja-JP" b="1" dirty="0"/>
              <a:t>o</a:t>
            </a:r>
            <a:r>
              <a:rPr lang="en-US" altLang="ja-JP" b="1" dirty="0" smtClean="0"/>
              <a:t>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ja-JP" b="1" dirty="0" smtClean="0"/>
              <a:t> physical condition variation by star light</a:t>
            </a:r>
            <a:endParaRPr kumimoji="1" lang="ja-JP" altLang="en-US" b="1" dirty="0"/>
          </a:p>
        </p:txBody>
      </p:sp>
      <p:pic>
        <p:nvPicPr>
          <p:cNvPr id="4" name="図 3" descr="ピクチャ 1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19" y="1219615"/>
            <a:ext cx="5318353" cy="545251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64375" y="6301338"/>
            <a:ext cx="2468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Richards (2010)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3355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44741"/>
            <a:ext cx="8915400" cy="671737"/>
          </a:xfrm>
        </p:spPr>
        <p:txBody>
          <a:bodyPr>
            <a:normAutofit/>
          </a:bodyPr>
          <a:lstStyle/>
          <a:p>
            <a:r>
              <a:rPr lang="en-US" altLang="ja-JP" sz="3200" b="1" dirty="0" smtClean="0"/>
              <a:t>Periodic behavior of H</a:t>
            </a:r>
            <a:r>
              <a:rPr lang="en-US" altLang="ja-JP" sz="3200" b="1" baseline="-25000" dirty="0" smtClean="0"/>
              <a:t>2</a:t>
            </a:r>
            <a:r>
              <a:rPr lang="en-US" altLang="ja-JP" sz="3200" b="1" dirty="0" smtClean="0"/>
              <a:t>O maser distributions?</a:t>
            </a:r>
            <a:endParaRPr kumimoji="1"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25439" y="1630042"/>
            <a:ext cx="3571981" cy="3001723"/>
          </a:xfrm>
        </p:spPr>
        <p:txBody>
          <a:bodyPr>
            <a:noAutofit/>
          </a:bodyPr>
          <a:lstStyle/>
          <a:p>
            <a:pPr>
              <a:lnSpc>
                <a:spcPts val="2500"/>
              </a:lnSpc>
              <a:spcBef>
                <a:spcPts val="0"/>
              </a:spcBef>
            </a:pPr>
            <a:r>
              <a:rPr kumimoji="1" lang="en-US" altLang="ja-JP" sz="2400" b="1" dirty="0" smtClean="0">
                <a:solidFill>
                  <a:schemeClr val="tx1"/>
                </a:solidFill>
              </a:rPr>
              <a:t>How to </a:t>
            </a:r>
            <a:r>
              <a:rPr lang="en-US" altLang="ja-JP" sz="2400" b="1" dirty="0" smtClean="0"/>
              <a:t>get</a:t>
            </a:r>
            <a:r>
              <a:rPr kumimoji="1" lang="en-US" altLang="ja-JP" sz="2400" b="1" dirty="0" smtClean="0">
                <a:solidFill>
                  <a:schemeClr val="tx1"/>
                </a:solidFill>
              </a:rPr>
              <a:t> visible and invisible?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kumimoji="1" lang="en-US" altLang="ja-JP" sz="2400" b="1" dirty="0" smtClean="0">
                <a:solidFill>
                  <a:schemeClr val="tx1"/>
                </a:solidFill>
              </a:rPr>
              <a:t>Compact spot visible in a specific pulsation phase?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altLang="ja-JP" sz="2400" b="1" dirty="0" smtClean="0">
                <a:solidFill>
                  <a:schemeClr val="tx1"/>
                </a:solidFill>
                <a:sym typeface="Wingdings"/>
              </a:rPr>
              <a:t>Decadal evolution with mass loss history?</a:t>
            </a:r>
          </a:p>
          <a:p>
            <a:pPr marL="0" indent="0" algn="r">
              <a:lnSpc>
                <a:spcPts val="2500"/>
              </a:lnSpc>
              <a:spcBef>
                <a:spcPts val="0"/>
              </a:spcBef>
              <a:buNone/>
            </a:pPr>
            <a:r>
              <a:rPr lang="en-US" altLang="ja-JP" sz="2000" b="1" dirty="0" smtClean="0">
                <a:solidFill>
                  <a:schemeClr val="tx1"/>
                </a:solidFill>
                <a:sym typeface="Wingdings"/>
              </a:rPr>
              <a:t>(comparison with previous </a:t>
            </a:r>
          </a:p>
          <a:p>
            <a:pPr marL="0" indent="0" algn="r">
              <a:lnSpc>
                <a:spcPts val="2500"/>
              </a:lnSpc>
              <a:spcBef>
                <a:spcPts val="0"/>
              </a:spcBef>
              <a:buNone/>
            </a:pPr>
            <a:r>
              <a:rPr lang="en-US" altLang="ja-JP" sz="2000" b="1" dirty="0">
                <a:solidFill>
                  <a:schemeClr val="tx1"/>
                </a:solidFill>
                <a:sym typeface="Wingdings"/>
              </a:rPr>
              <a:t>m</a:t>
            </a:r>
            <a:r>
              <a:rPr lang="en-US" altLang="ja-JP" sz="2000" b="1" dirty="0" smtClean="0">
                <a:solidFill>
                  <a:schemeClr val="tx1"/>
                </a:solidFill>
                <a:sym typeface="Wingdings"/>
              </a:rPr>
              <a:t>aps if available)</a:t>
            </a:r>
          </a:p>
        </p:txBody>
      </p:sp>
      <p:pic>
        <p:nvPicPr>
          <p:cNvPr id="4" name="図 3" descr="W_Hya-comp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" y="3489946"/>
            <a:ext cx="5436452" cy="3069315"/>
          </a:xfrm>
          <a:prstGeom prst="rect">
            <a:avLst/>
          </a:prstGeom>
        </p:spPr>
      </p:pic>
      <p:pic>
        <p:nvPicPr>
          <p:cNvPr id="5" name="図 4" descr="w-hya_VERA_r05020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1" y="740567"/>
            <a:ext cx="2559709" cy="246167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55290" y="6482813"/>
            <a:ext cx="4443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VLA (baseline 30 km)            KNIFE (200 km)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pic>
        <p:nvPicPr>
          <p:cNvPr id="9" name="図 8" descr="ピクチャ 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028" y="740566"/>
            <a:ext cx="2551713" cy="245391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31821" y="3151392"/>
            <a:ext cx="4266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VERA (1000 km)                  </a:t>
            </a:r>
            <a:r>
              <a:rPr kumimoji="1" lang="en-US" altLang="ja-JP" sz="1600" b="1" dirty="0" err="1" smtClean="0">
                <a:solidFill>
                  <a:srgbClr val="0000FF"/>
                </a:solidFill>
              </a:rPr>
              <a:t>KaVA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 (400 km)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302" y="2516898"/>
            <a:ext cx="1388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2005 January 20</a:t>
            </a:r>
            <a:endParaRPr kumimoji="1" lang="ja-JP" altLang="en-US" sz="12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66434" y="2655397"/>
            <a:ext cx="1301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2013 January 8</a:t>
            </a:r>
            <a:endParaRPr kumimoji="1" lang="ja-JP" altLang="en-US" sz="12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69426" y="746360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H</a:t>
            </a:r>
            <a:r>
              <a:rPr kumimoji="1" lang="en-US" altLang="ja-JP" sz="2000" b="1" baseline="-25000" dirty="0" smtClean="0"/>
              <a:t>2</a:t>
            </a:r>
            <a:r>
              <a:rPr kumimoji="1" lang="en-US" altLang="ja-JP" sz="2000" b="1" dirty="0" smtClean="0"/>
              <a:t>O masers in W </a:t>
            </a:r>
            <a:r>
              <a:rPr kumimoji="1" lang="en-US" altLang="ja-JP" sz="2000" b="1" dirty="0" err="1" smtClean="0"/>
              <a:t>Hya</a:t>
            </a:r>
            <a:endParaRPr kumimoji="1" lang="en-US" altLang="ja-JP" sz="2000" b="1" dirty="0" smtClean="0"/>
          </a:p>
          <a:p>
            <a:r>
              <a:rPr lang="en-US" altLang="ja-JP" sz="2000" b="1" dirty="0" smtClean="0"/>
              <a:t>(Imai et al. 2016 in prep.)</a:t>
            </a:r>
            <a:endParaRPr kumimoji="1" lang="ja-JP" altLang="en-US" sz="2000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2144344" y="2132735"/>
            <a:ext cx="345830" cy="360200"/>
          </a:xfrm>
          <a:prstGeom prst="rect">
            <a:avLst/>
          </a:prstGeom>
          <a:noFill/>
          <a:ln>
            <a:prstDash val="sysDash"/>
          </a:ln>
          <a:effectLst>
            <a:reflection blurRad="12700" stA="20000" endPos="35000" dist="63500" dir="5400000" sy="-100000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144344" y="746360"/>
            <a:ext cx="922487" cy="1386375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2144344" y="2492935"/>
            <a:ext cx="922487" cy="52644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642974" y="5431002"/>
            <a:ext cx="3274053" cy="1264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ja-JP" sz="3200" b="1" dirty="0" smtClean="0">
                <a:solidFill>
                  <a:srgbClr val="0000FF"/>
                </a:solidFill>
              </a:rPr>
              <a:t>Loose monitoring </a:t>
            </a:r>
          </a:p>
          <a:p>
            <a:pPr algn="ctr">
              <a:lnSpc>
                <a:spcPts val="3000"/>
              </a:lnSpc>
            </a:pPr>
            <a:r>
              <a:rPr lang="en-US" altLang="ja-JP" sz="3200" b="1" dirty="0" smtClean="0">
                <a:solidFill>
                  <a:srgbClr val="0000FF"/>
                </a:solidFill>
              </a:rPr>
              <a:t>of red </a:t>
            </a:r>
            <a:r>
              <a:rPr lang="en-US" altLang="ja-JP" sz="3200" b="1" dirty="0" err="1" smtClean="0">
                <a:solidFill>
                  <a:srgbClr val="0000FF"/>
                </a:solidFill>
              </a:rPr>
              <a:t>supergiants</a:t>
            </a:r>
            <a:endParaRPr lang="en-US" altLang="ja-JP" sz="3200" b="1" dirty="0" smtClean="0">
              <a:solidFill>
                <a:srgbClr val="0000FF"/>
              </a:solidFill>
            </a:endParaRPr>
          </a:p>
          <a:p>
            <a:pPr algn="ctr">
              <a:lnSpc>
                <a:spcPts val="3000"/>
              </a:lnSpc>
            </a:pPr>
            <a:r>
              <a:rPr kumimoji="1" lang="en-US" altLang="ja-JP" sz="3200" dirty="0" smtClean="0"/>
              <a:t>(</a:t>
            </a:r>
            <a:r>
              <a:rPr kumimoji="1" lang="en-US" altLang="ja-JP" sz="3200" dirty="0" err="1" smtClean="0"/>
              <a:t>Asaki</a:t>
            </a:r>
            <a:r>
              <a:rPr kumimoji="1" lang="en-US" altLang="ja-JP" sz="3200" dirty="0" smtClean="0"/>
              <a:t> et al.)</a:t>
            </a:r>
            <a:endParaRPr kumimoji="1" lang="ja-JP" altLang="en-US" sz="2000" dirty="0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7410822" y="4631765"/>
            <a:ext cx="0" cy="941296"/>
          </a:xfrm>
          <a:prstGeom prst="straightConnector1">
            <a:avLst/>
          </a:prstGeom>
          <a:ln w="2286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V="1">
            <a:off x="1135529" y="6394824"/>
            <a:ext cx="971176" cy="14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1120588" y="6502401"/>
            <a:ext cx="971176" cy="149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5195" y="0"/>
            <a:ext cx="8757075" cy="729688"/>
          </a:xfrm>
        </p:spPr>
        <p:txBody>
          <a:bodyPr>
            <a:normAutofit/>
          </a:bodyPr>
          <a:lstStyle/>
          <a:p>
            <a:r>
              <a:rPr kumimoji="1" lang="en-US" altLang="ja-JP" sz="3600" b="1" dirty="0" smtClean="0"/>
              <a:t>Decadal evolution of a water fountain source</a:t>
            </a:r>
            <a:endParaRPr kumimoji="1" lang="ja-JP" altLang="en-US" sz="36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5194" y="733598"/>
            <a:ext cx="5044217" cy="16396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3600" b="1" dirty="0" smtClean="0">
                <a:solidFill>
                  <a:srgbClr val="0000FF"/>
                </a:solidFill>
              </a:rPr>
              <a:t>W43A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 smtClean="0"/>
              <a:t>Imai et al. (2002, 2007)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 smtClean="0"/>
              <a:t>Chong, Imai &amp; Diamond (2015)</a:t>
            </a:r>
            <a:endParaRPr lang="en-US" altLang="ja-JP" sz="2400" dirty="0"/>
          </a:p>
        </p:txBody>
      </p:sp>
      <p:pic>
        <p:nvPicPr>
          <p:cNvPr id="5" name="W43A-Full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80" y="2373217"/>
            <a:ext cx="5364374" cy="3630266"/>
          </a:xfrm>
          <a:prstGeom prst="rect">
            <a:avLst/>
          </a:prstGeom>
        </p:spPr>
      </p:pic>
      <p:pic>
        <p:nvPicPr>
          <p:cNvPr id="7" name="図 6" descr="スクリーンショット 2016-06-09 16.21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42" y="3885611"/>
            <a:ext cx="3194130" cy="2972389"/>
          </a:xfrm>
          <a:prstGeom prst="rect">
            <a:avLst/>
          </a:prstGeom>
        </p:spPr>
      </p:pic>
      <p:pic>
        <p:nvPicPr>
          <p:cNvPr id="8" name="図 7" descr="スクリーンショット 2016-06-09 16.21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780" y="729687"/>
            <a:ext cx="3100953" cy="297238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9480" y="6030496"/>
            <a:ext cx="5735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3366FF"/>
                </a:solidFill>
              </a:rPr>
              <a:t>Dynamical age:  ~50 </a:t>
            </a:r>
            <a:r>
              <a:rPr kumimoji="1" lang="en-US" altLang="ja-JP" sz="2400" b="1" dirty="0" err="1" smtClean="0">
                <a:solidFill>
                  <a:srgbClr val="3366FF"/>
                </a:solidFill>
              </a:rPr>
              <a:t>yr</a:t>
            </a:r>
            <a:r>
              <a:rPr kumimoji="1" lang="en-US" altLang="ja-JP" sz="2400" b="1" dirty="0" smtClean="0">
                <a:solidFill>
                  <a:srgbClr val="3366FF"/>
                </a:solidFill>
              </a:rPr>
              <a:t> (born around 1965)</a:t>
            </a:r>
            <a:endParaRPr kumimoji="1" lang="ja-JP" altLang="en-US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8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4774</TotalTime>
  <Words>584</Words>
  <Application>Microsoft Macintosh PowerPoint</Application>
  <PresentationFormat>画面に合わせる (4:3)</PresentationFormat>
  <Paragraphs>117</Paragraphs>
  <Slides>14</Slides>
  <Notes>0</Notes>
  <HiddenSlides>0</HiddenSlides>
  <MMClips>3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ホワイト</vt:lpstr>
      <vt:lpstr>数式</vt:lpstr>
      <vt:lpstr>Study on circumstellar maser sources  and the JVN (towards the SKA)</vt:lpstr>
      <vt:lpstr>JVN image of H2O masers around  RT Virginis (u16150b, preliminary)</vt:lpstr>
      <vt:lpstr>I do not suggest intensive study on  circumstellar masers with JVN.</vt:lpstr>
      <vt:lpstr>How is JVN characterized? </vt:lpstr>
      <vt:lpstr>The Ibaraki Array (first but last operation of …?)</vt:lpstr>
      <vt:lpstr>Extended circumstellar H2O masers with JVN</vt:lpstr>
      <vt:lpstr>Microscopic view for exploring  macroscopic structure of CSEs</vt:lpstr>
      <vt:lpstr>Periodic behavior of H2O maser distributions?</vt:lpstr>
      <vt:lpstr>Decadal evolution of a water fountain source</vt:lpstr>
      <vt:lpstr>Decadal evolution of  a water fountain source</vt:lpstr>
      <vt:lpstr>Circumstellar envelope and  its JVN’s view</vt:lpstr>
      <vt:lpstr>Better with VLBA / EVN / HSA? </vt:lpstr>
      <vt:lpstr>Towards era of the SKA</vt:lpstr>
      <vt:lpstr>Conclusions</vt:lpstr>
    </vt:vector>
  </TitlesOfParts>
  <Company>鹿児島大学大学院理工学研究科物理・宇宙専攻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on circumstellar maser sources and the JVN</dc:title>
  <dc:creator>Hiroshi Imai</dc:creator>
  <cp:lastModifiedBy>Hiroshi Imai</cp:lastModifiedBy>
  <cp:revision>142</cp:revision>
  <dcterms:created xsi:type="dcterms:W3CDTF">2016-06-09T04:34:30Z</dcterms:created>
  <dcterms:modified xsi:type="dcterms:W3CDTF">2016-07-11T11:19:12Z</dcterms:modified>
</cp:coreProperties>
</file>