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757" r:id="rId2"/>
  </p:sldMasterIdLst>
  <p:notesMasterIdLst>
    <p:notesMasterId r:id="rId27"/>
  </p:notesMasterIdLst>
  <p:sldIdLst>
    <p:sldId id="331" r:id="rId3"/>
    <p:sldId id="332" r:id="rId4"/>
    <p:sldId id="334" r:id="rId5"/>
    <p:sldId id="335" r:id="rId6"/>
    <p:sldId id="336" r:id="rId7"/>
    <p:sldId id="337" r:id="rId8"/>
    <p:sldId id="338" r:id="rId9"/>
    <p:sldId id="339" r:id="rId10"/>
    <p:sldId id="341" r:id="rId11"/>
    <p:sldId id="342" r:id="rId12"/>
    <p:sldId id="352" r:id="rId13"/>
    <p:sldId id="353" r:id="rId14"/>
    <p:sldId id="344" r:id="rId15"/>
    <p:sldId id="346" r:id="rId16"/>
    <p:sldId id="347" r:id="rId17"/>
    <p:sldId id="348" r:id="rId18"/>
    <p:sldId id="350" r:id="rId19"/>
    <p:sldId id="323" r:id="rId20"/>
    <p:sldId id="354" r:id="rId21"/>
    <p:sldId id="355" r:id="rId22"/>
    <p:sldId id="328" r:id="rId23"/>
    <p:sldId id="356" r:id="rId24"/>
    <p:sldId id="357" r:id="rId25"/>
    <p:sldId id="358" r:id="rId26"/>
  </p:sldIdLst>
  <p:sldSz cx="9144000" cy="6858000" type="screen4x3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A7"/>
    <a:srgbClr val="C1EFFF"/>
    <a:srgbClr val="FF5050"/>
    <a:srgbClr val="0000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52" autoAdjust="0"/>
  </p:normalViewPr>
  <p:slideViewPr>
    <p:cSldViewPr>
      <p:cViewPr varScale="1">
        <p:scale>
          <a:sx n="85" d="100"/>
          <a:sy n="85" d="100"/>
        </p:scale>
        <p:origin x="13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977" cy="51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650" y="1"/>
            <a:ext cx="3076976" cy="51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66763"/>
            <a:ext cx="5121275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429" y="4861318"/>
            <a:ext cx="5680444" cy="460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989"/>
            <a:ext cx="3076977" cy="51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5" tIns="47723" rIns="95445" bIns="4772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650" y="9720989"/>
            <a:ext cx="3076976" cy="51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5" tIns="47723" rIns="95445" bIns="4772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F52CB993-E7D0-41B3-AE22-DBF9E54F65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8130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15856" indent="-275329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01316" indent="-22026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541844" indent="-22026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1982370" indent="-22026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422897" indent="-22026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863424" indent="-22026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303950" indent="-22026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744478" indent="-22026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81B5B058-08DC-46A4-974E-D772A9E12F14}" type="slidenum">
              <a:rPr lang="en-US" altLang="ja-JP" smtClean="0"/>
              <a:pPr eaLnBrk="1" hangingPunct="1"/>
              <a:t>17</a:t>
            </a:fld>
            <a:endParaRPr lang="en-US" altLang="ja-JP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143784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32456-D3DC-4AD1-9B67-E76D695AFD9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5928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62B13-B29B-44CE-BC26-013EB95CC1E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6922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62B13-B29B-44CE-BC26-013EB95CC1E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8074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488" y="4324350"/>
            <a:ext cx="2297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4350"/>
            <a:ext cx="487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338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fld id="{7896B7B4-9F15-43ED-A09C-6A4BF835231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9061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61E96-2025-4AD5-8C3F-88FA880715C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3437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EE2C996A-F3B9-4320-90FD-335BE402628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3848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D71A1-ECF0-4236-B95E-27DAEA2A6F8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8600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8A2B0-EC0D-4A62-82F2-31B6DAAB890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853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E651B-0F00-44D9-B981-672E1212CA2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4305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61E5F-1579-4C3E-9CDD-EE351943992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1461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F74C3-6AB4-4020-91FC-34625F0BB41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379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C75EC-FA44-4F66-B411-E38279DE691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6082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12A01-5824-4447-8F48-474A0F57C14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9615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D92C3-6D20-4CCC-AE34-D347D9B6A30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4551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91F8AD93-1A5A-4BA2-9A30-380D2B886E9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6722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2"/>
          <p:cNvSpPr txBox="1"/>
          <p:nvPr/>
        </p:nvSpPr>
        <p:spPr>
          <a:xfrm>
            <a:off x="231775" y="8080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0" hangingPunct="0">
              <a:defRPr/>
            </a:pPr>
            <a:r>
              <a:rPr lang="en-US" sz="8000" dirty="0">
                <a:solidFill>
                  <a:prstClr val="white"/>
                </a:solidFill>
                <a:effectLst/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8147050" y="30210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0" hangingPunct="0">
              <a:defRPr/>
            </a:pPr>
            <a:r>
              <a:rPr lang="en-US" sz="8000" dirty="0">
                <a:solidFill>
                  <a:prstClr val="white"/>
                </a:solidFill>
                <a:effectLst/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28FB18F2-9562-49C0-80E1-D5638104F91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7781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600" y="379413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186F3721-3BAD-40B9-93F3-CBB1D9A7726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0041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B8749C2F-B324-481C-9E02-FC7AB49BD47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696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939B05B4-C445-4546-95F8-A5F9D3DA801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8754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3E92A-B3A5-4737-B72C-DFF904611B8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9617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4FDA069D-B4D3-4AFB-9044-E73EE37D3E2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55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730E1-5AA7-4F62-BC96-0DA9C779C76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643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B466F-28D2-4912-AE9E-4134DAA8A72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586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BDE62-F001-4ACC-AB2A-35ACF3F04C6A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575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59840-EE57-423A-8E02-1F398DA45FF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230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1A022-A461-4635-8CEB-D37B575F621A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5016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62B13-B29B-44CE-BC26-013EB95CC1E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028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65F42-717B-438A-97E7-23DE4C1698E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117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462B13-B29B-44CE-BC26-013EB95CC1E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07536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3725" y="2193925"/>
            <a:ext cx="79565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eaLnBrk="0" hangingPunct="0"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eaLnBrk="0" hangingPunct="0">
              <a:defRPr/>
            </a:pPr>
            <a:endParaRPr lang="en-US" altLang="ja-JP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eaLnBrk="0" hangingPunct="0"/>
            <a:fld id="{B065AA39-BD35-4CC0-8064-4F43E7FDB0FB}" type="slidenum">
              <a:rPr lang="en-US" altLang="ja-JP" smtClean="0">
                <a:latin typeface="Arial" panose="020B0604020202020204" pitchFamily="34" charset="0"/>
              </a:rPr>
              <a:pPr eaLnBrk="0" hangingPunct="0"/>
              <a:t>‹#›</a:t>
            </a:fld>
            <a:endParaRPr lang="en-US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69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entury Gothic" pitchFamily="34" charset="0"/>
          <a:ea typeface="ＭＳ Ｐゴシック" pitchFamily="50" charset="-128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entury Gothic" pitchFamily="34" charset="0"/>
          <a:ea typeface="ＭＳ Ｐゴシック" pitchFamily="50" charset="-128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entury Gothic" pitchFamily="34" charset="0"/>
          <a:ea typeface="ＭＳ Ｐゴシック" pitchFamily="50" charset="-128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entury Gothic" pitchFamily="34" charset="0"/>
          <a:ea typeface="ＭＳ Ｐゴシック" pitchFamily="50" charset="-128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entury Gothic" pitchFamily="34" charset="0"/>
          <a:ea typeface="ＭＳ Ｐゴシック" pitchFamily="50" charset="-128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entury Gothic" pitchFamily="34" charset="0"/>
          <a:ea typeface="ＭＳ Ｐゴシック" pitchFamily="50" charset="-128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entury Gothic" pitchFamily="34" charset="0"/>
          <a:ea typeface="ＭＳ Ｐゴシック" pitchFamily="50" charset="-128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entury Gothic" pitchFamily="34" charset="0"/>
          <a:ea typeface="ＭＳ Ｐゴシック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eg"/><Relationship Id="rId18" Type="http://schemas.openxmlformats.org/officeDocument/2006/relationships/image" Target="../media/image49.jpeg"/><Relationship Id="rId3" Type="http://schemas.openxmlformats.org/officeDocument/2006/relationships/image" Target="../media/image36.png"/><Relationship Id="rId21" Type="http://schemas.openxmlformats.org/officeDocument/2006/relationships/image" Target="../media/image52.jpeg"/><Relationship Id="rId7" Type="http://schemas.openxmlformats.org/officeDocument/2006/relationships/image" Target="../media/image31.png"/><Relationship Id="rId12" Type="http://schemas.openxmlformats.org/officeDocument/2006/relationships/image" Target="../media/image44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7.jpeg"/><Relationship Id="rId20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jpeg"/><Relationship Id="rId15" Type="http://schemas.openxmlformats.org/officeDocument/2006/relationships/image" Target="../media/image46.png"/><Relationship Id="rId10" Type="http://schemas.openxmlformats.org/officeDocument/2006/relationships/image" Target="../media/image42.png"/><Relationship Id="rId19" Type="http://schemas.openxmlformats.org/officeDocument/2006/relationships/image" Target="../media/image50.jpeg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openxmlformats.org/officeDocument/2006/relationships/image" Target="../media/image9.png"/><Relationship Id="rId22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052513"/>
            <a:ext cx="9144000" cy="1728787"/>
          </a:xfrm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ja-JP" altLang="en-US" sz="5400" dirty="0"/>
              <a:t>大学</a:t>
            </a:r>
            <a:r>
              <a:rPr lang="en-US" altLang="ja-JP" sz="5400" dirty="0"/>
              <a:t>VLBI</a:t>
            </a:r>
            <a:r>
              <a:rPr lang="ja-JP" altLang="en-US" sz="5400" dirty="0"/>
              <a:t>連携</a:t>
            </a:r>
            <a:r>
              <a:rPr lang="ja-JP" altLang="en-US" sz="5400" dirty="0" smtClean="0"/>
              <a:t>の成果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en-US" altLang="ja-JP" sz="2700" dirty="0" smtClean="0"/>
              <a:t/>
            </a:r>
            <a:br>
              <a:rPr lang="en-US" altLang="ja-JP" sz="2700" dirty="0" smtClean="0"/>
            </a:br>
            <a:r>
              <a:rPr lang="ja-JP" altLang="en-US" sz="2700" dirty="0"/>
              <a:t>藤沢</a:t>
            </a:r>
            <a:r>
              <a:rPr lang="ja-JP" altLang="en-US" sz="2700" dirty="0" smtClean="0"/>
              <a:t>健太</a:t>
            </a:r>
            <a:r>
              <a:rPr lang="ja-JP" altLang="en-US" sz="2700" dirty="0"/>
              <a:t>（山口大学</a:t>
            </a:r>
            <a:r>
              <a:rPr lang="ja-JP" altLang="en-US" sz="2700" dirty="0" smtClean="0"/>
              <a:t>）</a:t>
            </a:r>
            <a:endParaRPr lang="ja-JP" altLang="en-US" sz="3600" dirty="0" smtClean="0"/>
          </a:p>
        </p:txBody>
      </p:sp>
      <p:pic>
        <p:nvPicPr>
          <p:cNvPr id="8196" name="図 4" descr="irik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429000"/>
            <a:ext cx="13430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図 5" descr="ishigak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36938"/>
            <a:ext cx="74771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図 6" descr="Mizusawa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429000"/>
            <a:ext cx="74453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図 7" descr="Ogasawara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429000"/>
            <a:ext cx="757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図 8" descr="kashim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797425"/>
            <a:ext cx="14097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図 10" descr="uchinour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797425"/>
            <a:ext cx="7556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図 11" descr="usud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797425"/>
            <a:ext cx="15287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図 12" descr="茨城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429000"/>
            <a:ext cx="136525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図 13" descr="山口２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429000"/>
            <a:ext cx="7556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図 14" descr="苫小牧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3429000"/>
            <a:ext cx="13430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図 15" descr="つくば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97425"/>
            <a:ext cx="12985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2" descr="DSCF000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429000"/>
            <a:ext cx="15113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Text Box 4"/>
          <p:cNvSpPr txBox="1">
            <a:spLocks noChangeArrowheads="1"/>
          </p:cNvSpPr>
          <p:nvPr/>
        </p:nvSpPr>
        <p:spPr bwMode="auto">
          <a:xfrm>
            <a:off x="-26606" y="-12370"/>
            <a:ext cx="4590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400" dirty="0" smtClean="0">
                <a:latin typeface="Arial" panose="020B0604020202020204" pitchFamily="34" charset="0"/>
              </a:rPr>
              <a:t>大学</a:t>
            </a:r>
            <a:r>
              <a:rPr lang="en-US" altLang="ja-JP" sz="1400" dirty="0" smtClean="0">
                <a:latin typeface="Arial" panose="020B0604020202020204" pitchFamily="34" charset="0"/>
              </a:rPr>
              <a:t>VLBI</a:t>
            </a:r>
            <a:r>
              <a:rPr lang="ja-JP" altLang="en-US" sz="1400" dirty="0" smtClean="0">
                <a:latin typeface="Arial" panose="020B0604020202020204" pitchFamily="34" charset="0"/>
              </a:rPr>
              <a:t>連携ワークショップ</a:t>
            </a:r>
            <a:endParaRPr lang="en-US" altLang="ja-JP" sz="1400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Arial" panose="020B0604020202020204" pitchFamily="34" charset="0"/>
              </a:rPr>
              <a:t>2014/12/6-7</a:t>
            </a:r>
            <a:r>
              <a:rPr lang="ja-JP" altLang="en-US" sz="1400" dirty="0" smtClean="0">
                <a:latin typeface="Arial" panose="020B0604020202020204" pitchFamily="34" charset="0"/>
              </a:rPr>
              <a:t>＠茨城大学</a:t>
            </a:r>
            <a:endParaRPr lang="ja-JP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32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教育における</a:t>
            </a:r>
            <a:r>
              <a:rPr lang="ja-JP" altLang="en-US" dirty="0"/>
              <a:t>大学連携の</a:t>
            </a:r>
            <a:r>
              <a:rPr kumimoji="1" lang="ja-JP" altLang="en-US" dirty="0" smtClean="0"/>
              <a:t>役割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4"/>
            <a:ext cx="8119814" cy="489521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dirty="0" smtClean="0"/>
              <a:t>大学・学生の研究の活性化</a:t>
            </a:r>
            <a:endParaRPr kumimoji="1" lang="en-US" altLang="ja-JP" dirty="0" smtClean="0"/>
          </a:p>
          <a:p>
            <a:pPr lvl="1">
              <a:lnSpc>
                <a:spcPct val="110000"/>
              </a:lnSpc>
            </a:pPr>
            <a:r>
              <a:rPr lang="ja-JP" altLang="en-US" dirty="0"/>
              <a:t>「大学連携</a:t>
            </a:r>
            <a:r>
              <a:rPr lang="ja-JP" altLang="en-US" dirty="0" smtClean="0"/>
              <a:t>」関連の研究</a:t>
            </a:r>
            <a:r>
              <a:rPr lang="ja-JP" altLang="en-US" dirty="0"/>
              <a:t>を通じて卒論、修論、Ｄ論を書いた学生</a:t>
            </a:r>
            <a:r>
              <a:rPr lang="ja-JP" altLang="en-US" dirty="0" smtClean="0"/>
              <a:t>は累計</a:t>
            </a:r>
            <a:r>
              <a:rPr lang="en-US" altLang="ja-JP" dirty="0" smtClean="0"/>
              <a:t>50</a:t>
            </a:r>
            <a:r>
              <a:rPr lang="ja-JP" altLang="en-US" dirty="0" smtClean="0"/>
              <a:t>名</a:t>
            </a:r>
            <a:r>
              <a:rPr lang="ja-JP" altLang="en-US" dirty="0"/>
              <a:t>を</a:t>
            </a:r>
            <a:r>
              <a:rPr lang="ja-JP" altLang="en-US" dirty="0" smtClean="0"/>
              <a:t>超える（永山、杉山、松本、元木）</a:t>
            </a:r>
            <a:endParaRPr lang="en-US" altLang="ja-JP" dirty="0" smtClean="0"/>
          </a:p>
          <a:p>
            <a:pPr lvl="1">
              <a:lnSpc>
                <a:spcPct val="110000"/>
              </a:lnSpc>
            </a:pPr>
            <a:r>
              <a:rPr lang="ja-JP" altLang="en-US" dirty="0"/>
              <a:t>大阪府大に学生が出張して受信機開発指導を受ける</a:t>
            </a:r>
            <a:endParaRPr lang="en-US" altLang="ja-JP" dirty="0"/>
          </a:p>
          <a:p>
            <a:pPr lvl="1">
              <a:lnSpc>
                <a:spcPct val="110000"/>
              </a:lnSpc>
            </a:pPr>
            <a:r>
              <a:rPr lang="ja-JP" altLang="en-US" dirty="0" smtClean="0"/>
              <a:t>大学間の独自のセミナー（北大山大合同研究会な</a:t>
            </a:r>
            <a:r>
              <a:rPr lang="ja-JP" altLang="en-US" dirty="0"/>
              <a:t>ど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>
              <a:lnSpc>
                <a:spcPct val="110000"/>
              </a:lnSpc>
            </a:pPr>
            <a:r>
              <a:rPr lang="ja-JP" altLang="en-US" dirty="0" smtClean="0"/>
              <a:t>相互の集中</a:t>
            </a:r>
            <a:r>
              <a:rPr lang="ja-JP" altLang="en-US" dirty="0"/>
              <a:t>講義</a:t>
            </a:r>
            <a:endParaRPr lang="en-US" altLang="ja-JP" dirty="0" smtClean="0"/>
          </a:p>
          <a:p>
            <a:pPr>
              <a:lnSpc>
                <a:spcPct val="110000"/>
              </a:lnSpc>
            </a:pPr>
            <a:r>
              <a:rPr kumimoji="1" lang="ja-JP" altLang="en-US" dirty="0" smtClean="0"/>
              <a:t>学生間の研究交流の促進</a:t>
            </a:r>
            <a:endParaRPr kumimoji="1" lang="en-US" altLang="ja-JP" dirty="0" smtClean="0"/>
          </a:p>
          <a:p>
            <a:pPr lvl="1">
              <a:lnSpc>
                <a:spcPct val="110000"/>
              </a:lnSpc>
            </a:pPr>
            <a:r>
              <a:rPr kumimoji="1" lang="ja-JP" altLang="en-US" dirty="0" smtClean="0"/>
              <a:t>学生ゼミ（ＴＶ会議システム利用）</a:t>
            </a:r>
            <a:endParaRPr kumimoji="1" lang="en-US" altLang="ja-JP" dirty="0" smtClean="0"/>
          </a:p>
          <a:p>
            <a:pPr lvl="1">
              <a:lnSpc>
                <a:spcPct val="110000"/>
              </a:lnSpc>
            </a:pPr>
            <a:r>
              <a:rPr lang="en-US" altLang="ja-JP" dirty="0" smtClean="0"/>
              <a:t>VLBI</a:t>
            </a:r>
            <a:r>
              <a:rPr lang="ja-JP" altLang="en-US" dirty="0" smtClean="0"/>
              <a:t>懇談会シンポジウムに学生が独自セッションを設置</a:t>
            </a:r>
            <a:endParaRPr lang="en-US" altLang="ja-JP" dirty="0" smtClean="0"/>
          </a:p>
          <a:p>
            <a:pPr lvl="1">
              <a:lnSpc>
                <a:spcPct val="110000"/>
              </a:lnSpc>
            </a:pPr>
            <a:r>
              <a:rPr lang="en-US" altLang="ja-JP" dirty="0" smtClean="0"/>
              <a:t>VLBI</a:t>
            </a:r>
            <a:r>
              <a:rPr lang="ja-JP" altLang="en-US" dirty="0" smtClean="0"/>
              <a:t>懇談会の役員会に学生の役員を推薦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1962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ja-JP" altLang="en-US" dirty="0" smtClean="0"/>
              <a:t>最近</a:t>
            </a:r>
            <a:r>
              <a:rPr lang="en-US" altLang="ja-JP" dirty="0" smtClean="0"/>
              <a:t>1</a:t>
            </a:r>
            <a:r>
              <a:rPr lang="ja-JP" altLang="en-US" dirty="0" smtClean="0"/>
              <a:t>年間の観測実績と研究内容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663473"/>
              </p:ext>
            </p:extLst>
          </p:nvPr>
        </p:nvGraphicFramePr>
        <p:xfrm>
          <a:off x="611560" y="1484784"/>
          <a:ext cx="8064896" cy="3214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584176"/>
                <a:gridCol w="1512168"/>
                <a:gridCol w="3672408"/>
              </a:tblGrid>
              <a:tr h="4267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バンド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観測回数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観測時間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内容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7681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6.7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8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63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EAVN</a:t>
                      </a:r>
                      <a:r>
                        <a:rPr kumimoji="1" lang="ja-JP" altLang="en-US" sz="2400" dirty="0" smtClean="0"/>
                        <a:t>サーベイ</a:t>
                      </a:r>
                      <a:endParaRPr kumimoji="1" lang="en-US" altLang="ja-JP" sz="2400" dirty="0" smtClean="0"/>
                    </a:p>
                    <a:p>
                      <a:r>
                        <a:rPr kumimoji="1" lang="ja-JP" altLang="en-US" sz="2400" dirty="0" smtClean="0"/>
                        <a:t>個別提案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7681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8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82.5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ガンマ線</a:t>
                      </a:r>
                      <a:r>
                        <a:rPr kumimoji="1" lang="en-US" altLang="ja-JP" sz="2400" dirty="0" err="1" smtClean="0"/>
                        <a:t>AGN,etc</a:t>
                      </a:r>
                      <a:endParaRPr kumimoji="1" lang="en-US" altLang="ja-JP" sz="2400" dirty="0" smtClean="0"/>
                    </a:p>
                  </a:txBody>
                  <a:tcPr/>
                </a:tc>
              </a:tr>
              <a:tr h="56117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80.5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DBSM</a:t>
                      </a:r>
                      <a:r>
                        <a:rPr kumimoji="1" lang="ja-JP" altLang="en-US" sz="2400" dirty="0" err="1" smtClean="0"/>
                        <a:t>、</a:t>
                      </a:r>
                      <a:r>
                        <a:rPr kumimoji="1" lang="en-US" altLang="ja-JP" sz="2400" dirty="0" err="1" smtClean="0"/>
                        <a:t>Sgr</a:t>
                      </a:r>
                      <a:r>
                        <a:rPr kumimoji="1" lang="en-US" altLang="ja-JP" sz="2400" dirty="0" smtClean="0"/>
                        <a:t> A*</a:t>
                      </a:r>
                      <a:r>
                        <a:rPr kumimoji="1" lang="ja-JP" altLang="en-US" sz="2400" dirty="0" smtClean="0"/>
                        <a:t>他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6045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合計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226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611560" y="4869160"/>
            <a:ext cx="4463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期間　</a:t>
            </a:r>
            <a:r>
              <a:rPr lang="en-US" altLang="ja-JP" dirty="0" smtClean="0"/>
              <a:t>2013/10/01-2014/09/30</a:t>
            </a:r>
          </a:p>
          <a:p>
            <a:r>
              <a:rPr kumimoji="1" lang="ja-JP" altLang="en-US" dirty="0" smtClean="0"/>
              <a:t>光結合、実験観測も含む</a:t>
            </a:r>
            <a:endParaRPr kumimoji="1" lang="en-US" altLang="ja-JP" dirty="0" smtClean="0"/>
          </a:p>
          <a:p>
            <a:r>
              <a:rPr lang="en-US" altLang="ja-JP" dirty="0" err="1" smtClean="0"/>
              <a:t>Sgr</a:t>
            </a:r>
            <a:r>
              <a:rPr lang="en-US" altLang="ja-JP" dirty="0" smtClean="0"/>
              <a:t> A*</a:t>
            </a:r>
            <a:r>
              <a:rPr lang="ja-JP" altLang="en-US" dirty="0" smtClean="0"/>
              <a:t>毎日モニター観測は含まれていない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718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最近の論文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ja-JP" dirty="0" smtClean="0">
                <a:solidFill>
                  <a:srgbClr val="FFA7A7"/>
                </a:solidFill>
              </a:rPr>
              <a:t>AGN</a:t>
            </a:r>
          </a:p>
          <a:p>
            <a:pPr lvl="1"/>
            <a:r>
              <a:rPr lang="en-GB" altLang="ja-JP" dirty="0" err="1" smtClean="0">
                <a:solidFill>
                  <a:srgbClr val="FFA7A7"/>
                </a:solidFill>
              </a:rPr>
              <a:t>Wajima</a:t>
            </a:r>
            <a:r>
              <a:rPr lang="en-GB" altLang="ja-JP" dirty="0" smtClean="0">
                <a:solidFill>
                  <a:srgbClr val="FFA7A7"/>
                </a:solidFill>
              </a:rPr>
              <a:t> et al. (</a:t>
            </a:r>
            <a:r>
              <a:rPr lang="en-GB" altLang="ja-JP" dirty="0">
                <a:solidFill>
                  <a:srgbClr val="FFA7A7"/>
                </a:solidFill>
              </a:rPr>
              <a:t>2014) ApJ,781,75, </a:t>
            </a:r>
            <a:r>
              <a:rPr lang="en-GB" altLang="ja-JP" dirty="0" smtClean="0">
                <a:solidFill>
                  <a:srgbClr val="FFA7A7"/>
                </a:solidFill>
              </a:rPr>
              <a:t>gamma-ray NLS1</a:t>
            </a:r>
          </a:p>
          <a:p>
            <a:pPr lvl="1"/>
            <a:r>
              <a:rPr lang="en-GB" altLang="ja-JP" dirty="0" smtClean="0">
                <a:solidFill>
                  <a:srgbClr val="FFA7A7"/>
                </a:solidFill>
              </a:rPr>
              <a:t>Tsuboi et al. (2014) </a:t>
            </a:r>
            <a:r>
              <a:rPr lang="en-GB" altLang="ja-JP" dirty="0" err="1" smtClean="0">
                <a:solidFill>
                  <a:srgbClr val="FFA7A7"/>
                </a:solidFill>
              </a:rPr>
              <a:t>ApJ</a:t>
            </a:r>
            <a:endParaRPr lang="en-GB" altLang="ja-JP" dirty="0" smtClean="0">
              <a:solidFill>
                <a:srgbClr val="FFA7A7"/>
              </a:solidFill>
            </a:endParaRPr>
          </a:p>
          <a:p>
            <a:r>
              <a:rPr lang="en-GB" altLang="ja-JP" dirty="0" smtClean="0">
                <a:solidFill>
                  <a:srgbClr val="C1EFFF"/>
                </a:solidFill>
              </a:rPr>
              <a:t>Maser</a:t>
            </a:r>
          </a:p>
          <a:p>
            <a:pPr lvl="1"/>
            <a:r>
              <a:rPr lang="en-GB" altLang="ja-JP" dirty="0" smtClean="0">
                <a:solidFill>
                  <a:srgbClr val="C1EFFF"/>
                </a:solidFill>
              </a:rPr>
              <a:t>Fujisawa et al. (2014) PASJ, 66, 31, </a:t>
            </a:r>
            <a:r>
              <a:rPr lang="en-US" altLang="ja-JP" dirty="0" smtClean="0">
                <a:solidFill>
                  <a:srgbClr val="C1EFFF"/>
                </a:solidFill>
              </a:rPr>
              <a:t>EAVN</a:t>
            </a:r>
            <a:r>
              <a:rPr lang="ja-JP" altLang="en-US" dirty="0" smtClean="0">
                <a:solidFill>
                  <a:srgbClr val="C1EFFF"/>
                </a:solidFill>
              </a:rPr>
              <a:t>サーベイ</a:t>
            </a:r>
            <a:endParaRPr lang="en-US" altLang="ja-JP" dirty="0" smtClean="0">
              <a:solidFill>
                <a:srgbClr val="C1EFFF"/>
              </a:solidFill>
            </a:endParaRPr>
          </a:p>
          <a:p>
            <a:pPr lvl="1"/>
            <a:r>
              <a:rPr lang="en-US" altLang="ja-JP" dirty="0" smtClean="0">
                <a:solidFill>
                  <a:srgbClr val="C1EFFF"/>
                </a:solidFill>
              </a:rPr>
              <a:t>Sugiyama et al. (2014) A&amp;A, 562, 82, </a:t>
            </a:r>
            <a:r>
              <a:rPr lang="en-US" altLang="ja-JP" dirty="0" err="1" smtClean="0">
                <a:solidFill>
                  <a:srgbClr val="C1EFFF"/>
                </a:solidFill>
              </a:rPr>
              <a:t>Cep</a:t>
            </a:r>
            <a:r>
              <a:rPr lang="en-US" altLang="ja-JP" dirty="0" smtClean="0">
                <a:solidFill>
                  <a:srgbClr val="C1EFFF"/>
                </a:solidFill>
              </a:rPr>
              <a:t> A</a:t>
            </a:r>
            <a:endParaRPr lang="en-GB" altLang="ja-JP" dirty="0" smtClean="0">
              <a:solidFill>
                <a:srgbClr val="C1E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0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ガンマ線放射を伴う</a:t>
            </a:r>
            <a:r>
              <a:rPr kumimoji="1" lang="en-US" altLang="ja-JP" dirty="0" smtClean="0"/>
              <a:t>NLS1</a:t>
            </a:r>
            <a:br>
              <a:rPr kumimoji="1" lang="en-US" altLang="ja-JP" dirty="0" smtClean="0"/>
            </a:br>
            <a:r>
              <a:rPr lang="en-US" altLang="ja-JP" sz="2800" dirty="0" smtClean="0"/>
              <a:t>Wajima et al. (2014)</a:t>
            </a:r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772816"/>
            <a:ext cx="4716654" cy="453650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869" y="4221088"/>
            <a:ext cx="2225950" cy="1577925"/>
          </a:xfrm>
          <a:prstGeom prst="rect">
            <a:avLst/>
          </a:prstGeom>
        </p:spPr>
      </p:pic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107504" y="1916832"/>
            <a:ext cx="4248472" cy="424847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lnSpc>
                <a:spcPct val="100000"/>
              </a:lnSpc>
              <a:buFont typeface="Arial" pitchFamily="34" charset="0"/>
              <a:buChar char="•"/>
            </a:pPr>
            <a:r>
              <a:rPr lang="en-US" altLang="ja-JP" sz="2400" dirty="0"/>
              <a:t>1H 0323+342</a:t>
            </a:r>
          </a:p>
          <a:p>
            <a:pPr marL="635508" lvl="1" indent="-342900" fontAlgn="auto">
              <a:lnSpc>
                <a:spcPct val="100000"/>
              </a:lnSpc>
              <a:buFont typeface="Arial" pitchFamily="34" charset="0"/>
              <a:buChar char="•"/>
            </a:pPr>
            <a:r>
              <a:rPr lang="ja-JP" altLang="en-US" sz="2000" dirty="0" smtClean="0"/>
              <a:t>ガンマ線が検出された</a:t>
            </a:r>
            <a:r>
              <a:rPr lang="en-US" altLang="ja-JP" sz="2000" dirty="0" smtClean="0"/>
              <a:t> NLS1</a:t>
            </a:r>
          </a:p>
          <a:p>
            <a:pPr marL="342900" indent="-342900" fontAlgn="auto">
              <a:lnSpc>
                <a:spcPct val="100000"/>
              </a:lnSpc>
              <a:buFont typeface="Arial" pitchFamily="34" charset="0"/>
              <a:buChar char="•"/>
            </a:pPr>
            <a:r>
              <a:rPr lang="ja-JP" altLang="en-US" sz="2400" dirty="0" smtClean="0"/>
              <a:t>高い輝度</a:t>
            </a:r>
            <a:r>
              <a:rPr lang="ja-JP" altLang="en-US" sz="2400" dirty="0"/>
              <a:t>温度</a:t>
            </a:r>
            <a:r>
              <a:rPr lang="en-US" altLang="ja-JP" sz="2400" dirty="0" smtClean="0"/>
              <a:t> T</a:t>
            </a:r>
            <a:r>
              <a:rPr lang="en-US" altLang="ja-JP" sz="2400" baseline="-25000" dirty="0" smtClean="0"/>
              <a:t>b</a:t>
            </a:r>
            <a:r>
              <a:rPr lang="en-US" altLang="ja-JP" sz="2400" dirty="0" smtClean="0"/>
              <a:t> = 5.2 x 10</a:t>
            </a:r>
            <a:r>
              <a:rPr lang="en-US" altLang="ja-JP" sz="2400" baseline="30000" dirty="0" smtClean="0"/>
              <a:t>10</a:t>
            </a:r>
            <a:r>
              <a:rPr lang="en-US" altLang="ja-JP" sz="2400" dirty="0" smtClean="0"/>
              <a:t> K</a:t>
            </a:r>
          </a:p>
          <a:p>
            <a:pPr marL="342900" indent="-342900" fontAlgn="auto">
              <a:lnSpc>
                <a:spcPct val="100000"/>
              </a:lnSpc>
              <a:buFont typeface="Arial" pitchFamily="34" charset="0"/>
              <a:buChar char="•"/>
            </a:pPr>
            <a:r>
              <a:rPr lang="ja-JP" altLang="en-US" sz="2400" dirty="0" smtClean="0"/>
              <a:t>速い強度</a:t>
            </a:r>
            <a:r>
              <a:rPr lang="ja-JP" altLang="en-US" sz="2400" dirty="0"/>
              <a:t>変動</a:t>
            </a:r>
            <a:r>
              <a:rPr lang="en-US" altLang="ja-JP" sz="2400" dirty="0" smtClean="0"/>
              <a:t> </a:t>
            </a:r>
            <a:r>
              <a:rPr lang="en-US" altLang="ja-JP" sz="2400" i="1" dirty="0" smtClean="0">
                <a:latin typeface="Symbol" panose="05050102010706020507" pitchFamily="18" charset="2"/>
              </a:rPr>
              <a:t>t</a:t>
            </a:r>
            <a:r>
              <a:rPr lang="en-US" altLang="ja-JP" sz="2400" dirty="0" smtClean="0">
                <a:latin typeface="Symbol" panose="05050102010706020507" pitchFamily="18" charset="2"/>
              </a:rPr>
              <a:t> </a:t>
            </a:r>
            <a:r>
              <a:rPr lang="en-US" altLang="ja-JP" sz="2400" dirty="0" smtClean="0"/>
              <a:t>~ 30 days</a:t>
            </a:r>
          </a:p>
          <a:p>
            <a:pPr marL="342900" indent="-342900" fontAlgn="auto">
              <a:lnSpc>
                <a:spcPct val="100000"/>
              </a:lnSpc>
              <a:buFont typeface="Arial" pitchFamily="34" charset="0"/>
              <a:buChar char="•"/>
            </a:pPr>
            <a:endParaRPr lang="en-US" altLang="ja-JP" sz="2400" dirty="0"/>
          </a:p>
          <a:p>
            <a:pPr marL="342900" indent="-342900" fontAlgn="auto">
              <a:lnSpc>
                <a:spcPct val="100000"/>
              </a:lnSpc>
              <a:buFont typeface="Arial" pitchFamily="34" charset="0"/>
              <a:buChar char="•"/>
            </a:pPr>
            <a:r>
              <a:rPr lang="ja-JP" altLang="en-US" sz="2400" dirty="0" smtClean="0"/>
              <a:t>ドップラー増幅 </a:t>
            </a:r>
            <a:r>
              <a:rPr lang="en-US" altLang="ja-JP" sz="2400" i="1" dirty="0" smtClean="0">
                <a:latin typeface="Symbol" panose="05050102010706020507" pitchFamily="18" charset="2"/>
              </a:rPr>
              <a:t>d</a:t>
            </a:r>
            <a:r>
              <a:rPr lang="en-US" altLang="ja-JP" sz="2400" dirty="0" smtClean="0"/>
              <a:t> ~ 2</a:t>
            </a:r>
          </a:p>
          <a:p>
            <a:pPr marL="342900" indent="-342900" fontAlgn="auto">
              <a:lnSpc>
                <a:spcPct val="100000"/>
              </a:lnSpc>
              <a:buFont typeface="Arial" pitchFamily="34" charset="0"/>
              <a:buChar char="•"/>
            </a:pPr>
            <a:r>
              <a:rPr lang="ja-JP" altLang="en-US" sz="2400" dirty="0" smtClean="0"/>
              <a:t>それでも本質的に強電波</a:t>
            </a:r>
            <a:r>
              <a:rPr lang="en-US" altLang="ja-JP" sz="2400" dirty="0" smtClean="0"/>
              <a:t>NLS1</a:t>
            </a:r>
          </a:p>
          <a:p>
            <a:pPr marL="342900" indent="-342900" fontAlgn="auto">
              <a:lnSpc>
                <a:spcPct val="100000"/>
              </a:lnSpc>
              <a:buFont typeface="Arial" pitchFamily="34" charset="0"/>
              <a:buChar char="•"/>
            </a:pPr>
            <a:r>
              <a:rPr lang="ja-JP" altLang="en-US" sz="2400" dirty="0" smtClean="0"/>
              <a:t>ジェット形成・粒子加速がコア近傍で生じている</a:t>
            </a:r>
            <a:endParaRPr lang="en-US" altLang="ja-JP" sz="2400" dirty="0"/>
          </a:p>
        </p:txBody>
      </p:sp>
      <p:sp>
        <p:nvSpPr>
          <p:cNvPr id="7" name="下矢印 6"/>
          <p:cNvSpPr/>
          <p:nvPr/>
        </p:nvSpPr>
        <p:spPr>
          <a:xfrm>
            <a:off x="1631629" y="3986786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11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86605"/>
            <a:ext cx="9144000" cy="982155"/>
          </a:xfrm>
        </p:spPr>
        <p:txBody>
          <a:bodyPr>
            <a:noAutofit/>
          </a:bodyPr>
          <a:lstStyle/>
          <a:p>
            <a:r>
              <a:rPr lang="en-US" altLang="ja-JP" sz="4000" dirty="0" smtClean="0">
                <a:latin typeface="+mn-ea"/>
                <a:ea typeface="+mn-ea"/>
              </a:rPr>
              <a:t>6.7 GHz</a:t>
            </a:r>
            <a:r>
              <a:rPr lang="ja-JP" altLang="en-US" sz="4000" dirty="0" smtClean="0">
                <a:latin typeface="+mn-ea"/>
                <a:ea typeface="+mn-ea"/>
              </a:rPr>
              <a:t>メタノール・メーザの内部固有運動</a:t>
            </a:r>
            <a:r>
              <a:rPr lang="en-US" altLang="ja-JP" sz="4000" dirty="0" smtClean="0">
                <a:latin typeface="+mn-ea"/>
                <a:ea typeface="+mn-ea"/>
              </a:rPr>
              <a:t/>
            </a:r>
            <a:br>
              <a:rPr lang="en-US" altLang="ja-JP" sz="4000" dirty="0" smtClean="0">
                <a:latin typeface="+mn-ea"/>
                <a:ea typeface="+mn-ea"/>
              </a:rPr>
            </a:br>
            <a:r>
              <a:rPr lang="en-US" altLang="ja-JP" sz="2400" dirty="0" smtClean="0">
                <a:latin typeface="+mn-ea"/>
                <a:ea typeface="+mn-ea"/>
                <a:cs typeface="Tahoma" panose="020B0604030504040204" pitchFamily="34" charset="0"/>
              </a:rPr>
              <a:t>Cep </a:t>
            </a:r>
            <a:r>
              <a:rPr lang="en-US" altLang="ja-JP" sz="2400" dirty="0">
                <a:latin typeface="+mn-ea"/>
                <a:ea typeface="+mn-ea"/>
                <a:cs typeface="Tahoma" panose="020B0604030504040204" pitchFamily="34" charset="0"/>
              </a:rPr>
              <a:t>A </a:t>
            </a:r>
            <a:r>
              <a:rPr lang="ja-JP" altLang="en-US" sz="2400" dirty="0" smtClean="0">
                <a:latin typeface="+mn-ea"/>
                <a:ea typeface="+mn-ea"/>
                <a:cs typeface="Tahoma" panose="020B0604030504040204" pitchFamily="34" charset="0"/>
              </a:rPr>
              <a:t>の回転・降着運動の検出</a:t>
            </a:r>
            <a:r>
              <a:rPr lang="en-US" altLang="ja-JP" sz="2400" dirty="0" smtClean="0">
                <a:latin typeface="+mn-ea"/>
                <a:ea typeface="+mn-ea"/>
                <a:cs typeface="Tahoma" panose="020B0604030504040204" pitchFamily="34" charset="0"/>
              </a:rPr>
              <a:t>(</a:t>
            </a:r>
            <a:r>
              <a:rPr lang="en-US" altLang="ja-JP" sz="2400" dirty="0">
                <a:latin typeface="+mn-ea"/>
                <a:ea typeface="+mn-ea"/>
                <a:cs typeface="Tahoma" panose="020B0604030504040204" pitchFamily="34" charset="0"/>
              </a:rPr>
              <a:t>Sugiyama et al. 2014</a:t>
            </a:r>
            <a:r>
              <a:rPr lang="en-US" altLang="ja-JP" sz="2400" dirty="0" smtClean="0">
                <a:latin typeface="+mn-ea"/>
                <a:ea typeface="+mn-ea"/>
                <a:cs typeface="Tahoma" panose="020B0604030504040204" pitchFamily="34" charset="0"/>
              </a:rPr>
              <a:t>)</a:t>
            </a:r>
            <a:endParaRPr kumimoji="1" lang="ja-JP" altLang="en-US" sz="2400" dirty="0">
              <a:latin typeface="+mn-ea"/>
              <a:ea typeface="+mn-ea"/>
            </a:endParaRPr>
          </a:p>
        </p:txBody>
      </p:sp>
      <p:pic>
        <p:nvPicPr>
          <p:cNvPr id="5" name="コンテンツ プレースホルダー 6" descr="スクリーンショット 2013-12-24 0.15.2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4" t="828" r="1" b="10923"/>
          <a:stretch/>
        </p:blipFill>
        <p:spPr>
          <a:xfrm>
            <a:off x="539552" y="1355799"/>
            <a:ext cx="8064896" cy="495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36" y="1628791"/>
            <a:ext cx="2929890" cy="147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3352983"/>
            <a:ext cx="3019425" cy="116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40" y="4807476"/>
            <a:ext cx="2817495" cy="117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6992" y="4990356"/>
            <a:ext cx="3128010" cy="99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6992" y="1628800"/>
            <a:ext cx="2205990" cy="154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4984" y="3300621"/>
            <a:ext cx="2230755" cy="150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9207" y="1654623"/>
            <a:ext cx="107867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3352983"/>
            <a:ext cx="1491615" cy="167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1655470"/>
            <a:ext cx="1503045" cy="151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6516216" y="630932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Fujisawa et al. (2014)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9876" y="2060848"/>
            <a:ext cx="8426580" cy="3970318"/>
          </a:xfrm>
          <a:prstGeom prst="rect">
            <a:avLst/>
          </a:prstGeom>
          <a:solidFill>
            <a:srgbClr val="FFFFFF">
              <a:alpha val="85000"/>
            </a:srgb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  <a:latin typeface="+mj-lt"/>
              </a:rPr>
              <a:t>研究目的</a:t>
            </a:r>
            <a:r>
              <a:rPr kumimoji="1" lang="en-US" altLang="ja-JP" sz="2800" dirty="0" smtClean="0">
                <a:solidFill>
                  <a:schemeClr val="bg1"/>
                </a:solidFill>
                <a:latin typeface="+mj-lt"/>
              </a:rPr>
              <a:t>:</a:t>
            </a:r>
          </a:p>
          <a:p>
            <a:pPr marL="914400" lvl="1" indent="-457200">
              <a:buAutoNum type="arabicParenBoth"/>
            </a:pPr>
            <a:r>
              <a:rPr lang="en-US" altLang="ja-JP" sz="2800" dirty="0" smtClean="0">
                <a:solidFill>
                  <a:schemeClr val="bg1"/>
                </a:solidFill>
                <a:latin typeface="+mj-lt"/>
              </a:rPr>
              <a:t>6.7GHz </a:t>
            </a:r>
            <a:r>
              <a:rPr lang="ja-JP" altLang="en-US" sz="2800" dirty="0" smtClean="0">
                <a:solidFill>
                  <a:schemeClr val="bg1"/>
                </a:solidFill>
                <a:latin typeface="+mj-lt"/>
              </a:rPr>
              <a:t>メタノール・メーザの発生領域は何か？</a:t>
            </a:r>
            <a:endParaRPr lang="en-US" altLang="ja-JP" sz="2800" dirty="0" smtClean="0">
              <a:solidFill>
                <a:schemeClr val="bg1"/>
              </a:solidFill>
              <a:latin typeface="+mj-lt"/>
            </a:endParaRPr>
          </a:p>
          <a:p>
            <a:pPr marL="914400" lvl="1" indent="-457200">
              <a:buAutoNum type="arabicParenBoth"/>
            </a:pPr>
            <a:r>
              <a:rPr lang="en-US" altLang="ja-JP" sz="2800" dirty="0" smtClean="0">
                <a:solidFill>
                  <a:schemeClr val="bg1"/>
                </a:solidFill>
                <a:latin typeface="+mj-lt"/>
              </a:rPr>
              <a:t>YSO</a:t>
            </a:r>
            <a:r>
              <a:rPr lang="ja-JP" altLang="en-US" sz="2800" dirty="0" smtClean="0">
                <a:solidFill>
                  <a:schemeClr val="bg1"/>
                </a:solidFill>
                <a:latin typeface="+mj-lt"/>
              </a:rPr>
              <a:t>周囲のガス運動はいかなるものか？</a:t>
            </a:r>
            <a:endParaRPr kumimoji="1" lang="en-US" altLang="ja-JP" sz="2800" dirty="0" smtClean="0">
              <a:solidFill>
                <a:schemeClr val="bg1"/>
              </a:solidFill>
              <a:latin typeface="+mj-lt"/>
            </a:endParaRPr>
          </a:p>
          <a:p>
            <a:r>
              <a:rPr lang="ja-JP" altLang="en-US" sz="2800" dirty="0">
                <a:solidFill>
                  <a:schemeClr val="bg1"/>
                </a:solidFill>
                <a:latin typeface="+mj-lt"/>
              </a:rPr>
              <a:t>研究</a:t>
            </a:r>
            <a:r>
              <a:rPr lang="ja-JP" altLang="en-US" sz="2800" dirty="0" smtClean="0">
                <a:solidFill>
                  <a:schemeClr val="bg1"/>
                </a:solidFill>
                <a:latin typeface="+mj-lt"/>
              </a:rPr>
              <a:t>の</a:t>
            </a:r>
            <a:r>
              <a:rPr lang="ja-JP" altLang="en-US" sz="2800" dirty="0">
                <a:solidFill>
                  <a:schemeClr val="bg1"/>
                </a:solidFill>
                <a:latin typeface="+mj-lt"/>
              </a:rPr>
              <a:t>進捗</a:t>
            </a:r>
            <a:r>
              <a:rPr kumimoji="1" lang="en-US" altLang="ja-JP" sz="2800" dirty="0" smtClean="0">
                <a:solidFill>
                  <a:schemeClr val="bg1"/>
                </a:solidFill>
                <a:latin typeface="+mj-lt"/>
              </a:rPr>
              <a:t>:</a:t>
            </a:r>
          </a:p>
          <a:p>
            <a:pPr marL="800100" lvl="1" indent="-342900">
              <a:buAutoNum type="arabicParenBoth"/>
            </a:pPr>
            <a:r>
              <a:rPr lang="ja-JP" altLang="en-US" sz="2800" dirty="0" smtClean="0">
                <a:solidFill>
                  <a:schemeClr val="bg1"/>
                </a:solidFill>
                <a:latin typeface="+mj-lt"/>
              </a:rPr>
              <a:t> 第１回観測の画像論文を出版</a:t>
            </a:r>
            <a:endParaRPr lang="en-US" altLang="ja-JP" sz="2800" dirty="0" smtClean="0">
              <a:solidFill>
                <a:schemeClr val="bg1"/>
              </a:solidFill>
              <a:latin typeface="+mj-lt"/>
            </a:endParaRPr>
          </a:p>
          <a:p>
            <a:pPr marL="800100" lvl="1" indent="-342900">
              <a:buAutoNum type="arabicParenBoth"/>
            </a:pPr>
            <a:r>
              <a:rPr kumimoji="1" lang="en-US" altLang="ja-JP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+mj-lt"/>
              </a:rPr>
              <a:t>３年にわたる</a:t>
            </a:r>
            <a:r>
              <a:rPr lang="ja-JP" altLang="en-US" sz="2800" dirty="0">
                <a:solidFill>
                  <a:schemeClr val="bg1"/>
                </a:solidFill>
              </a:rPr>
              <a:t>観測</a:t>
            </a:r>
            <a:r>
              <a:rPr lang="ja-JP" altLang="en-US" sz="2800" dirty="0" smtClean="0">
                <a:solidFill>
                  <a:schemeClr val="bg1"/>
                </a:solidFill>
              </a:rPr>
              <a:t>終了</a:t>
            </a:r>
            <a:endParaRPr kumimoji="1" lang="en-US" altLang="ja-JP" sz="2800" dirty="0" smtClean="0">
              <a:solidFill>
                <a:schemeClr val="bg1"/>
              </a:solidFill>
              <a:latin typeface="+mj-lt"/>
            </a:endParaRPr>
          </a:p>
          <a:p>
            <a:r>
              <a:rPr lang="ja-JP" altLang="en-US" sz="2800" dirty="0">
                <a:solidFill>
                  <a:schemeClr val="bg1"/>
                </a:solidFill>
                <a:latin typeface="+mj-lt"/>
              </a:rPr>
              <a:t>今後</a:t>
            </a:r>
            <a:r>
              <a:rPr lang="ja-JP" altLang="en-US" sz="2800" dirty="0" smtClean="0">
                <a:solidFill>
                  <a:schemeClr val="bg1"/>
                </a:solidFill>
                <a:latin typeface="+mj-lt"/>
              </a:rPr>
              <a:t>の</a:t>
            </a:r>
            <a:r>
              <a:rPr lang="ja-JP" altLang="en-US" sz="2800" dirty="0">
                <a:solidFill>
                  <a:schemeClr val="bg1"/>
                </a:solidFill>
                <a:latin typeface="+mj-lt"/>
              </a:rPr>
              <a:t>計画</a:t>
            </a:r>
            <a:r>
              <a:rPr lang="en-US" altLang="ja-JP" sz="2800" dirty="0" smtClean="0">
                <a:solidFill>
                  <a:schemeClr val="bg1"/>
                </a:solidFill>
                <a:latin typeface="+mj-lt"/>
              </a:rPr>
              <a:t>:</a:t>
            </a:r>
          </a:p>
          <a:p>
            <a:pPr lvl="1"/>
            <a:r>
              <a:rPr lang="en-US" altLang="ja-JP" sz="2800" dirty="0" smtClean="0">
                <a:solidFill>
                  <a:schemeClr val="bg1"/>
                </a:solidFill>
                <a:latin typeface="+mj-lt"/>
              </a:rPr>
              <a:t>(1) </a:t>
            </a:r>
            <a:r>
              <a:rPr lang="ja-JP" altLang="en-US" sz="2800" dirty="0" smtClean="0">
                <a:solidFill>
                  <a:schemeClr val="bg1"/>
                </a:solidFill>
                <a:latin typeface="+mj-lt"/>
              </a:rPr>
              <a:t>内部固有運動の解析を近日終える</a:t>
            </a:r>
            <a:endParaRPr lang="en-US" altLang="ja-JP" sz="2800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kumimoji="1" lang="en-US" altLang="ja-JP" sz="2800" dirty="0" smtClean="0">
                <a:solidFill>
                  <a:schemeClr val="bg1"/>
                </a:solidFill>
                <a:latin typeface="+mj-lt"/>
              </a:rPr>
              <a:t>(2) 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+mj-lt"/>
              </a:rPr>
              <a:t>研究目的に答えを出す</a:t>
            </a:r>
            <a:endParaRPr kumimoji="1" lang="ja-JP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大質量星形成領域</a:t>
            </a:r>
            <a:r>
              <a:rPr kumimoji="1" lang="en-US" altLang="ja-JP" dirty="0" smtClean="0"/>
              <a:t>36</a:t>
            </a:r>
            <a:r>
              <a:rPr kumimoji="1" lang="ja-JP" altLang="en-US" dirty="0" smtClean="0"/>
              <a:t>天体に対するメタノール・メーザ</a:t>
            </a:r>
            <a:r>
              <a:rPr kumimoji="1" lang="en-US" altLang="ja-JP" dirty="0" smtClean="0"/>
              <a:t>VLBI</a:t>
            </a:r>
            <a:r>
              <a:rPr kumimoji="1" lang="ja-JP" altLang="en-US" dirty="0" smtClean="0"/>
              <a:t>モニター観測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305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18805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dirty="0" smtClean="0"/>
              <a:t>6.7GHz</a:t>
            </a:r>
            <a:r>
              <a:rPr lang="ja-JP" altLang="en-US" dirty="0" smtClean="0"/>
              <a:t>メタノール・メーザ</a:t>
            </a:r>
            <a:r>
              <a:rPr lang="en-US" altLang="ja-JP" dirty="0" smtClean="0"/>
              <a:t>VLBI</a:t>
            </a:r>
            <a:r>
              <a:rPr lang="ja-JP" altLang="en-US" dirty="0" smtClean="0"/>
              <a:t>サーベイ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参加</a:t>
            </a:r>
            <a:r>
              <a:rPr lang="ja-JP" altLang="en-US" dirty="0"/>
              <a:t>望遠鏡</a:t>
            </a:r>
            <a:endParaRPr kumimoji="1" lang="ja-JP" altLang="en-US" sz="3100" dirty="0"/>
          </a:p>
        </p:txBody>
      </p:sp>
      <p:pic>
        <p:nvPicPr>
          <p:cNvPr id="4" name="Picture 25" descr="ibara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658" y="1797961"/>
            <a:ext cx="2679798" cy="202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irik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0"/>
            <a:ext cx="2044129" cy="153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 descr="ishigak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514" y="1797960"/>
            <a:ext cx="1514947" cy="201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mizusaw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22296"/>
            <a:ext cx="20153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1" descr="ogasawa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552" y="3958200"/>
            <a:ext cx="1512909" cy="20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8" descr="Sheshan25mbig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13" y="1797960"/>
            <a:ext cx="1811100" cy="21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470976" y="3949056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上海</a:t>
            </a:r>
            <a:r>
              <a:rPr lang="en-US" altLang="ja-JP" dirty="0" smtClean="0">
                <a:solidFill>
                  <a:srgbClr val="FF0000"/>
                </a:solidFill>
              </a:rPr>
              <a:t> 25m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23728" y="5974424"/>
            <a:ext cx="168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VERA</a:t>
            </a:r>
            <a:r>
              <a:rPr lang="ja-JP" altLang="en-US" dirty="0"/>
              <a:t> </a:t>
            </a:r>
            <a:r>
              <a:rPr lang="en-US" altLang="ja-JP" dirty="0" smtClean="0"/>
              <a:t>20m x 4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12160" y="1437920"/>
            <a:ext cx="262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茨城</a:t>
            </a:r>
            <a:r>
              <a:rPr kumimoji="1" lang="en-US" altLang="ja-JP" dirty="0" smtClean="0"/>
              <a:t> 32m </a:t>
            </a:r>
            <a:r>
              <a:rPr lang="en-US" altLang="ja-JP" dirty="0" smtClean="0"/>
              <a:t>(</a:t>
            </a:r>
            <a:r>
              <a:rPr lang="ja-JP" altLang="en-US" dirty="0"/>
              <a:t>高萩</a:t>
            </a:r>
            <a:r>
              <a:rPr lang="ja-JP" altLang="en-US" dirty="0" smtClean="0"/>
              <a:t>と</a:t>
            </a:r>
            <a:r>
              <a:rPr lang="ja-JP" altLang="en-US" dirty="0"/>
              <a:t>日立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13" name="Picture 2" descr="JADE00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058" y="3958200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5" descr="usud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41" y="1741674"/>
            <a:ext cx="1942045" cy="128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4155145" y="1437920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臼田</a:t>
            </a:r>
            <a:r>
              <a:rPr lang="ja-JP" altLang="en-US" dirty="0" smtClean="0"/>
              <a:t> </a:t>
            </a:r>
            <a:r>
              <a:rPr lang="en-US" altLang="ja-JP" dirty="0" smtClean="0"/>
              <a:t>64m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228184" y="5974424"/>
            <a:ext cx="241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山口</a:t>
            </a:r>
            <a:r>
              <a:rPr kumimoji="1" lang="en-US" altLang="ja-JP" dirty="0" smtClean="0"/>
              <a:t> 32m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0" y="4361688"/>
            <a:ext cx="2185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dirty="0" smtClean="0"/>
              <a:t>JVN</a:t>
            </a:r>
            <a:r>
              <a:rPr kumimoji="1" lang="ja-JP" altLang="en-US" dirty="0" smtClean="0"/>
              <a:t>で始めた</a:t>
            </a:r>
            <a:r>
              <a:rPr lang="en-US" altLang="ja-JP" dirty="0" smtClean="0"/>
              <a:t>6.7 GHz</a:t>
            </a:r>
            <a:r>
              <a:rPr lang="ja-JP" altLang="en-US" dirty="0" smtClean="0"/>
              <a:t>メタノール・メーザ観測に、上海局も参加。大阪府大が開発した給電部を使用。</a:t>
            </a:r>
            <a:r>
              <a:rPr kumimoji="1" lang="ja-JP" altLang="en-US" dirty="0" smtClean="0"/>
              <a:t>東アジア</a:t>
            </a:r>
            <a:r>
              <a:rPr kumimoji="1" lang="en-US" altLang="ja-JP" dirty="0" smtClean="0"/>
              <a:t>VLBI</a:t>
            </a:r>
            <a:r>
              <a:rPr kumimoji="1" lang="ja-JP" altLang="en-US" dirty="0" smtClean="0"/>
              <a:t>の最初の成果と言える。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300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7740650" y="2810081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543131"/>
            <a:ext cx="8424862" cy="5911850"/>
          </a:xfrm>
        </p:spPr>
      </p:pic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7091363" y="3097419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6435725" y="3457781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6443663" y="3881644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8386763" y="446584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5435600" y="5258006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5651500" y="3097419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5722938" y="3746706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6011863" y="317044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4787900" y="4321381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179388" y="1873456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71" name="Oval 15"/>
          <p:cNvSpPr>
            <a:spLocks noChangeArrowheads="1"/>
          </p:cNvSpPr>
          <p:nvPr/>
        </p:nvSpPr>
        <p:spPr bwMode="auto">
          <a:xfrm>
            <a:off x="7451725" y="1802019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72" name="Oval 16"/>
          <p:cNvSpPr>
            <a:spLocks noChangeArrowheads="1"/>
          </p:cNvSpPr>
          <p:nvPr/>
        </p:nvSpPr>
        <p:spPr bwMode="auto">
          <a:xfrm>
            <a:off x="7523163" y="230525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73" name="Oval 17"/>
          <p:cNvSpPr>
            <a:spLocks noChangeArrowheads="1"/>
          </p:cNvSpPr>
          <p:nvPr/>
        </p:nvSpPr>
        <p:spPr bwMode="auto">
          <a:xfrm>
            <a:off x="7307263" y="2810082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74" name="Oval 18"/>
          <p:cNvSpPr>
            <a:spLocks noChangeArrowheads="1"/>
          </p:cNvSpPr>
          <p:nvPr/>
        </p:nvSpPr>
        <p:spPr bwMode="auto">
          <a:xfrm>
            <a:off x="7451725" y="2881519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75" name="Oval 19"/>
          <p:cNvSpPr>
            <a:spLocks noChangeArrowheads="1"/>
          </p:cNvSpPr>
          <p:nvPr/>
        </p:nvSpPr>
        <p:spPr bwMode="auto">
          <a:xfrm>
            <a:off x="7667625" y="2810082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76" name="Oval 20"/>
          <p:cNvSpPr>
            <a:spLocks noChangeArrowheads="1"/>
          </p:cNvSpPr>
          <p:nvPr/>
        </p:nvSpPr>
        <p:spPr bwMode="auto">
          <a:xfrm>
            <a:off x="7523163" y="2738644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23" name="Oval 21"/>
          <p:cNvSpPr>
            <a:spLocks noChangeArrowheads="1"/>
          </p:cNvSpPr>
          <p:nvPr/>
        </p:nvSpPr>
        <p:spPr bwMode="auto">
          <a:xfrm>
            <a:off x="1908175" y="5186569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24" name="Oval 22"/>
          <p:cNvSpPr>
            <a:spLocks noChangeArrowheads="1"/>
          </p:cNvSpPr>
          <p:nvPr/>
        </p:nvSpPr>
        <p:spPr bwMode="auto">
          <a:xfrm>
            <a:off x="3995738" y="2810081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25" name="Oval 23"/>
          <p:cNvSpPr>
            <a:spLocks noChangeArrowheads="1"/>
          </p:cNvSpPr>
          <p:nvPr/>
        </p:nvSpPr>
        <p:spPr bwMode="auto">
          <a:xfrm>
            <a:off x="7667625" y="2665619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7426" name="Picture 24" descr="gif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10960"/>
            <a:ext cx="863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25" descr="ibarak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1905206"/>
            <a:ext cx="11525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26" descr="irik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15131"/>
            <a:ext cx="11525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9" name="Oval 27"/>
          <p:cNvSpPr>
            <a:spLocks noChangeArrowheads="1"/>
          </p:cNvSpPr>
          <p:nvPr/>
        </p:nvSpPr>
        <p:spPr bwMode="auto">
          <a:xfrm>
            <a:off x="6372225" y="381814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7430" name="Picture 28" descr="ishigak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556456"/>
            <a:ext cx="78263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9" descr="kashim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573669"/>
            <a:ext cx="115093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30" descr="mizusaw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1081294"/>
            <a:ext cx="1157287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31" descr="ogasawar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5113544"/>
            <a:ext cx="8112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32" descr="tomakoma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487569"/>
            <a:ext cx="12573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33" descr="tsukub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2738644"/>
            <a:ext cx="11525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34" descr="uchinour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5113544"/>
            <a:ext cx="8128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7" name="Picture 35" descr="usud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856" y="622928"/>
            <a:ext cx="1549079" cy="102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8" name="Picture 36" descr="yamaguchi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3962606"/>
            <a:ext cx="8096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9" name="Picture 37" descr="beiji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441656"/>
            <a:ext cx="115411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0" name="Picture 38" descr="Sheshan25mbig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4538869"/>
            <a:ext cx="8937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1" name="Picture 39" descr="ウルムチ25m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865394"/>
            <a:ext cx="122396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2" name="Picture 40" descr="Yunna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02469"/>
            <a:ext cx="115093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3" name="Picture 41" descr="KVN_Tamna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06994"/>
            <a:ext cx="1090612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4" name="Picture 42" descr="KVN_Yonsei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186194"/>
            <a:ext cx="12239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5" name="Line 43"/>
          <p:cNvSpPr>
            <a:spLocks noChangeShapeType="1"/>
          </p:cNvSpPr>
          <p:nvPr/>
        </p:nvSpPr>
        <p:spPr bwMode="auto">
          <a:xfrm flipH="1">
            <a:off x="323850" y="1802019"/>
            <a:ext cx="14287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46" name="Line 44"/>
          <p:cNvSpPr>
            <a:spLocks noChangeShapeType="1"/>
          </p:cNvSpPr>
          <p:nvPr/>
        </p:nvSpPr>
        <p:spPr bwMode="auto">
          <a:xfrm flipV="1">
            <a:off x="1763713" y="5329444"/>
            <a:ext cx="14287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47" name="Line 45"/>
          <p:cNvSpPr>
            <a:spLocks noChangeShapeType="1"/>
          </p:cNvSpPr>
          <p:nvPr/>
        </p:nvSpPr>
        <p:spPr bwMode="auto">
          <a:xfrm>
            <a:off x="3852863" y="2737056"/>
            <a:ext cx="14287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48" name="Line 46"/>
          <p:cNvSpPr>
            <a:spLocks noChangeShapeType="1"/>
          </p:cNvSpPr>
          <p:nvPr/>
        </p:nvSpPr>
        <p:spPr bwMode="auto">
          <a:xfrm flipV="1">
            <a:off x="4645025" y="4465844"/>
            <a:ext cx="14287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49" name="Line 47"/>
          <p:cNvSpPr>
            <a:spLocks noChangeShapeType="1"/>
          </p:cNvSpPr>
          <p:nvPr/>
        </p:nvSpPr>
        <p:spPr bwMode="auto">
          <a:xfrm flipV="1">
            <a:off x="5580063" y="3889581"/>
            <a:ext cx="14287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50" name="Line 48"/>
          <p:cNvSpPr>
            <a:spLocks noChangeShapeType="1"/>
          </p:cNvSpPr>
          <p:nvPr/>
        </p:nvSpPr>
        <p:spPr bwMode="auto">
          <a:xfrm>
            <a:off x="5508625" y="2954544"/>
            <a:ext cx="1428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51" name="Line 49"/>
          <p:cNvSpPr>
            <a:spLocks noChangeShapeType="1"/>
          </p:cNvSpPr>
          <p:nvPr/>
        </p:nvSpPr>
        <p:spPr bwMode="auto">
          <a:xfrm flipH="1">
            <a:off x="6156325" y="3025981"/>
            <a:ext cx="1444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52" name="Line 50"/>
          <p:cNvSpPr>
            <a:spLocks noChangeShapeType="1"/>
          </p:cNvSpPr>
          <p:nvPr/>
        </p:nvSpPr>
        <p:spPr bwMode="auto">
          <a:xfrm flipV="1">
            <a:off x="6443663" y="3962606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53" name="Line 51"/>
          <p:cNvSpPr>
            <a:spLocks noChangeShapeType="1"/>
          </p:cNvSpPr>
          <p:nvPr/>
        </p:nvSpPr>
        <p:spPr bwMode="auto">
          <a:xfrm flipH="1" flipV="1">
            <a:off x="6515100" y="4034044"/>
            <a:ext cx="576263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54" name="Line 52"/>
          <p:cNvSpPr>
            <a:spLocks noChangeShapeType="1"/>
          </p:cNvSpPr>
          <p:nvPr/>
        </p:nvSpPr>
        <p:spPr bwMode="auto">
          <a:xfrm flipV="1">
            <a:off x="5507038" y="5402469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55" name="Line 53"/>
          <p:cNvSpPr>
            <a:spLocks noChangeShapeType="1"/>
          </p:cNvSpPr>
          <p:nvPr/>
        </p:nvSpPr>
        <p:spPr bwMode="auto">
          <a:xfrm flipH="1" flipV="1">
            <a:off x="6515100" y="3602244"/>
            <a:ext cx="5048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56" name="Line 54"/>
          <p:cNvSpPr>
            <a:spLocks noChangeShapeType="1"/>
          </p:cNvSpPr>
          <p:nvPr/>
        </p:nvSpPr>
        <p:spPr bwMode="auto">
          <a:xfrm>
            <a:off x="5148263" y="1586119"/>
            <a:ext cx="194310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57" name="Line 55"/>
          <p:cNvSpPr>
            <a:spLocks noChangeShapeType="1"/>
          </p:cNvSpPr>
          <p:nvPr/>
        </p:nvSpPr>
        <p:spPr bwMode="auto">
          <a:xfrm>
            <a:off x="6156325" y="1441656"/>
            <a:ext cx="1150938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58" name="Line 56"/>
          <p:cNvSpPr>
            <a:spLocks noChangeShapeType="1"/>
          </p:cNvSpPr>
          <p:nvPr/>
        </p:nvSpPr>
        <p:spPr bwMode="auto">
          <a:xfrm>
            <a:off x="7235825" y="1441656"/>
            <a:ext cx="2159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59" name="Line 57"/>
          <p:cNvSpPr>
            <a:spLocks noChangeShapeType="1"/>
          </p:cNvSpPr>
          <p:nvPr/>
        </p:nvSpPr>
        <p:spPr bwMode="auto">
          <a:xfrm flipH="1">
            <a:off x="7667625" y="1802019"/>
            <a:ext cx="2159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60" name="Line 58"/>
          <p:cNvSpPr>
            <a:spLocks noChangeShapeType="1"/>
          </p:cNvSpPr>
          <p:nvPr/>
        </p:nvSpPr>
        <p:spPr bwMode="auto">
          <a:xfrm flipH="1">
            <a:off x="7740650" y="2521156"/>
            <a:ext cx="14287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61" name="Line 59"/>
          <p:cNvSpPr>
            <a:spLocks noChangeShapeType="1"/>
          </p:cNvSpPr>
          <p:nvPr/>
        </p:nvSpPr>
        <p:spPr bwMode="auto">
          <a:xfrm flipH="1">
            <a:off x="7667625" y="2810081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62" name="Line 60"/>
          <p:cNvSpPr>
            <a:spLocks noChangeShapeType="1"/>
          </p:cNvSpPr>
          <p:nvPr/>
        </p:nvSpPr>
        <p:spPr bwMode="auto">
          <a:xfrm flipH="1" flipV="1">
            <a:off x="7740650" y="2954544"/>
            <a:ext cx="1444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63" name="Line 61"/>
          <p:cNvSpPr>
            <a:spLocks noChangeShapeType="1"/>
          </p:cNvSpPr>
          <p:nvPr/>
        </p:nvSpPr>
        <p:spPr bwMode="auto">
          <a:xfrm flipV="1">
            <a:off x="8315325" y="4610306"/>
            <a:ext cx="1444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7464" name="Picture 62" descr="KVN_Ulsan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10006"/>
            <a:ext cx="12239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 Box 3"/>
          <p:cNvSpPr txBox="1">
            <a:spLocks noChangeArrowheads="1"/>
          </p:cNvSpPr>
          <p:nvPr/>
        </p:nvSpPr>
        <p:spPr bwMode="auto">
          <a:xfrm>
            <a:off x="107504" y="116632"/>
            <a:ext cx="60486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/>
              <a:t>VLBI Networks in East Asia </a:t>
            </a:r>
            <a:r>
              <a:rPr lang="en-US" altLang="ja-JP" sz="2800" dirty="0" smtClean="0">
                <a:sym typeface="Wingdings" panose="05000000000000000000" pitchFamily="2" charset="2"/>
              </a:rPr>
              <a:t> EAVN</a:t>
            </a:r>
            <a:endParaRPr lang="en-US" altLang="ja-JP" sz="2800" b="1" dirty="0">
              <a:latin typeface="Times New Roman" pitchFamily="18" charset="0"/>
            </a:endParaRPr>
          </a:p>
        </p:txBody>
      </p:sp>
      <p:sp>
        <p:nvSpPr>
          <p:cNvPr id="75" name="円/楕円 74"/>
          <p:cNvSpPr/>
          <p:nvPr/>
        </p:nvSpPr>
        <p:spPr>
          <a:xfrm rot="269502">
            <a:off x="-634603" y="776521"/>
            <a:ext cx="9696302" cy="5095738"/>
          </a:xfrm>
          <a:prstGeom prst="ellipse">
            <a:avLst/>
          </a:pr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-537720" y="1533008"/>
            <a:ext cx="5755389" cy="3967866"/>
            <a:chOff x="-537720" y="1533008"/>
            <a:chExt cx="5755389" cy="3967866"/>
          </a:xfrm>
        </p:grpSpPr>
        <p:sp>
          <p:nvSpPr>
            <p:cNvPr id="5" name="円/楕円 4"/>
            <p:cNvSpPr/>
            <p:nvPr/>
          </p:nvSpPr>
          <p:spPr>
            <a:xfrm rot="1034186">
              <a:off x="-537720" y="1533008"/>
              <a:ext cx="5755389" cy="3967866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395536" y="2348880"/>
              <a:ext cx="2665538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rgbClr val="00B0F0"/>
                  </a:solidFill>
                </a:rPr>
                <a:t>CVN</a:t>
              </a:r>
              <a:endParaRPr lang="en-US" altLang="ja-JP" sz="2800" b="1" dirty="0" smtClean="0">
                <a:solidFill>
                  <a:srgbClr val="00B0F0"/>
                </a:solidFill>
              </a:endParaRPr>
            </a:p>
            <a:p>
              <a:r>
                <a:rPr kumimoji="1" lang="en-US" altLang="ja-JP" sz="2800" dirty="0" smtClean="0">
                  <a:solidFill>
                    <a:srgbClr val="00B0F0"/>
                  </a:solidFill>
                </a:rPr>
                <a:t> Large Aperture</a:t>
              </a:r>
            </a:p>
            <a:p>
              <a:r>
                <a:rPr lang="en-US" altLang="ja-JP" sz="2800" dirty="0" smtClean="0">
                  <a:solidFill>
                    <a:srgbClr val="00B0F0"/>
                  </a:solidFill>
                </a:rPr>
                <a:t> Long Baseline</a:t>
              </a:r>
              <a:endParaRPr kumimoji="1" lang="en-US" altLang="ja-JP" sz="2800" dirty="0" smtClean="0">
                <a:solidFill>
                  <a:srgbClr val="00B0F0"/>
                </a:solidFill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5311047" y="1782969"/>
            <a:ext cx="3580541" cy="3871118"/>
            <a:chOff x="5311047" y="1782969"/>
            <a:chExt cx="3580541" cy="3871118"/>
          </a:xfrm>
        </p:grpSpPr>
        <p:sp>
          <p:nvSpPr>
            <p:cNvPr id="7" name="フリーフォーム 6"/>
            <p:cNvSpPr/>
            <p:nvPr/>
          </p:nvSpPr>
          <p:spPr>
            <a:xfrm>
              <a:off x="5311047" y="1782969"/>
              <a:ext cx="3580541" cy="3871118"/>
            </a:xfrm>
            <a:custGeom>
              <a:avLst/>
              <a:gdLst>
                <a:gd name="connsiteX0" fmla="*/ 2337176 w 3686440"/>
                <a:gd name="connsiteY0" fmla="*/ 4315 h 4050893"/>
                <a:gd name="connsiteX1" fmla="*/ 16007 w 3686440"/>
                <a:gd name="connsiteY1" fmla="*/ 3858863 h 4050893"/>
                <a:gd name="connsiteX2" fmla="*/ 3603268 w 3686440"/>
                <a:gd name="connsiteY2" fmla="*/ 3113275 h 4050893"/>
                <a:gd name="connsiteX3" fmla="*/ 2337176 w 3686440"/>
                <a:gd name="connsiteY3" fmla="*/ 4315 h 40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6440" h="4050893">
                  <a:moveTo>
                    <a:pt x="2337176" y="4315"/>
                  </a:moveTo>
                  <a:cubicBezTo>
                    <a:pt x="1739299" y="128580"/>
                    <a:pt x="-195008" y="3340703"/>
                    <a:pt x="16007" y="3858863"/>
                  </a:cubicBezTo>
                  <a:cubicBezTo>
                    <a:pt x="227022" y="4377023"/>
                    <a:pt x="3216407" y="3751010"/>
                    <a:pt x="3603268" y="3113275"/>
                  </a:cubicBezTo>
                  <a:cubicBezTo>
                    <a:pt x="3990129" y="2475540"/>
                    <a:pt x="2935053" y="-119950"/>
                    <a:pt x="2337176" y="4315"/>
                  </a:cubicBezTo>
                  <a:close/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5796136" y="4077072"/>
              <a:ext cx="2480166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rgbClr val="FF0000"/>
                  </a:solidFill>
                </a:rPr>
                <a:t>JVN</a:t>
              </a:r>
            </a:p>
            <a:p>
              <a:r>
                <a:rPr lang="en-US" altLang="ja-JP" sz="2800" dirty="0">
                  <a:solidFill>
                    <a:srgbClr val="FF0000"/>
                  </a:solidFill>
                </a:rPr>
                <a:t> </a:t>
              </a:r>
              <a:r>
                <a:rPr lang="en-US" altLang="ja-JP" sz="2800" dirty="0" smtClean="0">
                  <a:solidFill>
                    <a:srgbClr val="FF0000"/>
                  </a:solidFill>
                </a:rPr>
                <a:t>6.7/8 GHz</a:t>
              </a:r>
            </a:p>
            <a:p>
              <a:r>
                <a:rPr kumimoji="1" lang="en-US" altLang="ja-JP" sz="2800" dirty="0">
                  <a:solidFill>
                    <a:srgbClr val="FF0000"/>
                  </a:solidFill>
                </a:rPr>
                <a:t> </a:t>
              </a:r>
              <a:r>
                <a:rPr kumimoji="1" lang="en-US" altLang="ja-JP" sz="2800" dirty="0" smtClean="0">
                  <a:solidFill>
                    <a:srgbClr val="FF0000"/>
                  </a:solidFill>
                </a:rPr>
                <a:t>Scientific </a:t>
              </a:r>
              <a:r>
                <a:rPr kumimoji="1" lang="en-US" altLang="ja-JP" sz="2800" dirty="0" err="1" smtClean="0">
                  <a:solidFill>
                    <a:srgbClr val="FF0000"/>
                  </a:solidFill>
                </a:rPr>
                <a:t>Obs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4499992" y="1412776"/>
            <a:ext cx="3222357" cy="2566136"/>
            <a:chOff x="4499992" y="1412776"/>
            <a:chExt cx="3222357" cy="2566136"/>
          </a:xfrm>
        </p:grpSpPr>
        <p:sp>
          <p:nvSpPr>
            <p:cNvPr id="71" name="円/楕円 70"/>
            <p:cNvSpPr/>
            <p:nvPr/>
          </p:nvSpPr>
          <p:spPr>
            <a:xfrm rot="5896636">
              <a:off x="5284181" y="3016665"/>
              <a:ext cx="1080400" cy="844094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4499992" y="1412776"/>
              <a:ext cx="322235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>
                  <a:solidFill>
                    <a:srgbClr val="FFFF00"/>
                  </a:solidFill>
                </a:rPr>
                <a:t>K</a:t>
              </a:r>
              <a:r>
                <a:rPr kumimoji="1" lang="en-US" altLang="ja-JP" sz="2800" b="1" dirty="0" smtClean="0">
                  <a:solidFill>
                    <a:srgbClr val="FFFF00"/>
                  </a:solidFill>
                </a:rPr>
                <a:t>VN</a:t>
              </a:r>
            </a:p>
            <a:p>
              <a:r>
                <a:rPr lang="en-US" altLang="ja-JP" sz="2800" dirty="0">
                  <a:solidFill>
                    <a:srgbClr val="FFFF00"/>
                  </a:solidFill>
                </a:rPr>
                <a:t> </a:t>
              </a:r>
              <a:r>
                <a:rPr lang="en-US" altLang="ja-JP" sz="2800" dirty="0" smtClean="0">
                  <a:solidFill>
                    <a:srgbClr val="FFFF00"/>
                  </a:solidFill>
                </a:rPr>
                <a:t>22~129 GHz</a:t>
              </a:r>
            </a:p>
            <a:p>
              <a:r>
                <a:rPr kumimoji="1" lang="en-US" altLang="ja-JP" sz="2800" dirty="0">
                  <a:solidFill>
                    <a:srgbClr val="FFFF00"/>
                  </a:solidFill>
                </a:rPr>
                <a:t> </a:t>
              </a:r>
              <a:r>
                <a:rPr lang="en-US" altLang="ja-JP" sz="2800" dirty="0" smtClean="0">
                  <a:solidFill>
                    <a:srgbClr val="FFFF00"/>
                  </a:solidFill>
                </a:rPr>
                <a:t>Simultaneous </a:t>
              </a:r>
              <a:r>
                <a:rPr lang="en-US" altLang="ja-JP" sz="2800" dirty="0" err="1" smtClean="0">
                  <a:solidFill>
                    <a:srgbClr val="FFFF00"/>
                  </a:solidFill>
                </a:rPr>
                <a:t>Obs</a:t>
              </a:r>
              <a:endParaRPr kumimoji="1" lang="ja-JP" altLang="en-US" sz="28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5144154" y="2119835"/>
            <a:ext cx="3897112" cy="3439343"/>
            <a:chOff x="5144154" y="2119835"/>
            <a:chExt cx="3897112" cy="3439343"/>
          </a:xfrm>
        </p:grpSpPr>
        <p:sp>
          <p:nvSpPr>
            <p:cNvPr id="8" name="フリーフォーム 7"/>
            <p:cNvSpPr/>
            <p:nvPr/>
          </p:nvSpPr>
          <p:spPr>
            <a:xfrm>
              <a:off x="5144154" y="2119835"/>
              <a:ext cx="3598085" cy="3439343"/>
            </a:xfrm>
            <a:custGeom>
              <a:avLst/>
              <a:gdLst>
                <a:gd name="connsiteX0" fmla="*/ 2502642 w 3598085"/>
                <a:gd name="connsiteY0" fmla="*/ 70706 h 3439343"/>
                <a:gd name="connsiteX1" fmla="*/ 452778 w 3598085"/>
                <a:gd name="connsiteY1" fmla="*/ 914767 h 3439343"/>
                <a:gd name="connsiteX2" fmla="*/ 261859 w 3598085"/>
                <a:gd name="connsiteY2" fmla="*/ 3366565 h 3439343"/>
                <a:gd name="connsiteX3" fmla="*/ 3507477 w 3598085"/>
                <a:gd name="connsiteY3" fmla="*/ 2552649 h 3439343"/>
                <a:gd name="connsiteX4" fmla="*/ 2502642 w 3598085"/>
                <a:gd name="connsiteY4" fmla="*/ 70706 h 343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8085" h="3439343">
                  <a:moveTo>
                    <a:pt x="2502642" y="70706"/>
                  </a:moveTo>
                  <a:cubicBezTo>
                    <a:pt x="1993526" y="-202274"/>
                    <a:pt x="826242" y="365457"/>
                    <a:pt x="452778" y="914767"/>
                  </a:cubicBezTo>
                  <a:cubicBezTo>
                    <a:pt x="79314" y="1464077"/>
                    <a:pt x="-247257" y="3093585"/>
                    <a:pt x="261859" y="3366565"/>
                  </a:cubicBezTo>
                  <a:cubicBezTo>
                    <a:pt x="770975" y="3639545"/>
                    <a:pt x="3134013" y="3095260"/>
                    <a:pt x="3507477" y="2552649"/>
                  </a:cubicBezTo>
                  <a:cubicBezTo>
                    <a:pt x="3880941" y="2010038"/>
                    <a:pt x="3011758" y="343686"/>
                    <a:pt x="2502642" y="70706"/>
                  </a:cubicBezTo>
                  <a:close/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6516216" y="2980109"/>
              <a:ext cx="252505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 err="1" smtClean="0">
                  <a:solidFill>
                    <a:schemeClr val="accent2"/>
                  </a:solidFill>
                </a:rPr>
                <a:t>Ka</a:t>
              </a:r>
              <a:r>
                <a:rPr kumimoji="1" lang="en-US" altLang="ja-JP" sz="2800" b="1" dirty="0" err="1" smtClean="0">
                  <a:solidFill>
                    <a:schemeClr val="accent2"/>
                  </a:solidFill>
                </a:rPr>
                <a:t>VA</a:t>
              </a:r>
              <a:endParaRPr kumimoji="1" lang="en-US" altLang="ja-JP" sz="2800" b="1" dirty="0" smtClean="0">
                <a:solidFill>
                  <a:schemeClr val="accent2"/>
                </a:solidFill>
              </a:endParaRPr>
            </a:p>
            <a:p>
              <a:r>
                <a:rPr lang="en-US" altLang="ja-JP" sz="2800" dirty="0">
                  <a:solidFill>
                    <a:schemeClr val="accent2"/>
                  </a:solidFill>
                </a:rPr>
                <a:t> </a:t>
              </a:r>
              <a:r>
                <a:rPr lang="en-US" altLang="ja-JP" sz="2800" dirty="0" smtClean="0">
                  <a:solidFill>
                    <a:schemeClr val="accent2"/>
                  </a:solidFill>
                </a:rPr>
                <a:t>22, 43 GHz</a:t>
              </a:r>
            </a:p>
            <a:p>
              <a:r>
                <a:rPr kumimoji="1" lang="en-US" altLang="ja-JP" sz="2800" dirty="0">
                  <a:solidFill>
                    <a:schemeClr val="accent2"/>
                  </a:solidFill>
                </a:rPr>
                <a:t> </a:t>
              </a:r>
              <a:r>
                <a:rPr kumimoji="1" lang="en-US" altLang="ja-JP" sz="2800" dirty="0" smtClean="0">
                  <a:solidFill>
                    <a:schemeClr val="accent2"/>
                  </a:solidFill>
                </a:rPr>
                <a:t>Good imaging</a:t>
              </a:r>
              <a:endParaRPr kumimoji="1" lang="ja-JP" altLang="en-US" sz="28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51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特記事項・</a:t>
            </a:r>
            <a:r>
              <a:rPr kumimoji="1" lang="ja-JP" altLang="en-US" dirty="0" smtClean="0"/>
              <a:t>活動の改善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3886200" cy="4548163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運用コアグループの形成</a:t>
            </a:r>
          </a:p>
          <a:p>
            <a:pPr lvl="1"/>
            <a:r>
              <a:rPr lang="ja-JP" altLang="en-US" dirty="0"/>
              <a:t>藤沢、新沼、杉山、元木</a:t>
            </a:r>
          </a:p>
          <a:p>
            <a:pPr lvl="1"/>
            <a:r>
              <a:rPr lang="ja-JP" altLang="en-US" dirty="0" smtClean="0"/>
              <a:t>定常的活動中</a:t>
            </a:r>
            <a:endParaRPr lang="ja-JP" altLang="en-US" dirty="0"/>
          </a:p>
          <a:p>
            <a:pPr lvl="1"/>
            <a:r>
              <a:rPr lang="ja-JP" altLang="en-US" dirty="0"/>
              <a:t>プロポーザルの見直し</a:t>
            </a:r>
          </a:p>
          <a:p>
            <a:pPr lvl="1"/>
            <a:r>
              <a:rPr lang="ja-JP" altLang="en-US" dirty="0"/>
              <a:t>時間割り当ての</a:t>
            </a:r>
            <a:r>
              <a:rPr lang="ja-JP" altLang="en-US" dirty="0" smtClean="0"/>
              <a:t>組織化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運用</a:t>
            </a:r>
            <a:r>
              <a:rPr lang="ja-JP" altLang="en-US" dirty="0"/>
              <a:t>会議</a:t>
            </a:r>
            <a:r>
              <a:rPr lang="ja-JP" altLang="en-US" dirty="0" smtClean="0"/>
              <a:t>の効率的実施</a:t>
            </a:r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r>
              <a:rPr lang="ja-JP" altLang="en-US" dirty="0"/>
              <a:t>運用</a:t>
            </a:r>
            <a:r>
              <a:rPr lang="ja-JP" altLang="en-US" dirty="0" smtClean="0"/>
              <a:t>効率が劇的に向上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343078" y="1600200"/>
            <a:ext cx="4495800" cy="4525963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広帯域・両偏波観測システム</a:t>
            </a:r>
          </a:p>
          <a:p>
            <a:pPr lvl="1"/>
            <a:r>
              <a:rPr lang="en-US" altLang="ja-JP" dirty="0"/>
              <a:t>OCTAVE</a:t>
            </a:r>
            <a:r>
              <a:rPr lang="ja-JP" altLang="en-US" dirty="0"/>
              <a:t>の導入を開始</a:t>
            </a:r>
          </a:p>
          <a:p>
            <a:pPr lvl="1"/>
            <a:r>
              <a:rPr lang="ja-JP" altLang="en-US" dirty="0"/>
              <a:t>三鷹Ｇ＋新沼さんを中心に</a:t>
            </a:r>
          </a:p>
          <a:p>
            <a:r>
              <a:rPr lang="ja-JP" altLang="en-US" dirty="0"/>
              <a:t>東アジア</a:t>
            </a:r>
            <a:r>
              <a:rPr lang="en-US" altLang="ja-JP" dirty="0"/>
              <a:t>VLBI</a:t>
            </a:r>
            <a:r>
              <a:rPr lang="ja-JP" altLang="en-US" dirty="0"/>
              <a:t>観測</a:t>
            </a:r>
          </a:p>
          <a:p>
            <a:pPr lvl="1"/>
            <a:r>
              <a:rPr lang="ja-JP" altLang="en-US" dirty="0"/>
              <a:t>メタノール</a:t>
            </a:r>
            <a:r>
              <a:rPr lang="en-US" altLang="ja-JP" dirty="0"/>
              <a:t>VLBI→</a:t>
            </a:r>
            <a:r>
              <a:rPr lang="ja-JP" altLang="en-US" dirty="0"/>
              <a:t>論文</a:t>
            </a:r>
          </a:p>
          <a:p>
            <a:pPr lvl="1"/>
            <a:r>
              <a:rPr lang="ja-JP" altLang="en-US" dirty="0"/>
              <a:t>日中韓広帯域試験観測</a:t>
            </a:r>
          </a:p>
          <a:p>
            <a:r>
              <a:rPr lang="ja-JP" altLang="en-US" dirty="0"/>
              <a:t>大学連携の改革</a:t>
            </a:r>
            <a:r>
              <a:rPr lang="ja-JP" altLang="en-US" dirty="0" smtClean="0"/>
              <a:t>・将来計画</a:t>
            </a:r>
            <a:endParaRPr lang="ja-JP" altLang="en-US" dirty="0"/>
          </a:p>
          <a:p>
            <a:pPr lvl="1"/>
            <a:r>
              <a:rPr lang="ja-JP" altLang="en-US" dirty="0"/>
              <a:t>議論を重ねた</a:t>
            </a:r>
          </a:p>
          <a:p>
            <a:pPr lvl="1"/>
            <a:r>
              <a:rPr lang="ja-JP" altLang="en-US" dirty="0"/>
              <a:t>組織改良を開始</a:t>
            </a:r>
            <a:r>
              <a:rPr lang="ja-JP" altLang="en-US" dirty="0" smtClean="0"/>
              <a:t>した</a:t>
            </a:r>
            <a:endParaRPr lang="en-US" altLang="ja-JP" dirty="0" smtClean="0"/>
          </a:p>
        </p:txBody>
      </p:sp>
      <p:sp>
        <p:nvSpPr>
          <p:cNvPr id="9" name="下矢印 8"/>
          <p:cNvSpPr/>
          <p:nvPr/>
        </p:nvSpPr>
        <p:spPr>
          <a:xfrm>
            <a:off x="1918345" y="4149080"/>
            <a:ext cx="72008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1" lang="ja-JP" altLang="en-US" dirty="0" smtClean="0"/>
              <a:t>日本天文学会年会の企画セッション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3100" dirty="0" smtClean="0"/>
              <a:t>『</a:t>
            </a:r>
            <a:r>
              <a:rPr lang="ja-JP" altLang="en-US" sz="3100" dirty="0">
                <a:latin typeface="Arial" panose="020B0604020202020204" pitchFamily="34" charset="0"/>
              </a:rPr>
              <a:t>電波及び光赤外線での大学</a:t>
            </a:r>
            <a:r>
              <a:rPr lang="ja-JP" altLang="en-US" sz="3100" dirty="0" smtClean="0">
                <a:latin typeface="Arial" panose="020B0604020202020204" pitchFamily="34" charset="0"/>
              </a:rPr>
              <a:t>間連携</a:t>
            </a:r>
            <a:r>
              <a:rPr lang="en-US" altLang="ja-JP" sz="3100" dirty="0" smtClean="0"/>
              <a:t>』</a:t>
            </a:r>
            <a:endParaRPr kumimoji="1" lang="ja-JP" altLang="en-US" sz="31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14116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ja-JP" altLang="en-US" dirty="0" smtClean="0"/>
              <a:t>目的・概要</a:t>
            </a:r>
            <a:endParaRPr lang="en-US" altLang="ja-JP" dirty="0" smtClean="0"/>
          </a:p>
          <a:p>
            <a:pPr lvl="1">
              <a:lnSpc>
                <a:spcPct val="110000"/>
              </a:lnSpc>
            </a:pPr>
            <a:r>
              <a:rPr lang="ja-JP" altLang="en-US" dirty="0" smtClean="0"/>
              <a:t>大学連携の成果</a:t>
            </a:r>
            <a:r>
              <a:rPr lang="ja-JP" altLang="en-US" dirty="0"/>
              <a:t>を振り返り、 今後の活動の指針を議論する場</a:t>
            </a:r>
            <a:r>
              <a:rPr lang="ja-JP" altLang="en-US" dirty="0" smtClean="0"/>
              <a:t>とする</a:t>
            </a:r>
            <a:endParaRPr lang="en-US" altLang="ja-JP" dirty="0" smtClean="0"/>
          </a:p>
          <a:p>
            <a:pPr lvl="1">
              <a:lnSpc>
                <a:spcPct val="110000"/>
              </a:lnSpc>
            </a:pPr>
            <a:r>
              <a:rPr lang="ja-JP" altLang="en-US" dirty="0"/>
              <a:t>光・赤外線の大学間連携との共同企画</a:t>
            </a:r>
            <a:endParaRPr lang="en-US" altLang="ja-JP" dirty="0" smtClean="0"/>
          </a:p>
          <a:p>
            <a:pPr>
              <a:lnSpc>
                <a:spcPct val="110000"/>
              </a:lnSpc>
            </a:pPr>
            <a:r>
              <a:rPr kumimoji="1" lang="ja-JP" altLang="en-US" dirty="0" smtClean="0"/>
              <a:t>内容</a:t>
            </a:r>
            <a:endParaRPr lang="en-US" altLang="ja-JP" dirty="0"/>
          </a:p>
          <a:p>
            <a:pPr lvl="1">
              <a:lnSpc>
                <a:spcPct val="110000"/>
              </a:lnSpc>
            </a:pPr>
            <a:r>
              <a:rPr lang="en-US" altLang="ja-JP" dirty="0" smtClean="0"/>
              <a:t>6</a:t>
            </a:r>
            <a:r>
              <a:rPr lang="ja-JP" altLang="en-US" dirty="0" smtClean="0"/>
              <a:t>時間（</a:t>
            </a:r>
            <a:r>
              <a:rPr lang="en-US" altLang="ja-JP" dirty="0" smtClean="0"/>
              <a:t>1</a:t>
            </a:r>
            <a:r>
              <a:rPr lang="ja-JP" altLang="en-US" dirty="0" smtClean="0"/>
              <a:t>日半）のセッション、参加者最大</a:t>
            </a:r>
            <a:r>
              <a:rPr lang="en-US" altLang="ja-JP" dirty="0" smtClean="0"/>
              <a:t>70</a:t>
            </a:r>
            <a:r>
              <a:rPr lang="ja-JP" altLang="en-US" dirty="0" smtClean="0"/>
              <a:t>人</a:t>
            </a:r>
            <a:endParaRPr lang="en-US" altLang="ja-JP" dirty="0" smtClean="0"/>
          </a:p>
          <a:p>
            <a:pPr lvl="1">
              <a:lnSpc>
                <a:spcPct val="110000"/>
              </a:lnSpc>
            </a:pPr>
            <a:r>
              <a:rPr kumimoji="1" lang="ja-JP" altLang="en-US" dirty="0" smtClean="0"/>
              <a:t>レビュー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件、合計</a:t>
            </a:r>
            <a:r>
              <a:rPr kumimoji="1" lang="en-US" altLang="ja-JP" dirty="0" smtClean="0"/>
              <a:t>46</a:t>
            </a:r>
            <a:r>
              <a:rPr kumimoji="1" lang="ja-JP" altLang="en-US" dirty="0" smtClean="0"/>
              <a:t>件の発表</a:t>
            </a:r>
            <a:endParaRPr kumimoji="1" lang="en-US" altLang="ja-JP" dirty="0" smtClean="0"/>
          </a:p>
          <a:p>
            <a:pPr lvl="1">
              <a:lnSpc>
                <a:spcPct val="110000"/>
              </a:lnSpc>
            </a:pPr>
            <a:r>
              <a:rPr lang="ja-JP" altLang="en-US" dirty="0" smtClean="0"/>
              <a:t>サイエンス：ＡＧＮ</a:t>
            </a:r>
            <a:r>
              <a:rPr lang="ja-JP" altLang="en-US" dirty="0"/>
              <a:t>、超新星、ガンマ線バースト、パルサー、 矮新星、古典新星、小惑星、星形成領域、 変光星</a:t>
            </a:r>
            <a:r>
              <a:rPr lang="ja-JP" altLang="en-US" dirty="0" smtClean="0"/>
              <a:t>など多彩</a:t>
            </a:r>
            <a:endParaRPr lang="en-US" altLang="ja-JP" dirty="0" smtClean="0"/>
          </a:p>
          <a:p>
            <a:pPr lvl="1">
              <a:lnSpc>
                <a:spcPct val="110000"/>
              </a:lnSpc>
            </a:pPr>
            <a:r>
              <a:rPr lang="ja-JP" altLang="en-US" dirty="0" smtClean="0"/>
              <a:t>教育・研究活動：学生</a:t>
            </a:r>
            <a:r>
              <a:rPr lang="ja-JP" altLang="en-US" dirty="0"/>
              <a:t>の指導、若手の交流、 観測システム開発の指導など、 様々な人的</a:t>
            </a:r>
            <a:r>
              <a:rPr lang="ja-JP" altLang="en-US" dirty="0" smtClean="0"/>
              <a:t>交流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67165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dirty="0"/>
              <a:t>大学ＶＬＢＩ連携観測</a:t>
            </a:r>
            <a:r>
              <a:rPr lang="ja-JP" altLang="en-US" sz="4000" dirty="0" smtClean="0"/>
              <a:t>事業</a:t>
            </a:r>
            <a:r>
              <a:rPr lang="ja-JP" altLang="en-US" sz="4000" dirty="0"/>
              <a:t>（</a:t>
            </a:r>
            <a:r>
              <a:rPr lang="en-US" altLang="ja-JP" sz="4000" dirty="0"/>
              <a:t>2005</a:t>
            </a:r>
            <a:r>
              <a:rPr lang="ja-JP" altLang="en-US" sz="4000" dirty="0"/>
              <a:t>年度～</a:t>
            </a:r>
            <a:r>
              <a:rPr lang="ja-JP" altLang="en-US" sz="4000" dirty="0" smtClean="0"/>
              <a:t>）</a:t>
            </a:r>
            <a:endParaRPr lang="ja-JP" altLang="en-US" sz="40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800" dirty="0"/>
              <a:t>目的と取り組み</a:t>
            </a:r>
          </a:p>
          <a:p>
            <a:pPr lvl="1">
              <a:lnSpc>
                <a:spcPct val="90000"/>
              </a:lnSpc>
            </a:pPr>
            <a:r>
              <a:rPr lang="ja-JP" altLang="en-US" sz="2400" dirty="0"/>
              <a:t>背景</a:t>
            </a:r>
          </a:p>
          <a:p>
            <a:pPr lvl="2">
              <a:lnSpc>
                <a:spcPct val="90000"/>
              </a:lnSpc>
            </a:pPr>
            <a:r>
              <a:rPr lang="ja-JP" altLang="en-US" sz="2000" dirty="0"/>
              <a:t>ＶＥＲＡ観測所の完成、イメージング装置への拡張</a:t>
            </a:r>
          </a:p>
          <a:p>
            <a:pPr lvl="2">
              <a:lnSpc>
                <a:spcPct val="90000"/>
              </a:lnSpc>
            </a:pPr>
            <a:r>
              <a:rPr lang="ja-JP" altLang="en-US" sz="2000" dirty="0"/>
              <a:t>国内の大学におけるＶＬＢＩの発展</a:t>
            </a:r>
          </a:p>
          <a:p>
            <a:pPr lvl="1">
              <a:lnSpc>
                <a:spcPct val="90000"/>
              </a:lnSpc>
            </a:pPr>
            <a:r>
              <a:rPr lang="ja-JP" altLang="en-US" sz="2400" dirty="0"/>
              <a:t>目的</a:t>
            </a:r>
          </a:p>
          <a:p>
            <a:pPr lvl="2">
              <a:lnSpc>
                <a:spcPct val="90000"/>
              </a:lnSpc>
            </a:pPr>
            <a:r>
              <a:rPr lang="en-US" altLang="ja-JP" sz="2000" dirty="0" smtClean="0"/>
              <a:t>VSOP-2</a:t>
            </a:r>
            <a:r>
              <a:rPr lang="ja-JP" altLang="en-US" sz="2000" dirty="0" smtClean="0"/>
              <a:t>の地上アレイ</a:t>
            </a:r>
            <a:endParaRPr lang="en-US" altLang="ja-JP" sz="2000" dirty="0" smtClean="0"/>
          </a:p>
          <a:p>
            <a:pPr lvl="2">
              <a:lnSpc>
                <a:spcPct val="90000"/>
              </a:lnSpc>
            </a:pPr>
            <a:r>
              <a:rPr lang="ja-JP" altLang="en-US" sz="2000" dirty="0" smtClean="0"/>
              <a:t>連携</a:t>
            </a:r>
            <a:r>
              <a:rPr lang="ja-JP" altLang="en-US" sz="2000" dirty="0"/>
              <a:t>することで世界の中に独特の地位を</a:t>
            </a:r>
            <a:r>
              <a:rPr lang="ja-JP" altLang="en-US" sz="2000" dirty="0" smtClean="0"/>
              <a:t>築く。新しい</a:t>
            </a:r>
            <a:r>
              <a:rPr lang="ja-JP" altLang="en-US" sz="2000" dirty="0"/>
              <a:t>観測的研究を</a:t>
            </a:r>
            <a:r>
              <a:rPr lang="ja-JP" altLang="en-US" sz="2000" dirty="0" smtClean="0"/>
              <a:t>開拓する。日本</a:t>
            </a:r>
            <a:r>
              <a:rPr lang="ja-JP" altLang="en-US" sz="2000" dirty="0"/>
              <a:t>のＶＬＢＩ天文学の持続的な</a:t>
            </a:r>
            <a:r>
              <a:rPr lang="ja-JP" altLang="en-US" sz="2000" dirty="0" smtClean="0"/>
              <a:t>発展</a:t>
            </a:r>
            <a:r>
              <a:rPr lang="ja-JP" altLang="en-US" dirty="0" smtClean="0"/>
              <a:t>を目指す。</a:t>
            </a:r>
            <a:endParaRPr lang="ja-JP" altLang="en-US" sz="2000" dirty="0"/>
          </a:p>
          <a:p>
            <a:pPr lvl="2">
              <a:lnSpc>
                <a:spcPct val="90000"/>
              </a:lnSpc>
            </a:pPr>
            <a:r>
              <a:rPr lang="ja-JP" altLang="en-US" sz="2000" dirty="0"/>
              <a:t>東アジアＶＬＢＩ観測網の基礎</a:t>
            </a:r>
          </a:p>
          <a:p>
            <a:pPr lvl="1">
              <a:lnSpc>
                <a:spcPct val="90000"/>
              </a:lnSpc>
            </a:pPr>
            <a:r>
              <a:rPr lang="ja-JP" altLang="en-US" sz="2400" dirty="0" smtClean="0"/>
              <a:t>取り組み</a:t>
            </a:r>
            <a:endParaRPr lang="ja-JP" altLang="en-US" sz="2400" dirty="0"/>
          </a:p>
          <a:p>
            <a:pPr lvl="2">
              <a:lnSpc>
                <a:spcPct val="90000"/>
              </a:lnSpc>
            </a:pPr>
            <a:r>
              <a:rPr lang="ja-JP" altLang="en-US" sz="2000" dirty="0" smtClean="0"/>
              <a:t>２００４年度に試験的に開始</a:t>
            </a:r>
            <a:endParaRPr lang="ja-JP" altLang="en-US" sz="2000" dirty="0"/>
          </a:p>
          <a:p>
            <a:pPr lvl="2">
              <a:lnSpc>
                <a:spcPct val="90000"/>
              </a:lnSpc>
            </a:pPr>
            <a:r>
              <a:rPr lang="ja-JP" altLang="en-US" sz="2000" dirty="0"/>
              <a:t>２００５年度</a:t>
            </a:r>
            <a:r>
              <a:rPr lang="ja-JP" altLang="en-US" sz="2000" dirty="0" smtClean="0"/>
              <a:t>に事業として本格化</a:t>
            </a:r>
            <a:endParaRPr lang="ja-JP" altLang="en-US" sz="2000" dirty="0"/>
          </a:p>
          <a:p>
            <a:pPr lvl="2">
              <a:lnSpc>
                <a:spcPct val="90000"/>
              </a:lnSpc>
            </a:pPr>
            <a:r>
              <a:rPr lang="ja-JP" altLang="en-US" sz="2000" dirty="0"/>
              <a:t>２００６年度には論文も</a:t>
            </a:r>
            <a:r>
              <a:rPr lang="ja-JP" altLang="en-US" sz="2000" dirty="0" smtClean="0"/>
              <a:t>出始めた</a:t>
            </a:r>
            <a:endParaRPr lang="en-US" altLang="ja-JP" sz="2000" dirty="0" smtClean="0"/>
          </a:p>
          <a:p>
            <a:pPr lvl="2">
              <a:lnSpc>
                <a:spcPct val="90000"/>
              </a:lnSpc>
            </a:pPr>
            <a:r>
              <a:rPr lang="ja-JP" altLang="en-US" dirty="0" smtClean="0"/>
              <a:t>～現在に至る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7591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/>
          <a:p>
            <a:r>
              <a:rPr kumimoji="1" lang="ja-JP" altLang="en-US" dirty="0" smtClean="0"/>
              <a:t>運用上の問題点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</p:spPr>
        <p:txBody>
          <a:bodyPr/>
          <a:lstStyle/>
          <a:p>
            <a:r>
              <a:rPr lang="ja-JP" altLang="en-US" dirty="0" smtClean="0"/>
              <a:t>観測局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システム整備状況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望遠鏡の利用度</a:t>
            </a:r>
            <a:endParaRPr lang="en-US" altLang="ja-JP" dirty="0" smtClean="0"/>
          </a:p>
          <a:p>
            <a:r>
              <a:rPr kumimoji="1" lang="ja-JP" altLang="en-US" dirty="0" smtClean="0"/>
              <a:t>大学</a:t>
            </a:r>
            <a:endParaRPr kumimoji="1" lang="en-US" altLang="ja-JP" dirty="0"/>
          </a:p>
          <a:p>
            <a:pPr lvl="1"/>
            <a:r>
              <a:rPr lang="ja-JP" altLang="en-US" dirty="0" smtClean="0"/>
              <a:t>観測</a:t>
            </a:r>
            <a:r>
              <a:rPr lang="ja-JP" altLang="en-US" dirty="0"/>
              <a:t>提案</a:t>
            </a:r>
            <a:r>
              <a:rPr lang="ja-JP" altLang="en-US" dirty="0" smtClean="0"/>
              <a:t>の活発さ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「大学連携観測網」への関与</a:t>
            </a:r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4" name="Picture 4" descr="jvnst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430137" cy="42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957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大学連携、今後の発展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ja-JP" altLang="en-US" dirty="0" smtClean="0"/>
              <a:t>目標</a:t>
            </a:r>
            <a:endParaRPr lang="en-US" altLang="ja-JP" dirty="0" smtClean="0"/>
          </a:p>
          <a:p>
            <a:pPr lvl="1">
              <a:lnSpc>
                <a:spcPct val="100000"/>
              </a:lnSpc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２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年後、「大学連携」が世界の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VLBI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において独自の立場を得る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2">
              <a:lnSpc>
                <a:spcPct val="100000"/>
              </a:lnSpc>
            </a:pPr>
            <a:r>
              <a:rPr lang="ja-JP" altLang="en-US" dirty="0" smtClean="0">
                <a:latin typeface="+mn-ea"/>
              </a:rPr>
              <a:t>確固たる成果</a:t>
            </a:r>
            <a:endParaRPr lang="en-US" altLang="ja-JP" dirty="0" smtClean="0">
              <a:latin typeface="+mn-ea"/>
            </a:endParaRPr>
          </a:p>
          <a:p>
            <a:pPr lvl="2">
              <a:lnSpc>
                <a:spcPct val="100000"/>
              </a:lnSpc>
            </a:pPr>
            <a:r>
              <a:rPr lang="ja-JP" altLang="en-US" dirty="0" smtClean="0">
                <a:latin typeface="+mn-ea"/>
              </a:rPr>
              <a:t>新しい研究の創造</a:t>
            </a:r>
            <a:endParaRPr lang="en-US" altLang="ja-JP" dirty="0" smtClean="0">
              <a:latin typeface="+mn-ea"/>
            </a:endParaRPr>
          </a:p>
          <a:p>
            <a:pPr lvl="1">
              <a:lnSpc>
                <a:spcPct val="100000"/>
              </a:lnSpc>
            </a:pPr>
            <a:r>
              <a:rPr lang="ja-JP" altLang="en-US" dirty="0" smtClean="0">
                <a:latin typeface="+mn-ea"/>
              </a:rPr>
              <a:t>大学の天文学の活性化・発展</a:t>
            </a:r>
            <a:endParaRPr lang="en-US" altLang="ja-JP" dirty="0" smtClean="0">
              <a:latin typeface="+mn-ea"/>
            </a:endParaRPr>
          </a:p>
          <a:p>
            <a:pPr lvl="2">
              <a:lnSpc>
                <a:spcPct val="100000"/>
              </a:lnSpc>
            </a:pPr>
            <a:r>
              <a:rPr lang="ja-JP" altLang="en-US" dirty="0" smtClean="0">
                <a:latin typeface="+mn-ea"/>
              </a:rPr>
              <a:t>大学らしい、自由で独創的な研究</a:t>
            </a:r>
            <a:endParaRPr lang="en-US" altLang="ja-JP" dirty="0" smtClean="0">
              <a:latin typeface="+mn-ea"/>
            </a:endParaRPr>
          </a:p>
          <a:p>
            <a:pPr lvl="2">
              <a:lnSpc>
                <a:spcPct val="100000"/>
              </a:lnSpc>
            </a:pPr>
            <a:r>
              <a:rPr lang="ja-JP" altLang="en-US" dirty="0" smtClean="0">
                <a:latin typeface="+mn-ea"/>
              </a:rPr>
              <a:t>様々な形態・レベルで天文学へ寄与・貢献する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5257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ja-JP" altLang="en-US" dirty="0" smtClean="0"/>
              <a:t>なすべきこと</a:t>
            </a:r>
            <a:endParaRPr lang="en-US" altLang="ja-JP" dirty="0" smtClean="0"/>
          </a:p>
          <a:p>
            <a:pPr lvl="1">
              <a:lnSpc>
                <a:spcPct val="100000"/>
              </a:lnSpc>
              <a:defRPr/>
            </a:pPr>
            <a:r>
              <a:rPr lang="ja-JP" altLang="en-US" dirty="0" smtClean="0"/>
              <a:t>組織の改革・具体的な研究計画</a:t>
            </a:r>
            <a:endParaRPr lang="en-US" altLang="ja-JP" dirty="0" smtClean="0"/>
          </a:p>
          <a:p>
            <a:pPr lvl="1">
              <a:lnSpc>
                <a:spcPct val="100000"/>
              </a:lnSpc>
              <a:defRPr/>
            </a:pPr>
            <a:r>
              <a:rPr lang="ja-JP" altLang="en-US" dirty="0" smtClean="0"/>
              <a:t>システム改良</a:t>
            </a:r>
            <a:endParaRPr lang="en-US" altLang="ja-JP" dirty="0" smtClean="0"/>
          </a:p>
          <a:p>
            <a:pPr lvl="1">
              <a:lnSpc>
                <a:spcPct val="100000"/>
              </a:lnSpc>
              <a:defRPr/>
            </a:pPr>
            <a:r>
              <a:rPr lang="ja-JP" altLang="en-US" dirty="0" smtClean="0"/>
              <a:t>研究促進の実施</a:t>
            </a:r>
            <a:endParaRPr lang="en-US" altLang="ja-JP" dirty="0" smtClean="0"/>
          </a:p>
          <a:p>
            <a:pPr lvl="2">
              <a:lnSpc>
                <a:spcPct val="100000"/>
              </a:lnSpc>
              <a:defRPr/>
            </a:pPr>
            <a:r>
              <a:rPr lang="ja-JP" altLang="en-US" dirty="0" smtClean="0"/>
              <a:t>ワークショップ開催</a:t>
            </a:r>
          </a:p>
          <a:p>
            <a:pPr lvl="2">
              <a:lnSpc>
                <a:spcPct val="100000"/>
              </a:lnSpc>
              <a:defRPr/>
            </a:pPr>
            <a:r>
              <a:rPr lang="ja-JP" altLang="en-US" dirty="0" smtClean="0"/>
              <a:t>ニュースレター発行</a:t>
            </a:r>
          </a:p>
          <a:p>
            <a:pPr lvl="2">
              <a:lnSpc>
                <a:spcPct val="100000"/>
              </a:lnSpc>
            </a:pPr>
            <a:r>
              <a:rPr lang="ja-JP" altLang="en-US" dirty="0" smtClean="0"/>
              <a:t>光赤外、Ｘ線との連携</a:t>
            </a:r>
            <a:endParaRPr lang="en-US" altLang="ja-JP" dirty="0" smtClean="0"/>
          </a:p>
          <a:p>
            <a:pPr lvl="2">
              <a:lnSpc>
                <a:spcPct val="100000"/>
              </a:lnSpc>
            </a:pPr>
            <a:r>
              <a:rPr lang="ja-JP" altLang="en-US" dirty="0" smtClean="0"/>
              <a:t>部分的共同利用</a:t>
            </a:r>
            <a:endParaRPr lang="en-US" altLang="ja-JP" dirty="0" smtClean="0"/>
          </a:p>
          <a:p>
            <a:pPr lvl="3">
              <a:lnSpc>
                <a:spcPct val="100000"/>
              </a:lnSpc>
            </a:pPr>
            <a:r>
              <a:rPr lang="ja-JP" altLang="en-US" dirty="0" smtClean="0"/>
              <a:t>研究提案が集まり、研究分野が広がり、研究が活性化することを期待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593725" y="763588"/>
            <a:ext cx="7956550" cy="12938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システム・運用・体制の改善活動</a:t>
            </a:r>
          </a:p>
        </p:txBody>
      </p:sp>
      <p:sp>
        <p:nvSpPr>
          <p:cNvPr id="12291" name="コンテンツ プレースホルダ 4"/>
          <p:cNvSpPr>
            <a:spLocks noGrp="1"/>
          </p:cNvSpPr>
          <p:nvPr>
            <p:ph sz="half" idx="1"/>
          </p:nvPr>
        </p:nvSpPr>
        <p:spPr>
          <a:xfrm>
            <a:off x="593725" y="2193925"/>
            <a:ext cx="3911600" cy="407035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400" dirty="0" smtClean="0"/>
              <a:t>広帯域・両偏波観測システム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OCTAVE</a:t>
            </a:r>
            <a:r>
              <a:rPr lang="ja-JP" altLang="en-US" dirty="0" smtClean="0"/>
              <a:t>の導入・運用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三鷹Ｇ＋新沼さんを中心に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400" dirty="0" smtClean="0"/>
              <a:t>大学連携の改革・中期計画</a:t>
            </a:r>
            <a:endParaRPr lang="en-US" altLang="ja-JP" sz="24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議論・組織改良を開始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400" dirty="0" smtClean="0"/>
              <a:t>運用コアグループの形成</a:t>
            </a:r>
            <a:endParaRPr lang="en-US" altLang="ja-JP" sz="24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藤沢、新沼、杉山、元木</a:t>
            </a: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各局を訪問、現地視察</a:t>
            </a: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実働開始</a:t>
            </a:r>
            <a:endParaRPr lang="en-US" altLang="ja-JP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ja-JP" altLang="en-US" sz="1600" dirty="0" smtClean="0"/>
              <a:t>プロポーザル制度の見直し</a:t>
            </a:r>
            <a:endParaRPr lang="en-US" altLang="ja-JP" sz="1600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ja-JP" altLang="en-US" sz="1600" dirty="0" smtClean="0"/>
              <a:t>時間割り当ての運営会議</a:t>
            </a:r>
            <a:endParaRPr lang="en-US" altLang="ja-JP" sz="1600" dirty="0" smtClean="0"/>
          </a:p>
        </p:txBody>
      </p:sp>
      <p:sp>
        <p:nvSpPr>
          <p:cNvPr id="12292" name="コンテンツ プレースホルダー 1"/>
          <p:cNvSpPr>
            <a:spLocks noGrp="1"/>
          </p:cNvSpPr>
          <p:nvPr>
            <p:ph sz="half" idx="2"/>
          </p:nvPr>
        </p:nvSpPr>
        <p:spPr>
          <a:xfrm>
            <a:off x="4641850" y="2193925"/>
            <a:ext cx="3908425" cy="407035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未達成事項</a:t>
            </a: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観測システムと運用</a:t>
            </a:r>
            <a:endParaRPr lang="en-US" altLang="ja-JP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データのフロー</a:t>
            </a:r>
            <a:endParaRPr lang="en-US" altLang="ja-JP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ログの取り扱い</a:t>
            </a:r>
            <a:endParaRPr lang="en-US" altLang="ja-JP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データ公開のポリシー</a:t>
            </a:r>
            <a:endParaRPr lang="en-US" altLang="ja-JP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校正</a:t>
            </a: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組織・体制</a:t>
            </a: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共同利用の議論</a:t>
            </a: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次期コア研究計画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574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 idx="4294967295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大学連携の将来像（</a:t>
            </a:r>
            <a:r>
              <a:rPr lang="en-US" altLang="ja-JP" dirty="0" smtClean="0"/>
              <a:t>2015</a:t>
            </a:r>
            <a:r>
              <a:rPr lang="ja-JP" altLang="en-US" dirty="0" smtClean="0"/>
              <a:t>年）私案</a:t>
            </a:r>
          </a:p>
        </p:txBody>
      </p:sp>
      <p:sp>
        <p:nvSpPr>
          <p:cNvPr id="18435" name="コンテンツ プレースホルダ 3"/>
          <p:cNvSpPr>
            <a:spLocks noGrp="1"/>
          </p:cNvSpPr>
          <p:nvPr>
            <p:ph sz="quarter" idx="4294967295"/>
          </p:nvPr>
        </p:nvSpPr>
        <p:spPr>
          <a:xfrm>
            <a:off x="792163" y="1125538"/>
            <a:ext cx="8351837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 sz="3000" smtClean="0"/>
              <a:t>観測・天文学</a:t>
            </a:r>
            <a:r>
              <a:rPr lang="ja-JP" altLang="ja-JP" sz="3000" smtClean="0"/>
              <a:t>研究</a:t>
            </a:r>
            <a:endParaRPr lang="en-US" altLang="ja-JP" sz="3000" smtClean="0"/>
          </a:p>
          <a:p>
            <a:pPr lvl="1" eaLnBrk="1" hangingPunct="1">
              <a:lnSpc>
                <a:spcPct val="80000"/>
              </a:lnSpc>
            </a:pPr>
            <a:r>
              <a:rPr lang="ja-JP" altLang="en-US" sz="2200" smtClean="0"/>
              <a:t>３個程度のコア研究グループを組織</a:t>
            </a:r>
          </a:p>
          <a:p>
            <a:pPr lvl="2" eaLnBrk="1" hangingPunct="1">
              <a:lnSpc>
                <a:spcPct val="80000"/>
              </a:lnSpc>
            </a:pPr>
            <a:r>
              <a:rPr lang="ja-JP" altLang="en-US" sz="2000" smtClean="0"/>
              <a:t>２～３カ年のコア計画を立てて研究を実施</a:t>
            </a:r>
          </a:p>
          <a:p>
            <a:pPr lvl="2" eaLnBrk="1" hangingPunct="1">
              <a:lnSpc>
                <a:spcPct val="80000"/>
              </a:lnSpc>
            </a:pPr>
            <a:r>
              <a:rPr lang="ja-JP" altLang="en-US" sz="2000" smtClean="0"/>
              <a:t>各々の計画で論文数編を書き、その分野をリードする 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2200" smtClean="0"/>
              <a:t>メーザ（星形成、末期星）グループ</a:t>
            </a:r>
          </a:p>
          <a:p>
            <a:pPr lvl="2" eaLnBrk="1" hangingPunct="1">
              <a:lnSpc>
                <a:spcPct val="80000"/>
              </a:lnSpc>
            </a:pPr>
            <a:r>
              <a:rPr lang="ja-JP" altLang="en-US" sz="2000" smtClean="0"/>
              <a:t>単一鏡のモニターと</a:t>
            </a:r>
            <a:r>
              <a:rPr lang="en-US" altLang="ja-JP" sz="2000" smtClean="0"/>
              <a:t>JVN</a:t>
            </a:r>
            <a:r>
              <a:rPr lang="ja-JP" altLang="en-US" sz="2000" smtClean="0"/>
              <a:t>の</a:t>
            </a:r>
            <a:r>
              <a:rPr lang="en-US" altLang="ja-JP" sz="2000" smtClean="0"/>
              <a:t>VLBI</a:t>
            </a:r>
            <a:r>
              <a:rPr lang="ja-JP" altLang="en-US" sz="2000" smtClean="0"/>
              <a:t>観測、円盤・降着、ジェット現象</a:t>
            </a:r>
          </a:p>
          <a:p>
            <a:pPr lvl="2" eaLnBrk="1" hangingPunct="1">
              <a:lnSpc>
                <a:spcPct val="80000"/>
              </a:lnSpc>
            </a:pPr>
            <a:r>
              <a:rPr lang="ja-JP" altLang="en-US" sz="2000" smtClean="0"/>
              <a:t>ＡＬＭＡとの共生＝ＶＬＢＩでは運動、ＡＬＭＡは分布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2200" smtClean="0"/>
              <a:t>ＡＧＮグループ</a:t>
            </a:r>
          </a:p>
          <a:p>
            <a:pPr lvl="2" eaLnBrk="1" hangingPunct="1">
              <a:lnSpc>
                <a:spcPct val="80000"/>
              </a:lnSpc>
            </a:pPr>
            <a:r>
              <a:rPr lang="ja-JP" altLang="en-US" sz="2000" smtClean="0"/>
              <a:t>ジェット現象、新カテゴリー（ＢＡＬ、ＮＬＳ１・・・）、微弱天体に集中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2200" smtClean="0"/>
              <a:t>その他のグループ</a:t>
            </a:r>
          </a:p>
          <a:p>
            <a:pPr lvl="2" eaLnBrk="1" hangingPunct="1">
              <a:lnSpc>
                <a:spcPct val="80000"/>
              </a:lnSpc>
            </a:pPr>
            <a:r>
              <a:rPr lang="ja-JP" altLang="en-US" sz="2000" smtClean="0"/>
              <a:t>これまであまり研究されていない分野。</a:t>
            </a:r>
            <a:r>
              <a:rPr lang="en-US" altLang="ja-JP" sz="2000" smtClean="0"/>
              <a:t>μ</a:t>
            </a:r>
            <a:r>
              <a:rPr lang="ja-JP" altLang="en-US" sz="2000" smtClean="0"/>
              <a:t>クエーサー、超新星、パルサー、ＧＲＢ、（我こそ、というリーダーがいれば）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2200" smtClean="0"/>
              <a:t>大学連携の特殊な強みを生かす研究</a:t>
            </a:r>
          </a:p>
          <a:p>
            <a:pPr lvl="2" eaLnBrk="1" hangingPunct="1">
              <a:lnSpc>
                <a:spcPct val="80000"/>
              </a:lnSpc>
            </a:pPr>
            <a:r>
              <a:rPr lang="ja-JP" altLang="en-US" sz="2000" smtClean="0"/>
              <a:t>例：茨城－山口１基線長期（たとえば３ヶ月間連続）ＶＬＢＩモニター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2200" smtClean="0"/>
              <a:t>個別提案も随時実施</a:t>
            </a:r>
            <a:endParaRPr lang="en-US" altLang="ja-JP" sz="2200" smtClean="0"/>
          </a:p>
          <a:p>
            <a:pPr eaLnBrk="1" hangingPunct="1">
              <a:lnSpc>
                <a:spcPct val="80000"/>
              </a:lnSpc>
            </a:pPr>
            <a:r>
              <a:rPr lang="ja-JP" altLang="en-US" sz="2400" smtClean="0"/>
              <a:t>技術開発</a:t>
            </a:r>
            <a:endParaRPr lang="en-US" altLang="ja-JP" sz="2400" smtClean="0"/>
          </a:p>
          <a:p>
            <a:pPr lvl="1" eaLnBrk="1" hangingPunct="1">
              <a:lnSpc>
                <a:spcPct val="80000"/>
              </a:lnSpc>
            </a:pPr>
            <a:r>
              <a:rPr lang="ja-JP" altLang="en-US" smtClean="0"/>
              <a:t>超広帯域受信機開発など、大学らしさを出す</a:t>
            </a:r>
          </a:p>
        </p:txBody>
      </p:sp>
    </p:spTree>
    <p:extLst>
      <p:ext uri="{BB962C8B-B14F-4D97-AF65-F5344CB8AC3E}">
        <p14:creationId xmlns:p14="http://schemas.microsoft.com/office/powerpoint/2010/main" val="10977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>
          <a:xfrm>
            <a:off x="593725" y="763588"/>
            <a:ext cx="7956550" cy="12938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大学連携の将来像（</a:t>
            </a:r>
            <a:r>
              <a:rPr lang="en-US" altLang="ja-JP" dirty="0" smtClean="0"/>
              <a:t>2015</a:t>
            </a:r>
            <a:r>
              <a:rPr lang="ja-JP" altLang="en-US" dirty="0" smtClean="0"/>
              <a:t>年）</a:t>
            </a:r>
            <a:r>
              <a:rPr lang="ja-JP" altLang="en-US" dirty="0"/>
              <a:t>私案</a:t>
            </a:r>
            <a:endParaRPr lang="ja-JP" altLang="en-US" dirty="0" smtClean="0"/>
          </a:p>
        </p:txBody>
      </p:sp>
      <p:sp>
        <p:nvSpPr>
          <p:cNvPr id="16387" name="コンテンツ プレースホルダ 4"/>
          <p:cNvSpPr>
            <a:spLocks noGrp="1"/>
          </p:cNvSpPr>
          <p:nvPr>
            <p:ph sz="half" idx="1"/>
          </p:nvPr>
        </p:nvSpPr>
        <p:spPr>
          <a:xfrm>
            <a:off x="593725" y="1844675"/>
            <a:ext cx="3911600" cy="4419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ja-JP" altLang="en-US" sz="2700" dirty="0" smtClean="0"/>
              <a:t>研究交流</a:t>
            </a:r>
            <a:endParaRPr lang="en-US" altLang="ja-JP" sz="2700" dirty="0" smtClean="0"/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ja-JP" altLang="en-US" sz="1800" dirty="0" smtClean="0"/>
              <a:t>大学間の研究協定締結</a:t>
            </a:r>
            <a:endParaRPr lang="en-US" altLang="ja-JP" sz="1800" dirty="0" smtClean="0"/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ja-JP" altLang="en-US" sz="1800" dirty="0" smtClean="0"/>
              <a:t>他大学の研究に積極参加、</a:t>
            </a:r>
            <a:r>
              <a:rPr lang="ja-JP" altLang="ja-JP" sz="1800" dirty="0" smtClean="0"/>
              <a:t>建設的な批判精神</a:t>
            </a:r>
            <a:endParaRPr lang="en-US" altLang="ja-JP" sz="1800" dirty="0" smtClean="0"/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ja-JP" altLang="en-US" sz="1800" dirty="0" smtClean="0"/>
              <a:t>本当の連携の研究を目指す</a:t>
            </a:r>
            <a:endParaRPr lang="en-US" altLang="ja-JP" sz="1800" dirty="0" smtClean="0"/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ja-JP" altLang="en-US" sz="2300" dirty="0" smtClean="0"/>
              <a:t>教育</a:t>
            </a:r>
            <a:endParaRPr lang="en-US" altLang="ja-JP" sz="2300" dirty="0" smtClean="0"/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ja-JP" altLang="en-US" dirty="0" smtClean="0"/>
              <a:t>他大学との</a:t>
            </a:r>
            <a:r>
              <a:rPr lang="ja-JP" altLang="ja-JP" dirty="0" smtClean="0"/>
              <a:t>教育</a:t>
            </a:r>
            <a:r>
              <a:rPr lang="ja-JP" altLang="en-US" dirty="0" smtClean="0"/>
              <a:t>交流</a:t>
            </a:r>
            <a:r>
              <a:rPr lang="ja-JP" altLang="ja-JP" dirty="0" smtClean="0"/>
              <a:t> 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ja-JP" altLang="ja-JP" dirty="0" smtClean="0"/>
              <a:t>学生同士の相互交流・研鑚 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ja-JP" altLang="ja-JP" dirty="0" smtClean="0"/>
              <a:t>研究者（博士）</a:t>
            </a:r>
            <a:r>
              <a:rPr lang="en-US" altLang="ja-JP" dirty="0" smtClean="0"/>
              <a:t>1</a:t>
            </a:r>
            <a:r>
              <a:rPr lang="ja-JP" altLang="ja-JP" dirty="0" err="1" smtClean="0"/>
              <a:t>、</a:t>
            </a:r>
            <a:r>
              <a:rPr lang="en-US" altLang="ja-JP" dirty="0" smtClean="0"/>
              <a:t>2</a:t>
            </a:r>
            <a:r>
              <a:rPr lang="ja-JP" altLang="ja-JP" dirty="0" smtClean="0"/>
              <a:t>名輩出</a:t>
            </a:r>
            <a:endParaRPr lang="en-US" altLang="ja-JP" dirty="0" smtClean="0"/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ja-JP" altLang="en-US" sz="2300" dirty="0" smtClean="0"/>
              <a:t>大学連携研究員が中心に</a:t>
            </a:r>
            <a:endParaRPr lang="en-US" altLang="ja-JP" sz="2300" dirty="0" smtClean="0"/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ja-JP" altLang="en-US" dirty="0" smtClean="0"/>
              <a:t>大学連携の推進、大学の交流などに努力する研究員（ＰＤ）を雇用</a:t>
            </a:r>
            <a:endParaRPr lang="en-US" altLang="ja-JP" dirty="0" smtClean="0"/>
          </a:p>
        </p:txBody>
      </p:sp>
      <p:sp>
        <p:nvSpPr>
          <p:cNvPr id="16388" name="コンテンツ プレースホルダ 5"/>
          <p:cNvSpPr>
            <a:spLocks noGrp="1"/>
          </p:cNvSpPr>
          <p:nvPr>
            <p:ph sz="half" idx="2"/>
          </p:nvPr>
        </p:nvSpPr>
        <p:spPr>
          <a:xfrm>
            <a:off x="4641850" y="1844675"/>
            <a:ext cx="4105275" cy="4419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ja-JP" altLang="en-US" sz="2700" dirty="0" smtClean="0"/>
              <a:t>論文</a:t>
            </a:r>
            <a:r>
              <a:rPr lang="ja-JP" altLang="en-US" sz="2700" dirty="0"/>
              <a:t>数</a:t>
            </a:r>
            <a:r>
              <a:rPr lang="ja-JP" altLang="en-US" sz="2700" dirty="0" smtClean="0"/>
              <a:t>目標</a:t>
            </a:r>
            <a:endParaRPr lang="en-US" altLang="ja-JP" sz="2700" dirty="0" smtClean="0"/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ja-JP" altLang="en-US" dirty="0" smtClean="0"/>
              <a:t>５</a:t>
            </a:r>
            <a:r>
              <a:rPr lang="ja-JP" altLang="en-US" dirty="0"/>
              <a:t>年間</a:t>
            </a:r>
            <a:r>
              <a:rPr lang="ja-JP" altLang="en-US" dirty="0" smtClean="0"/>
              <a:t>で</a:t>
            </a:r>
            <a:r>
              <a:rPr lang="en-US" altLang="ja-JP" dirty="0" smtClean="0"/>
              <a:t>20</a:t>
            </a:r>
            <a:r>
              <a:rPr lang="ja-JP" altLang="en-US" dirty="0" smtClean="0"/>
              <a:t>編の論文発表</a:t>
            </a:r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ja-JP" altLang="en-US" dirty="0" smtClean="0"/>
              <a:t>⇒世界的に目立った観測網</a:t>
            </a:r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ja-JP" altLang="en-US" dirty="0" smtClean="0"/>
              <a:t>メーザ関係で</a:t>
            </a:r>
            <a:r>
              <a:rPr lang="en-US" altLang="ja-JP" dirty="0" smtClean="0"/>
              <a:t>10</a:t>
            </a:r>
            <a:r>
              <a:rPr lang="ja-JP" altLang="en-US" dirty="0" smtClean="0"/>
              <a:t>編はいける</a:t>
            </a:r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ja-JP" altLang="en-US" dirty="0" smtClean="0"/>
              <a:t>東アジア（ＫＶＮ、ＣＶＮ）との共同論文もいくつか出る</a:t>
            </a:r>
            <a:endParaRPr lang="en-US" altLang="ja-JP" dirty="0" smtClean="0"/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ja-JP" altLang="en-US" dirty="0" smtClean="0"/>
              <a:t>ＡＧＮは高エネルギーとの共同観測中心に</a:t>
            </a:r>
            <a:r>
              <a:rPr lang="en-US" altLang="ja-JP" dirty="0" smtClean="0"/>
              <a:t>10</a:t>
            </a:r>
            <a:r>
              <a:rPr lang="ja-JP" altLang="en-US" dirty="0" smtClean="0"/>
              <a:t>編はいける</a:t>
            </a:r>
            <a:endParaRPr lang="en-US" altLang="ja-JP" dirty="0" smtClean="0"/>
          </a:p>
        </p:txBody>
      </p:sp>
      <p:sp>
        <p:nvSpPr>
          <p:cNvPr id="20485" name="正方形/長方形 6"/>
          <p:cNvSpPr>
            <a:spLocks noChangeArrowheads="1"/>
          </p:cNvSpPr>
          <p:nvPr/>
        </p:nvSpPr>
        <p:spPr bwMode="auto">
          <a:xfrm>
            <a:off x="5075238" y="5434013"/>
            <a:ext cx="3671887" cy="830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smtClean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「大学連携」という、かつてない研究を成功させる</a:t>
            </a:r>
          </a:p>
        </p:txBody>
      </p:sp>
      <p:sp>
        <p:nvSpPr>
          <p:cNvPr id="8" name="下矢印 7"/>
          <p:cNvSpPr/>
          <p:nvPr/>
        </p:nvSpPr>
        <p:spPr>
          <a:xfrm>
            <a:off x="6443663" y="4387850"/>
            <a:ext cx="935037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1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jvnst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786" y="1074546"/>
            <a:ext cx="5835168" cy="559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758"/>
            <a:ext cx="9144000" cy="12938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ja-JP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Japanese VLBI Network (JVN)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155448" y="1078993"/>
            <a:ext cx="8520240" cy="5779008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ja-JP" altLang="en-US" dirty="0" smtClean="0"/>
              <a:t>国立天文台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ja-JP" altLang="en-US" dirty="0" smtClean="0"/>
              <a:t>７大学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ja-JP" altLang="en-US" dirty="0" smtClean="0"/>
              <a:t>北海道大学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ja-JP" altLang="en-US" dirty="0" smtClean="0"/>
              <a:t>茨城大学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ja-JP" altLang="en-US" dirty="0" smtClean="0"/>
              <a:t>筑波大学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ja-JP" altLang="en-US" dirty="0" smtClean="0"/>
              <a:t>岐阜大学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ja-JP" altLang="en-US" dirty="0" smtClean="0"/>
              <a:t>大阪府立大学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ja-JP" altLang="en-US" dirty="0" smtClean="0"/>
              <a:t>山口大学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ja-JP" altLang="en-US" dirty="0" smtClean="0"/>
              <a:t>鹿児島大学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ja-JP" altLang="en-US" dirty="0" smtClean="0"/>
              <a:t>協力機関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ja-JP" dirty="0" smtClean="0"/>
              <a:t>JAXA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ja-JP" dirty="0" smtClean="0"/>
              <a:t>NICT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ja-JP" dirty="0" smtClean="0"/>
              <a:t>GSI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ja-JP" altLang="en-US" dirty="0" smtClean="0"/>
              <a:t>望遠鏡１３台＋光学１ｍ</a:t>
            </a:r>
            <a:endParaRPr lang="en-US" altLang="ja-JP" dirty="0" smtClean="0"/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ja-JP" altLang="en-US" dirty="0" smtClean="0"/>
              <a:t>基線長</a:t>
            </a:r>
            <a:r>
              <a:rPr lang="en-US" altLang="ja-JP" dirty="0" smtClean="0"/>
              <a:t>2300km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ja-JP" altLang="en-US" dirty="0" smtClean="0"/>
              <a:t>観測周波数 </a:t>
            </a:r>
            <a:r>
              <a:rPr lang="en-US" altLang="ja-JP" dirty="0" smtClean="0"/>
              <a:t>6.7/8/22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ja-JP" altLang="en-US" dirty="0" smtClean="0"/>
              <a:t>検出感度</a:t>
            </a:r>
            <a:r>
              <a:rPr lang="en-US" altLang="ja-JP" dirty="0" smtClean="0"/>
              <a:t>20mJy@8GHz</a:t>
            </a:r>
          </a:p>
          <a:p>
            <a:pPr>
              <a:lnSpc>
                <a:spcPct val="120000"/>
              </a:lnSpc>
              <a:defRPr/>
            </a:pPr>
            <a:r>
              <a:rPr lang="ja-JP" altLang="en-US" dirty="0"/>
              <a:t>ＫＶＮ・上海と実験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973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JVN</a:t>
            </a:r>
            <a:r>
              <a:rPr lang="ja-JP" altLang="en-US" dirty="0" smtClean="0"/>
              <a:t>観測網運用</a:t>
            </a:r>
          </a:p>
        </p:txBody>
      </p:sp>
      <p:sp>
        <p:nvSpPr>
          <p:cNvPr id="11267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107504" y="1116419"/>
            <a:ext cx="4244975" cy="574158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ja-JP" altLang="en-US" sz="2400" dirty="0" smtClean="0"/>
              <a:t>観測方法</a:t>
            </a:r>
            <a:endParaRPr lang="en-US" altLang="ja-JP" sz="2400" dirty="0" smtClean="0"/>
          </a:p>
          <a:p>
            <a:pPr lvl="1" eaLnBrk="1" hangingPunct="1">
              <a:lnSpc>
                <a:spcPct val="110000"/>
              </a:lnSpc>
            </a:pPr>
            <a:r>
              <a:rPr lang="ja-JP" altLang="en-US" dirty="0" smtClean="0"/>
              <a:t>基本的にすべてプロポーザル観測</a:t>
            </a:r>
            <a:endParaRPr lang="en-US" altLang="ja-JP" dirty="0" smtClean="0"/>
          </a:p>
          <a:p>
            <a:pPr lvl="2" eaLnBrk="1" hangingPunct="1">
              <a:lnSpc>
                <a:spcPct val="110000"/>
              </a:lnSpc>
            </a:pPr>
            <a:r>
              <a:rPr lang="ja-JP" altLang="en-US" dirty="0" smtClean="0"/>
              <a:t>１年に３回、提案可能</a:t>
            </a:r>
            <a:endParaRPr lang="en-US" altLang="ja-JP" dirty="0" smtClean="0"/>
          </a:p>
          <a:p>
            <a:pPr lvl="1" eaLnBrk="1" hangingPunct="1">
              <a:lnSpc>
                <a:spcPct val="110000"/>
              </a:lnSpc>
            </a:pPr>
            <a:r>
              <a:rPr lang="ja-JP" altLang="en-US" dirty="0" smtClean="0"/>
              <a:t>提案資格</a:t>
            </a:r>
            <a:endParaRPr lang="en-US" altLang="ja-JP" dirty="0" smtClean="0"/>
          </a:p>
          <a:p>
            <a:pPr lvl="2" eaLnBrk="1" hangingPunct="1">
              <a:lnSpc>
                <a:spcPct val="110000"/>
              </a:lnSpc>
            </a:pPr>
            <a:r>
              <a:rPr lang="ja-JP" altLang="en-US" dirty="0" smtClean="0"/>
              <a:t>大学連携参加するメンバー（大学連携の運用会議に出る、メーリングリストに加入するなどの活動がある人）</a:t>
            </a:r>
            <a:endParaRPr lang="en-US" altLang="ja-JP" dirty="0" smtClean="0"/>
          </a:p>
          <a:p>
            <a:pPr lvl="1" eaLnBrk="1" hangingPunct="1">
              <a:lnSpc>
                <a:spcPct val="110000"/>
              </a:lnSpc>
            </a:pPr>
            <a:r>
              <a:rPr lang="ja-JP" altLang="en-US" dirty="0" smtClean="0"/>
              <a:t>観測実施</a:t>
            </a:r>
            <a:endParaRPr lang="en-US" altLang="ja-JP" dirty="0" smtClean="0"/>
          </a:p>
          <a:p>
            <a:pPr lvl="2" eaLnBrk="1" hangingPunct="1">
              <a:lnSpc>
                <a:spcPct val="110000"/>
              </a:lnSpc>
            </a:pPr>
            <a:r>
              <a:rPr lang="ja-JP" altLang="en-US" dirty="0" smtClean="0"/>
              <a:t>提案を審査のうえ、ＶＥＲＡ他の望遠鏡の時間調整を経て、観測実施</a:t>
            </a:r>
            <a:endParaRPr lang="en-US" altLang="ja-JP" dirty="0" smtClean="0"/>
          </a:p>
          <a:p>
            <a:pPr lvl="1" eaLnBrk="1" hangingPunct="1">
              <a:lnSpc>
                <a:spcPct val="110000"/>
              </a:lnSpc>
            </a:pPr>
            <a:r>
              <a:rPr lang="ja-JP" altLang="en-US" dirty="0" smtClean="0"/>
              <a:t>ＰＩに要求されること</a:t>
            </a:r>
            <a:endParaRPr lang="en-US" altLang="ja-JP" dirty="0" smtClean="0"/>
          </a:p>
          <a:p>
            <a:pPr lvl="2" eaLnBrk="1" hangingPunct="1">
              <a:lnSpc>
                <a:spcPct val="110000"/>
              </a:lnSpc>
            </a:pPr>
            <a:r>
              <a:rPr lang="ja-JP" altLang="en-US" dirty="0" smtClean="0"/>
              <a:t>スケジュール作成、ＪＶＮ窓口との相談、相関局との情報交換、解析、論文執筆</a:t>
            </a:r>
            <a:endParaRPr lang="en-US" altLang="ja-JP" dirty="0" smtClean="0"/>
          </a:p>
        </p:txBody>
      </p:sp>
      <p:sp>
        <p:nvSpPr>
          <p:cNvPr id="11268" name="コンテンツ プレースホルダ 4"/>
          <p:cNvSpPr>
            <a:spLocks noGrp="1"/>
          </p:cNvSpPr>
          <p:nvPr>
            <p:ph sz="half" idx="2"/>
          </p:nvPr>
        </p:nvSpPr>
        <p:spPr>
          <a:xfrm>
            <a:off x="4504879" y="1120484"/>
            <a:ext cx="4495800" cy="5587999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ja-JP" altLang="en-US" sz="2400" dirty="0" smtClean="0"/>
              <a:t>運用会議</a:t>
            </a:r>
            <a:endParaRPr lang="en-US" altLang="ja-JP" sz="2400" dirty="0" smtClean="0"/>
          </a:p>
          <a:p>
            <a:pPr lvl="1" eaLnBrk="1" hangingPunct="1">
              <a:lnSpc>
                <a:spcPct val="110000"/>
              </a:lnSpc>
            </a:pPr>
            <a:r>
              <a:rPr lang="ja-JP" altLang="en-US" dirty="0" smtClean="0"/>
              <a:t>２週間に１回、電話会議</a:t>
            </a:r>
            <a:endParaRPr lang="en-US" altLang="ja-JP" dirty="0" smtClean="0"/>
          </a:p>
          <a:p>
            <a:pPr lvl="1" eaLnBrk="1" hangingPunct="1">
              <a:lnSpc>
                <a:spcPct val="110000"/>
              </a:lnSpc>
            </a:pPr>
            <a:r>
              <a:rPr lang="ja-JP" altLang="en-US" dirty="0" smtClean="0"/>
              <a:t>参加研究機関メンバーが出席</a:t>
            </a:r>
            <a:endParaRPr lang="en-US" altLang="ja-JP" dirty="0" smtClean="0"/>
          </a:p>
          <a:p>
            <a:pPr eaLnBrk="1" hangingPunct="1">
              <a:lnSpc>
                <a:spcPct val="110000"/>
              </a:lnSpc>
            </a:pPr>
            <a:r>
              <a:rPr lang="ja-JP" altLang="en-US" sz="2400" dirty="0" smtClean="0"/>
              <a:t>会議内容</a:t>
            </a:r>
            <a:endParaRPr lang="en-US" altLang="ja-JP" sz="2400" dirty="0" smtClean="0"/>
          </a:p>
          <a:p>
            <a:pPr lvl="1" eaLnBrk="1" hangingPunct="1">
              <a:lnSpc>
                <a:spcPct val="110000"/>
              </a:lnSpc>
            </a:pPr>
            <a:r>
              <a:rPr lang="ja-JP" altLang="en-US" dirty="0" smtClean="0"/>
              <a:t>機関報告</a:t>
            </a:r>
            <a:endParaRPr lang="en-US" altLang="ja-JP" dirty="0" smtClean="0"/>
          </a:p>
          <a:p>
            <a:pPr lvl="2" eaLnBrk="1" hangingPunct="1">
              <a:lnSpc>
                <a:spcPct val="110000"/>
              </a:lnSpc>
            </a:pPr>
            <a:r>
              <a:rPr lang="ja-JP" altLang="en-US" dirty="0" smtClean="0"/>
              <a:t>各機関で行っている実験・観測、システム整備、報告事項などの情報共有</a:t>
            </a:r>
            <a:endParaRPr lang="en-US" altLang="ja-JP" dirty="0" smtClean="0"/>
          </a:p>
          <a:p>
            <a:pPr lvl="1" eaLnBrk="1" hangingPunct="1">
              <a:lnSpc>
                <a:spcPct val="110000"/>
              </a:lnSpc>
            </a:pPr>
            <a:r>
              <a:rPr lang="ja-JP" altLang="en-US" dirty="0" smtClean="0"/>
              <a:t>観測計画に関する報告と議論</a:t>
            </a:r>
            <a:endParaRPr lang="en-US" altLang="ja-JP" dirty="0" smtClean="0"/>
          </a:p>
          <a:p>
            <a:pPr lvl="1" eaLnBrk="1" hangingPunct="1">
              <a:lnSpc>
                <a:spcPct val="110000"/>
              </a:lnSpc>
            </a:pPr>
            <a:r>
              <a:rPr lang="ja-JP" altLang="en-US" dirty="0" smtClean="0"/>
              <a:t>観測システム整備、予算計画などの議論と報告</a:t>
            </a:r>
            <a:endParaRPr lang="en-US" altLang="ja-JP" dirty="0" smtClean="0"/>
          </a:p>
          <a:p>
            <a:pPr>
              <a:lnSpc>
                <a:spcPct val="110000"/>
              </a:lnSpc>
            </a:pPr>
            <a:r>
              <a:rPr lang="ja-JP" altLang="en-US" sz="2400" dirty="0" smtClean="0"/>
              <a:t>運用コアグループ</a:t>
            </a:r>
            <a:endParaRPr lang="en-US" altLang="ja-JP" sz="2400" dirty="0" smtClean="0"/>
          </a:p>
          <a:p>
            <a:pPr lvl="1">
              <a:lnSpc>
                <a:spcPct val="110000"/>
              </a:lnSpc>
            </a:pPr>
            <a:r>
              <a:rPr lang="ja-JP" altLang="en-US" dirty="0" smtClean="0"/>
              <a:t>プロポーザル、スケジュールなどを取り扱う実働グループ</a:t>
            </a:r>
          </a:p>
          <a:p>
            <a:pPr lvl="2" eaLnBrk="1" hangingPunct="1">
              <a:lnSpc>
                <a:spcPct val="110000"/>
              </a:lnSpc>
            </a:pPr>
            <a:endParaRPr lang="en-US" altLang="ja-JP" dirty="0" smtClean="0"/>
          </a:p>
          <a:p>
            <a:pPr eaLnBrk="1" hangingPunct="1">
              <a:lnSpc>
                <a:spcPct val="110000"/>
              </a:lnSpc>
            </a:pPr>
            <a:endParaRPr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64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628650" y="264543"/>
            <a:ext cx="7886700" cy="841881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JVN</a:t>
            </a:r>
            <a:r>
              <a:rPr lang="ja-JP" altLang="en-US" dirty="0"/>
              <a:t> </a:t>
            </a:r>
            <a:r>
              <a:rPr lang="en-US" altLang="ja-JP" dirty="0" smtClean="0"/>
              <a:t>Website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13" y="1040106"/>
            <a:ext cx="7148915" cy="5349444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2057400" y="6385405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>
                <a:latin typeface="ＭＳ ゴシック" pitchFamily="49" charset="-128"/>
                <a:ea typeface="ＭＳ ゴシック" pitchFamily="49" charset="-128"/>
              </a:rPr>
              <a:t>http://www.astro.sci.yamaguchi-u.ac.jp/jvn/</a:t>
            </a:r>
            <a:endParaRPr lang="ja-JP" altLang="en-US" dirty="0"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07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プロポーザル提案実績</a:t>
            </a:r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298211"/>
              </p:ext>
            </p:extLst>
          </p:nvPr>
        </p:nvGraphicFramePr>
        <p:xfrm>
          <a:off x="508656" y="1340769"/>
          <a:ext cx="8022337" cy="4392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826"/>
                <a:gridCol w="1287585"/>
                <a:gridCol w="5719926"/>
              </a:tblGrid>
              <a:tr h="42298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年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提案数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提案機関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2298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2005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18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北大、岐阜大、山口大、天文台、宇宙研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74835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2007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14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/>
                        <a:t>北大、筑波大、岐阜大、山口大、鹿児島大、天文台、宇宙研</a:t>
                      </a:r>
                    </a:p>
                  </a:txBody>
                  <a:tcPr/>
                </a:tc>
              </a:tr>
              <a:tr h="42298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2008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17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/>
                        <a:t>北大、筑波大、山口大、天文台、宇宙研</a:t>
                      </a:r>
                    </a:p>
                  </a:txBody>
                  <a:tcPr/>
                </a:tc>
              </a:tr>
              <a:tr h="42298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2010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14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/>
                        <a:t>北大、岐阜大、山口大、天文台</a:t>
                      </a:r>
                    </a:p>
                  </a:txBody>
                  <a:tcPr/>
                </a:tc>
              </a:tr>
              <a:tr h="42298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2011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8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/>
                        <a:t>北大、茨城大、山口大、天文台、宇宙研</a:t>
                      </a:r>
                    </a:p>
                  </a:txBody>
                  <a:tcPr/>
                </a:tc>
              </a:tr>
              <a:tr h="42298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2012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6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/>
                        <a:t>鹿児島大、天文台、宇宙研</a:t>
                      </a:r>
                    </a:p>
                  </a:txBody>
                  <a:tcPr/>
                </a:tc>
              </a:tr>
              <a:tr h="42298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2013</a:t>
                      </a:r>
                      <a:endParaRPr kumimoji="1" lang="ja-JP" alt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9</a:t>
                      </a:r>
                      <a:endParaRPr kumimoji="1" lang="ja-JP" alt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/>
                        <a:t>北大、山口大、天文台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276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計</a:t>
                      </a:r>
                      <a:endParaRPr kumimoji="1" lang="ja-JP" alt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86</a:t>
                      </a:r>
                      <a:endParaRPr kumimoji="1" lang="ja-JP" alt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北大＝</a:t>
                      </a:r>
                      <a:r>
                        <a:rPr kumimoji="1" lang="en-US" altLang="ja-JP" sz="1800" dirty="0" smtClean="0"/>
                        <a:t>10</a:t>
                      </a:r>
                      <a:r>
                        <a:rPr kumimoji="1" lang="ja-JP" altLang="en-US" sz="1800" dirty="0" err="1" smtClean="0"/>
                        <a:t>、</a:t>
                      </a:r>
                      <a:r>
                        <a:rPr kumimoji="1" lang="ja-JP" altLang="en-US" sz="1800" dirty="0" smtClean="0"/>
                        <a:t>茨城大＝</a:t>
                      </a:r>
                      <a:r>
                        <a:rPr kumimoji="1" lang="en-US" altLang="ja-JP" sz="1800" dirty="0" smtClean="0"/>
                        <a:t>1</a:t>
                      </a:r>
                      <a:r>
                        <a:rPr kumimoji="1" lang="ja-JP" altLang="en-US" sz="1800" dirty="0" err="1" smtClean="0"/>
                        <a:t>、</a:t>
                      </a:r>
                      <a:r>
                        <a:rPr kumimoji="1" lang="ja-JP" altLang="en-US" sz="1800" dirty="0" smtClean="0"/>
                        <a:t>筑波大＝</a:t>
                      </a:r>
                      <a:r>
                        <a:rPr kumimoji="1" lang="en-US" altLang="ja-JP" sz="1800" dirty="0" smtClean="0"/>
                        <a:t>2</a:t>
                      </a:r>
                      <a:r>
                        <a:rPr kumimoji="1" lang="ja-JP" altLang="en-US" sz="1800" dirty="0" err="1" smtClean="0"/>
                        <a:t>、</a:t>
                      </a:r>
                      <a:r>
                        <a:rPr kumimoji="1" lang="ja-JP" altLang="en-US" sz="1800" dirty="0" smtClean="0"/>
                        <a:t>岐阜大＝</a:t>
                      </a:r>
                      <a:r>
                        <a:rPr kumimoji="1" lang="en-US" altLang="ja-JP" sz="1800" dirty="0" smtClean="0"/>
                        <a:t>3</a:t>
                      </a:r>
                      <a:r>
                        <a:rPr kumimoji="1" lang="ja-JP" altLang="en-US" sz="1800" dirty="0" err="1" smtClean="0"/>
                        <a:t>、</a:t>
                      </a:r>
                      <a:r>
                        <a:rPr kumimoji="1" lang="ja-JP" altLang="en-US" sz="1800" dirty="0" smtClean="0"/>
                        <a:t>山口大＝</a:t>
                      </a:r>
                      <a:r>
                        <a:rPr kumimoji="1" lang="en-US" altLang="ja-JP" sz="1800" dirty="0" smtClean="0"/>
                        <a:t>27</a:t>
                      </a:r>
                      <a:r>
                        <a:rPr kumimoji="1" lang="ja-JP" altLang="en-US" sz="1800" dirty="0" err="1" smtClean="0"/>
                        <a:t>、</a:t>
                      </a:r>
                      <a:r>
                        <a:rPr kumimoji="1" lang="ja-JP" altLang="en-US" sz="1800" dirty="0" smtClean="0"/>
                        <a:t>鹿児島大＝</a:t>
                      </a:r>
                      <a:r>
                        <a:rPr kumimoji="1" lang="en-US" altLang="ja-JP" sz="1800" dirty="0" smtClean="0"/>
                        <a:t>4</a:t>
                      </a:r>
                      <a:r>
                        <a:rPr kumimoji="1" lang="ja-JP" altLang="en-US" sz="1800" dirty="0" err="1" smtClean="0"/>
                        <a:t>、</a:t>
                      </a:r>
                      <a:r>
                        <a:rPr kumimoji="1" lang="ja-JP" altLang="en-US" sz="1800" dirty="0" smtClean="0"/>
                        <a:t>天文台＝</a:t>
                      </a:r>
                      <a:r>
                        <a:rPr kumimoji="1" lang="en-US" altLang="ja-JP" sz="1800" dirty="0" smtClean="0"/>
                        <a:t>31</a:t>
                      </a:r>
                      <a:r>
                        <a:rPr kumimoji="1" lang="ja-JP" altLang="en-US" sz="1800" dirty="0" err="1" smtClean="0"/>
                        <a:t>、</a:t>
                      </a:r>
                      <a:r>
                        <a:rPr kumimoji="1" lang="ja-JP" altLang="en-US" sz="1800" dirty="0" smtClean="0"/>
                        <a:t>宇宙研＝</a:t>
                      </a:r>
                      <a:r>
                        <a:rPr kumimoji="1" lang="en-US" altLang="ja-JP" sz="1800" dirty="0" smtClean="0"/>
                        <a:t>8</a:t>
                      </a:r>
                      <a:endParaRPr kumimoji="1" lang="ja-JP" altLang="en-US" sz="18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539552" y="594928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外部からの観測提案も５件以上ある（広島大、理研、上海天文台など）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02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628650" y="164593"/>
            <a:ext cx="7886700" cy="1005840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観測実績</a:t>
            </a:r>
            <a:endParaRPr kumimoji="1"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916009"/>
              </p:ext>
            </p:extLst>
          </p:nvPr>
        </p:nvGraphicFramePr>
        <p:xfrm>
          <a:off x="1475656" y="1052736"/>
          <a:ext cx="6385560" cy="5610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001"/>
                <a:gridCol w="1770598"/>
                <a:gridCol w="2893961"/>
              </a:tblGrid>
              <a:tr h="431591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年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観測回数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観測時間（時間）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31591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2004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3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23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31591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330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31591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2006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34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117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31591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2007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150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31591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2008</a:t>
                      </a:r>
                      <a:endParaRPr kumimoji="1" lang="ja-JP" alt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未調査</a:t>
                      </a:r>
                      <a:endParaRPr kumimoji="1" lang="ja-JP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31591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2009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36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250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31591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2010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33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175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31591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2011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33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167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31591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2012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19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207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31591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2013</a:t>
                      </a:r>
                      <a:endParaRPr kumimoji="1" lang="ja-JP" alt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26</a:t>
                      </a:r>
                      <a:endParaRPr kumimoji="1" lang="ja-JP" alt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190</a:t>
                      </a:r>
                      <a:endParaRPr kumimoji="1" lang="ja-JP" alt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591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2014</a:t>
                      </a:r>
                      <a:endParaRPr kumimoji="1" lang="ja-JP" alt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33</a:t>
                      </a:r>
                      <a:endParaRPr kumimoji="1" lang="ja-JP" alt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226</a:t>
                      </a:r>
                      <a:endParaRPr kumimoji="1" lang="ja-JP" alt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591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計</a:t>
                      </a:r>
                      <a:endParaRPr kumimoji="1" lang="ja-JP" alt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259 </a:t>
                      </a:r>
                      <a:r>
                        <a:rPr kumimoji="1" lang="ja-JP" altLang="en-US" sz="2000" dirty="0" smtClean="0"/>
                        <a:t>回</a:t>
                      </a:r>
                      <a:endParaRPr kumimoji="1" lang="ja-JP" alt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1835 </a:t>
                      </a:r>
                      <a:r>
                        <a:rPr kumimoji="1" lang="ja-JP" altLang="en-US" sz="2000" dirty="0" smtClean="0"/>
                        <a:t>時間</a:t>
                      </a:r>
                      <a:endParaRPr kumimoji="1" lang="ja-JP" alt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8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83464"/>
            <a:ext cx="9144000" cy="1289304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 smtClean="0"/>
              <a:t>JVN</a:t>
            </a:r>
            <a:r>
              <a:rPr lang="ja-JP" altLang="en-US" dirty="0" smtClean="0"/>
              <a:t>を用いた発表論文数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2800" dirty="0"/>
              <a:t>（査読が有る天文観測論文）</a:t>
            </a:r>
            <a:endParaRPr kumimoji="1" lang="ja-JP" altLang="en-US" sz="16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540634"/>
              </p:ext>
            </p:extLst>
          </p:nvPr>
        </p:nvGraphicFramePr>
        <p:xfrm>
          <a:off x="970456" y="1616224"/>
          <a:ext cx="7416824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8412"/>
                <a:gridCol w="3708412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AGN (10)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Maser/Star (10)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smtClean="0">
                          <a:solidFill>
                            <a:schemeClr val="bg1"/>
                          </a:solidFill>
                        </a:rPr>
                        <a:t>Tsuboi et al. (2014)</a:t>
                      </a:r>
                      <a:endParaRPr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Sugiyama et al. (2014)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dirty="0" err="1" smtClean="0">
                          <a:solidFill>
                            <a:schemeClr val="bg1"/>
                          </a:solidFill>
                        </a:rPr>
                        <a:t>Wajima</a:t>
                      </a:r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 et al. (2014)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Fujisawa et al. (2014)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dirty="0" err="1" smtClean="0">
                          <a:solidFill>
                            <a:schemeClr val="bg1"/>
                          </a:solidFill>
                        </a:rPr>
                        <a:t>Doi</a:t>
                      </a:r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 et al. (2013)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Sawada-Satoh et al. (2014)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dirty="0" err="1" smtClean="0">
                          <a:solidFill>
                            <a:schemeClr val="bg1"/>
                          </a:solidFill>
                        </a:rPr>
                        <a:t>Niinuma</a:t>
                      </a:r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 et al. (2012)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Fujisawa et al. (2012)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dirty="0" err="1" smtClean="0">
                          <a:solidFill>
                            <a:schemeClr val="bg1"/>
                          </a:solidFill>
                        </a:rPr>
                        <a:t>Kadota</a:t>
                      </a:r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 et al. (2012)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Matsumoto et al. (2011)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Nagai et al. (2010)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Sugiyama et al. (2011)</a:t>
                      </a:r>
                      <a:endParaRPr kumimoji="1" lang="ja-JP" alt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dirty="0" err="1" smtClean="0">
                          <a:solidFill>
                            <a:schemeClr val="bg1"/>
                          </a:solidFill>
                        </a:rPr>
                        <a:t>Doi</a:t>
                      </a:r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 et al. (2009)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err="1" smtClean="0">
                          <a:solidFill>
                            <a:schemeClr val="bg1"/>
                          </a:solidFill>
                        </a:rPr>
                        <a:t>Nagayama</a:t>
                      </a:r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 et al. (2008)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err="1" smtClean="0">
                          <a:solidFill>
                            <a:schemeClr val="bg1"/>
                          </a:solidFill>
                        </a:rPr>
                        <a:t>Tsuboi</a:t>
                      </a:r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 et al. (2008)</a:t>
                      </a:r>
                      <a:endParaRPr kumimoji="1" lang="ja-JP" alt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Sugiyama et al. (2008)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dirty="0" err="1" smtClean="0">
                          <a:solidFill>
                            <a:schemeClr val="bg1"/>
                          </a:solidFill>
                        </a:rPr>
                        <a:t>Doi</a:t>
                      </a:r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 et al. (2007)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err="1" smtClean="0">
                          <a:solidFill>
                            <a:schemeClr val="bg1"/>
                          </a:solidFill>
                        </a:rPr>
                        <a:t>Motogi</a:t>
                      </a:r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 et al. (2008)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dirty="0" err="1" smtClean="0">
                          <a:solidFill>
                            <a:schemeClr val="bg1"/>
                          </a:solidFill>
                        </a:rPr>
                        <a:t>Doi</a:t>
                      </a:r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 et al. (2006)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Sugiyama et al. (2008)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978408" y="576072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計</a:t>
            </a:r>
            <a:r>
              <a:rPr lang="en-US" altLang="ja-JP" dirty="0" smtClean="0"/>
              <a:t>20</a:t>
            </a:r>
            <a:r>
              <a:rPr kumimoji="1" lang="ja-JP" altLang="en-US" dirty="0" smtClean="0"/>
              <a:t>編</a:t>
            </a:r>
            <a:endParaRPr kumimoji="1" lang="ja-JP" altLang="en-US" dirty="0"/>
          </a:p>
        </p:txBody>
      </p:sp>
      <p:sp>
        <p:nvSpPr>
          <p:cNvPr id="4" name="右矢印 3"/>
          <p:cNvSpPr/>
          <p:nvPr/>
        </p:nvSpPr>
        <p:spPr>
          <a:xfrm>
            <a:off x="1965960" y="5870448"/>
            <a:ext cx="338328" cy="164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408615" y="5777222"/>
            <a:ext cx="26308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２論文／年</a:t>
            </a:r>
            <a:endParaRPr lang="en-US" altLang="ja-JP" dirty="0" smtClean="0"/>
          </a:p>
          <a:p>
            <a:r>
              <a:rPr lang="en-US" altLang="ja-JP" dirty="0" smtClean="0"/>
              <a:t>100</a:t>
            </a:r>
            <a:r>
              <a:rPr lang="ja-JP" altLang="en-US" dirty="0" smtClean="0"/>
              <a:t>時間／論文</a:t>
            </a:r>
            <a:endParaRPr lang="en-US" altLang="ja-JP" dirty="0" smtClean="0"/>
          </a:p>
          <a:p>
            <a:r>
              <a:rPr lang="en-US" altLang="ja-JP" dirty="0" smtClean="0"/>
              <a:t>1</a:t>
            </a:r>
            <a:r>
              <a:rPr lang="ja-JP" altLang="en-US" dirty="0" smtClean="0"/>
              <a:t>論文／</a:t>
            </a:r>
            <a:r>
              <a:rPr lang="en-US" altLang="ja-JP" dirty="0" smtClean="0"/>
              <a:t>4.5</a:t>
            </a:r>
            <a:r>
              <a:rPr lang="ja-JP" altLang="en-US" dirty="0" smtClean="0"/>
              <a:t>プロポーザル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48064" y="594928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連携経費総額　約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億円</a:t>
            </a:r>
            <a:endParaRPr kumimoji="1" lang="en-US" altLang="ja-JP" dirty="0" smtClean="0"/>
          </a:p>
          <a:p>
            <a:r>
              <a:rPr lang="en-US" altLang="ja-JP" dirty="0" smtClean="0"/>
              <a:t>2500</a:t>
            </a:r>
            <a:r>
              <a:rPr lang="ja-JP" altLang="en-US" dirty="0"/>
              <a:t>万</a:t>
            </a:r>
            <a:r>
              <a:rPr lang="ja-JP" altLang="en-US" dirty="0" smtClean="0"/>
              <a:t>円／論文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131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 smtClean="0"/>
              <a:t>（天文観測論文だけではない）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多様</a:t>
            </a:r>
            <a:r>
              <a:rPr lang="ja-JP" altLang="en-US" dirty="0"/>
              <a:t>な「連携」の</a:t>
            </a:r>
            <a:r>
              <a:rPr lang="ja-JP" altLang="en-US" dirty="0" smtClean="0"/>
              <a:t>成果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装置開発関連</a:t>
            </a:r>
            <a:r>
              <a:rPr lang="ja-JP" altLang="en-US" sz="2800" dirty="0"/>
              <a:t>論文</a:t>
            </a:r>
          </a:p>
          <a:p>
            <a:pPr lvl="1"/>
            <a:r>
              <a:rPr lang="ja-JP" altLang="en-US" sz="2400" dirty="0"/>
              <a:t>特に大阪府大の研究成果が大</a:t>
            </a:r>
          </a:p>
          <a:p>
            <a:r>
              <a:rPr lang="ja-JP" altLang="en-US" sz="2800" dirty="0" smtClean="0"/>
              <a:t>大学</a:t>
            </a:r>
            <a:r>
              <a:rPr lang="en-US" altLang="ja-JP" sz="2800" dirty="0" smtClean="0"/>
              <a:t>VLBI</a:t>
            </a:r>
            <a:r>
              <a:rPr lang="ja-JP" altLang="en-US" sz="2800" dirty="0" smtClean="0"/>
              <a:t>連携の大学間で</a:t>
            </a:r>
            <a:r>
              <a:rPr lang="ja-JP" altLang="en-US" sz="2800" dirty="0"/>
              <a:t>協力して実施した観測</a:t>
            </a:r>
          </a:p>
          <a:p>
            <a:r>
              <a:rPr lang="ja-JP" altLang="en-US" sz="2800" dirty="0" smtClean="0"/>
              <a:t>連携</a:t>
            </a:r>
            <a:r>
              <a:rPr lang="ja-JP" altLang="en-US" sz="2800" dirty="0"/>
              <a:t>の</a:t>
            </a:r>
            <a:r>
              <a:rPr lang="ja-JP" altLang="en-US" sz="2800" dirty="0" smtClean="0"/>
              <a:t>研究者が研究を発展させて他</a:t>
            </a:r>
            <a:r>
              <a:rPr lang="ja-JP" altLang="en-US" sz="2800" dirty="0"/>
              <a:t>装置で観測した</a:t>
            </a:r>
            <a:r>
              <a:rPr lang="ja-JP" altLang="en-US" sz="2800" dirty="0" smtClean="0"/>
              <a:t>論文</a:t>
            </a:r>
            <a:endParaRPr lang="en-US" altLang="ja-JP" sz="2800" dirty="0" smtClean="0"/>
          </a:p>
          <a:p>
            <a:pPr lvl="1"/>
            <a:r>
              <a:rPr lang="ja-JP" altLang="en-US" sz="2400" dirty="0" smtClean="0"/>
              <a:t>鹿児島</a:t>
            </a:r>
            <a:r>
              <a:rPr lang="ja-JP" altLang="en-US" sz="2400" dirty="0"/>
              <a:t>大学</a:t>
            </a:r>
            <a:r>
              <a:rPr lang="ja-JP" altLang="en-US" sz="2400" dirty="0" smtClean="0"/>
              <a:t>が強みを発揮</a:t>
            </a:r>
            <a:endParaRPr lang="ja-JP" altLang="en-US" sz="2400" dirty="0"/>
          </a:p>
          <a:p>
            <a:r>
              <a:rPr lang="ja-JP" altLang="en-US" sz="2800" dirty="0" smtClean="0"/>
              <a:t>大学</a:t>
            </a:r>
            <a:r>
              <a:rPr lang="ja-JP" altLang="en-US" sz="2800" dirty="0"/>
              <a:t>連携の研究で注目されて、他の観測・研究に参加することになった</a:t>
            </a:r>
            <a:r>
              <a:rPr lang="ja-JP" altLang="en-US" sz="2800" dirty="0" smtClean="0"/>
              <a:t>論文</a:t>
            </a: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29690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飛行機雲">
  <a:themeElements>
    <a:clrScheme name="飛行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行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行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1890</TotalTime>
  <Words>1953</Words>
  <Application>Microsoft Office PowerPoint</Application>
  <PresentationFormat>画面に合わせる (4:3)</PresentationFormat>
  <Paragraphs>353</Paragraphs>
  <Slides>24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24</vt:i4>
      </vt:variant>
    </vt:vector>
  </HeadingPairs>
  <TitlesOfParts>
    <vt:vector size="39" baseType="lpstr">
      <vt:lpstr>HGPｺﾞｼｯｸE</vt:lpstr>
      <vt:lpstr>HGP創英角ｺﾞｼｯｸUB</vt:lpstr>
      <vt:lpstr>ＭＳ Ｐゴシック</vt:lpstr>
      <vt:lpstr>ＭＳ Ｐ明朝</vt:lpstr>
      <vt:lpstr>ＭＳ ゴシック</vt:lpstr>
      <vt:lpstr>Arial</vt:lpstr>
      <vt:lpstr>Calibri</vt:lpstr>
      <vt:lpstr>Calibri Light</vt:lpstr>
      <vt:lpstr>Century Gothic</vt:lpstr>
      <vt:lpstr>Symbol</vt:lpstr>
      <vt:lpstr>Tahoma</vt:lpstr>
      <vt:lpstr>Times New Roman</vt:lpstr>
      <vt:lpstr>Wingdings</vt:lpstr>
      <vt:lpstr>office theme</vt:lpstr>
      <vt:lpstr>飛行機雲</vt:lpstr>
      <vt:lpstr>大学VLBI連携の成果  藤沢健太（山口大学）</vt:lpstr>
      <vt:lpstr>大学ＶＬＢＩ連携観測事業（2005年度～）</vt:lpstr>
      <vt:lpstr>Japanese VLBI Network (JVN)</vt:lpstr>
      <vt:lpstr>JVN観測網運用</vt:lpstr>
      <vt:lpstr>JVN Website</vt:lpstr>
      <vt:lpstr>プロポーザル提案実績</vt:lpstr>
      <vt:lpstr>観測実績</vt:lpstr>
      <vt:lpstr>JVNを用いた発表論文数 （査読が有る天文観測論文）</vt:lpstr>
      <vt:lpstr>（天文観測論文だけではない） 多様な「連携」の成果</vt:lpstr>
      <vt:lpstr>教育における大学連携の役割</vt:lpstr>
      <vt:lpstr>最近1年間の観測実績と研究内容</vt:lpstr>
      <vt:lpstr>最近の論文</vt:lpstr>
      <vt:lpstr>ガンマ線放射を伴うNLS1 Wajima et al. (2014)</vt:lpstr>
      <vt:lpstr>6.7 GHzメタノール・メーザの内部固有運動 Cep A の回転・降着運動の検出(Sugiyama et al. 2014)</vt:lpstr>
      <vt:lpstr>大質量星形成領域36天体に対するメタノール・メーザVLBIモニター観測</vt:lpstr>
      <vt:lpstr>6.7GHzメタノール・メーザVLBIサーベイ 参加望遠鏡</vt:lpstr>
      <vt:lpstr>PowerPoint プレゼンテーション</vt:lpstr>
      <vt:lpstr>特記事項・活動の改善</vt:lpstr>
      <vt:lpstr>日本天文学会年会の企画セッション 『電波及び光赤外線での大学間連携』</vt:lpstr>
      <vt:lpstr>運用上の問題点</vt:lpstr>
      <vt:lpstr>大学連携、今後の発展</vt:lpstr>
      <vt:lpstr>システム・運用・体制の改善活動</vt:lpstr>
      <vt:lpstr>大学連携の将来像（2015年）私案</vt:lpstr>
      <vt:lpstr>大学連携の将来像（2015年）私案</vt:lpstr>
    </vt:vector>
  </TitlesOfParts>
  <Company>Yamaguchi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大学連携</dc:title>
  <dc:creator>FUJISAWA Kenta</dc:creator>
  <cp:lastModifiedBy>Microsoft アカウント</cp:lastModifiedBy>
  <cp:revision>217</cp:revision>
  <dcterms:created xsi:type="dcterms:W3CDTF">2005-08-28T05:02:03Z</dcterms:created>
  <dcterms:modified xsi:type="dcterms:W3CDTF">2014-12-05T23:39:03Z</dcterms:modified>
</cp:coreProperties>
</file>