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66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8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56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60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85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54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00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74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14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9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66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7961-6D81-4608-B527-00B4AC74C2A7}" type="datetimeFigureOut">
              <a:rPr kumimoji="1" lang="ja-JP" altLang="en-US" smtClean="0"/>
              <a:t>2014/12/7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1810E-9C53-471C-B873-F5AD5553E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15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大学連携　局代表者会議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昨日の議論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次期計画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サイエンス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各機関の計画／大学連携としての方針</a:t>
            </a:r>
            <a:endParaRPr kumimoji="1" lang="en-US" altLang="ja-JP" dirty="0" smtClean="0"/>
          </a:p>
          <a:p>
            <a:r>
              <a:rPr lang="ja-JP" altLang="en-US" dirty="0" smtClean="0"/>
              <a:t>開発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各機関</a:t>
            </a:r>
            <a:r>
              <a:rPr kumimoji="1" lang="ja-JP" altLang="en-US" dirty="0" smtClean="0"/>
              <a:t>の計画／大学連携としての方針</a:t>
            </a:r>
            <a:endParaRPr kumimoji="1" lang="en-US" altLang="ja-JP" dirty="0" smtClean="0"/>
          </a:p>
          <a:p>
            <a:r>
              <a:rPr kumimoji="1" lang="ja-JP" altLang="en-US" dirty="0" smtClean="0"/>
              <a:t>来年度の研究計画</a:t>
            </a:r>
            <a:endParaRPr kumimoji="1" lang="en-US" altLang="ja-JP" dirty="0" smtClean="0"/>
          </a:p>
          <a:p>
            <a:r>
              <a:rPr lang="ja-JP" altLang="en-US" dirty="0" smtClean="0"/>
              <a:t>予算計画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6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60867" y="135467"/>
            <a:ext cx="4402665" cy="6654800"/>
          </a:xfrm>
        </p:spPr>
        <p:txBody>
          <a:bodyPr>
            <a:normAutofit fontScale="40000" lnSpcReduction="20000"/>
          </a:bodyPr>
          <a:lstStyle/>
          <a:p>
            <a:r>
              <a:rPr lang="ja-JP" altLang="en-US" dirty="0" smtClean="0"/>
              <a:t>◎ </a:t>
            </a:r>
            <a:r>
              <a:rPr lang="ja-JP" altLang="en-US" dirty="0"/>
              <a:t>議題： 今後の大学</a:t>
            </a:r>
            <a:r>
              <a:rPr lang="en-US" altLang="ja-JP" dirty="0"/>
              <a:t>VLBI</a:t>
            </a:r>
            <a:r>
              <a:rPr lang="ja-JP" altLang="en-US" dirty="0"/>
              <a:t>連携の存続・運用体制について</a:t>
            </a:r>
          </a:p>
          <a:p>
            <a:r>
              <a:rPr lang="ja-JP" altLang="en-US" dirty="0"/>
              <a:t>　・共同利用枠 </a:t>
            </a:r>
            <a:r>
              <a:rPr lang="en-US" altLang="ja-JP" dirty="0"/>
              <a:t>&amp; </a:t>
            </a:r>
            <a:r>
              <a:rPr lang="ja-JP" altLang="en-US" dirty="0"/>
              <a:t>共同研究枠　の並列で運用していく（新沼案）</a:t>
            </a:r>
          </a:p>
          <a:p>
            <a:r>
              <a:rPr lang="ja-JP" altLang="en-US" dirty="0"/>
              <a:t>　・鹿島局</a:t>
            </a:r>
            <a:r>
              <a:rPr lang="en-US" altLang="ja-JP" dirty="0"/>
              <a:t>/</a:t>
            </a:r>
            <a:r>
              <a:rPr lang="ja-JP" altLang="en-US" dirty="0"/>
              <a:t>つくば局の今後について（藤澤案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/>
              <a:t>◎ 詳細：</a:t>
            </a:r>
          </a:p>
          <a:p>
            <a:endParaRPr lang="ja-JP" altLang="en-US" dirty="0"/>
          </a:p>
          <a:p>
            <a:r>
              <a:rPr lang="ja-JP" altLang="en-US" dirty="0"/>
              <a:t>◯ 大学</a:t>
            </a:r>
            <a:r>
              <a:rPr lang="en-US" altLang="ja-JP" dirty="0"/>
              <a:t>VLBI</a:t>
            </a:r>
            <a:r>
              <a:rPr lang="ja-JP" altLang="en-US" dirty="0"/>
              <a:t>連携の存続・運用体制について</a:t>
            </a:r>
          </a:p>
          <a:p>
            <a:r>
              <a:rPr lang="ja-JP" altLang="en-US" dirty="0"/>
              <a:t>　・現状： 大学</a:t>
            </a:r>
            <a:r>
              <a:rPr lang="en-US" altLang="ja-JP" dirty="0"/>
              <a:t>VLBI</a:t>
            </a:r>
            <a:r>
              <a:rPr lang="ja-JP" altLang="en-US" dirty="0"/>
              <a:t>連携／</a:t>
            </a:r>
            <a:r>
              <a:rPr lang="en-US" altLang="ja-JP" dirty="0"/>
              <a:t>VERA </a:t>
            </a:r>
            <a:r>
              <a:rPr lang="ja-JP" altLang="en-US" dirty="0"/>
              <a:t>は別々に運用</a:t>
            </a:r>
          </a:p>
          <a:p>
            <a:endParaRPr lang="ja-JP" altLang="en-US" dirty="0"/>
          </a:p>
          <a:p>
            <a:r>
              <a:rPr lang="ja-JP" altLang="en-US" dirty="0"/>
              <a:t>　・開発面からのご意見（木村）</a:t>
            </a:r>
          </a:p>
          <a:p>
            <a:r>
              <a:rPr lang="ja-JP" altLang="en-US" dirty="0"/>
              <a:t>　　・フロントエンドは完了の気配</a:t>
            </a:r>
          </a:p>
          <a:p>
            <a:r>
              <a:rPr lang="ja-JP" altLang="en-US" dirty="0"/>
              <a:t>　　・開発は、研究者ベースで製造・進行されてきた（例</a:t>
            </a:r>
            <a:r>
              <a:rPr lang="en-US" altLang="ja-JP" dirty="0"/>
              <a:t>: </a:t>
            </a:r>
            <a:r>
              <a:rPr lang="ja-JP" altLang="en-US" dirty="0"/>
              <a:t>府大 </a:t>
            </a:r>
            <a:r>
              <a:rPr lang="en-US" altLang="ja-JP" dirty="0"/>
              <a:t>&amp; </a:t>
            </a:r>
            <a:r>
              <a:rPr lang="ja-JP" altLang="en-US" dirty="0"/>
              <a:t>茨大</a:t>
            </a:r>
            <a:r>
              <a:rPr lang="ja-JP" altLang="en-US" dirty="0" smtClean="0"/>
              <a:t>）</a:t>
            </a:r>
            <a:r>
              <a:rPr lang="ja-JP" altLang="en-US" dirty="0"/>
              <a:t>　　</a:t>
            </a:r>
            <a:r>
              <a:rPr lang="en-US" altLang="ja-JP" dirty="0"/>
              <a:t>=&gt;</a:t>
            </a:r>
            <a:r>
              <a:rPr lang="ja-JP" altLang="en-US" dirty="0"/>
              <a:t>　大学</a:t>
            </a:r>
            <a:r>
              <a:rPr lang="en-US" altLang="ja-JP" dirty="0"/>
              <a:t>VLBI</a:t>
            </a:r>
            <a:r>
              <a:rPr lang="ja-JP" altLang="en-US" dirty="0"/>
              <a:t>連携として、進めていく方向も必要では？</a:t>
            </a:r>
          </a:p>
          <a:p>
            <a:endParaRPr lang="ja-JP" altLang="en-US" dirty="0"/>
          </a:p>
          <a:p>
            <a:r>
              <a:rPr lang="ja-JP" altLang="en-US" dirty="0"/>
              <a:t>　・“共同利用枠” という案は、</a:t>
            </a:r>
            <a:r>
              <a:rPr lang="en-US" altLang="ja-JP" dirty="0"/>
              <a:t>VERA</a:t>
            </a:r>
            <a:r>
              <a:rPr lang="ja-JP" altLang="en-US" dirty="0"/>
              <a:t>側からするとどのような感触？（土居）</a:t>
            </a:r>
          </a:p>
          <a:p>
            <a:r>
              <a:rPr lang="ja-JP" altLang="en-US" dirty="0"/>
              <a:t>　　・</a:t>
            </a:r>
            <a:r>
              <a:rPr lang="en-US" altLang="ja-JP" dirty="0"/>
              <a:t>C-band </a:t>
            </a:r>
            <a:r>
              <a:rPr lang="ja-JP" altLang="en-US" dirty="0"/>
              <a:t>はすでに共同利用済み（小林）</a:t>
            </a:r>
          </a:p>
          <a:p>
            <a:r>
              <a:rPr lang="ja-JP" altLang="en-US" dirty="0"/>
              <a:t>　　・共同利用研なので、実行出来る体制はあるが</a:t>
            </a:r>
            <a:r>
              <a:rPr lang="ja-JP" altLang="en-US" dirty="0" err="1"/>
              <a:t>。。。</a:t>
            </a:r>
            <a:r>
              <a:rPr lang="ja-JP" altLang="en-US" dirty="0"/>
              <a:t>（小林）</a:t>
            </a:r>
          </a:p>
          <a:p>
            <a:r>
              <a:rPr lang="ja-JP" altLang="en-US" dirty="0"/>
              <a:t>　　　実際問題 世界へオープンして問題ないのかどうか</a:t>
            </a:r>
            <a:r>
              <a:rPr lang="ja-JP" altLang="en-US" dirty="0" err="1"/>
              <a:t>。。。</a:t>
            </a:r>
            <a:r>
              <a:rPr lang="ja-JP" altLang="en-US" dirty="0"/>
              <a:t>という詰める</a:t>
            </a:r>
            <a:r>
              <a:rPr lang="ja-JP" altLang="en-US" dirty="0" smtClean="0"/>
              <a:t>べき</a:t>
            </a:r>
            <a:r>
              <a:rPr lang="ja-JP" altLang="en-US" dirty="0"/>
              <a:t>課題は残る</a:t>
            </a:r>
          </a:p>
          <a:p>
            <a:r>
              <a:rPr lang="ja-JP" altLang="en-US" dirty="0"/>
              <a:t>　　・</a:t>
            </a:r>
            <a:r>
              <a:rPr lang="en-US" altLang="ja-JP" dirty="0"/>
              <a:t>『</a:t>
            </a:r>
            <a:r>
              <a:rPr lang="ja-JP" altLang="en-US" dirty="0"/>
              <a:t>銀河系アストロメトリを行う</a:t>
            </a:r>
            <a:r>
              <a:rPr lang="en-US" altLang="ja-JP" dirty="0"/>
              <a:t>』</a:t>
            </a:r>
            <a:r>
              <a:rPr lang="ja-JP" altLang="en-US" dirty="0"/>
              <a:t>という観点からは、</a:t>
            </a:r>
            <a:r>
              <a:rPr lang="en-US" altLang="ja-JP" dirty="0"/>
              <a:t>C-band </a:t>
            </a:r>
            <a:r>
              <a:rPr lang="ja-JP" altLang="en-US" dirty="0"/>
              <a:t>がどの</a:t>
            </a:r>
            <a:r>
              <a:rPr lang="ja-JP" altLang="en-US" dirty="0" smtClean="0"/>
              <a:t>程度必要</a:t>
            </a:r>
            <a:r>
              <a:rPr lang="ja-JP" altLang="en-US" dirty="0"/>
              <a:t>かは</a:t>
            </a:r>
          </a:p>
          <a:p>
            <a:r>
              <a:rPr lang="ja-JP" altLang="en-US" dirty="0"/>
              <a:t>　　　現状議論の余地あり（廣田）</a:t>
            </a:r>
          </a:p>
          <a:p>
            <a:r>
              <a:rPr lang="ja-JP" altLang="en-US" dirty="0"/>
              <a:t>　　　・山口</a:t>
            </a:r>
            <a:r>
              <a:rPr lang="en-US" altLang="ja-JP" dirty="0"/>
              <a:t>, </a:t>
            </a:r>
            <a:r>
              <a:rPr lang="ja-JP" altLang="en-US" dirty="0"/>
              <a:t>茨城局の参加は大歓迎、メリットは大きい</a:t>
            </a:r>
          </a:p>
          <a:p>
            <a:r>
              <a:rPr lang="ja-JP" altLang="en-US" dirty="0"/>
              <a:t>　　　・</a:t>
            </a:r>
            <a:r>
              <a:rPr lang="en-US" altLang="ja-JP" dirty="0"/>
              <a:t>VERA</a:t>
            </a:r>
            <a:r>
              <a:rPr lang="ja-JP" altLang="en-US" dirty="0"/>
              <a:t>側の受信機性能を上げる必要があるかも</a:t>
            </a:r>
            <a:r>
              <a:rPr lang="ja-JP" altLang="en-US" dirty="0" err="1"/>
              <a:t>。。。</a:t>
            </a:r>
            <a:endParaRPr lang="ja-JP" altLang="en-US" dirty="0"/>
          </a:p>
          <a:p>
            <a:r>
              <a:rPr lang="ja-JP" altLang="en-US" dirty="0"/>
              <a:t>　　・</a:t>
            </a:r>
            <a:r>
              <a:rPr lang="en-US" altLang="ja-JP" dirty="0"/>
              <a:t>VERA</a:t>
            </a:r>
            <a:r>
              <a:rPr lang="ja-JP" altLang="en-US" dirty="0"/>
              <a:t>の共同利用という観点からも大歓迎（松本）</a:t>
            </a:r>
          </a:p>
          <a:p>
            <a:r>
              <a:rPr lang="ja-JP" altLang="en-US" dirty="0"/>
              <a:t>　　・</a:t>
            </a:r>
            <a:r>
              <a:rPr lang="en-US" altLang="ja-JP" dirty="0"/>
              <a:t>VLBA </a:t>
            </a:r>
            <a:r>
              <a:rPr lang="ja-JP" altLang="en-US" dirty="0"/>
              <a:t>の</a:t>
            </a:r>
            <a:r>
              <a:rPr lang="en-US" altLang="ja-JP" dirty="0" err="1"/>
              <a:t>BeSSeL</a:t>
            </a:r>
            <a:r>
              <a:rPr lang="ja-JP" altLang="en-US" dirty="0"/>
              <a:t>プロジェクトとの住み分けも検討が必要（小林）</a:t>
            </a:r>
          </a:p>
          <a:p>
            <a:endParaRPr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563532" y="135467"/>
            <a:ext cx="4436535" cy="6654800"/>
          </a:xfrm>
        </p:spPr>
        <p:txBody>
          <a:bodyPr>
            <a:normAutofit fontScale="40000" lnSpcReduction="20000"/>
          </a:bodyPr>
          <a:lstStyle/>
          <a:p>
            <a:r>
              <a:rPr lang="ja-JP" altLang="en-US" dirty="0"/>
              <a:t>　・測地が</a:t>
            </a:r>
            <a:r>
              <a:rPr lang="en-US" altLang="ja-JP" dirty="0"/>
              <a:t>8GHz -&gt; 22GHz </a:t>
            </a:r>
            <a:r>
              <a:rPr lang="ja-JP" altLang="en-US" dirty="0"/>
              <a:t>へシフトしていく傾向にあると思うが、</a:t>
            </a:r>
          </a:p>
          <a:p>
            <a:r>
              <a:rPr lang="ja-JP" altLang="en-US" dirty="0"/>
              <a:t>　　その際には</a:t>
            </a:r>
            <a:r>
              <a:rPr lang="en-US" altLang="ja-JP" dirty="0"/>
              <a:t>X-band</a:t>
            </a:r>
            <a:r>
              <a:rPr lang="ja-JP" altLang="en-US" dirty="0"/>
              <a:t>受信機をアップグレードする予定はあるか？（新沼）</a:t>
            </a:r>
          </a:p>
          <a:p>
            <a:r>
              <a:rPr lang="ja-JP" altLang="en-US" dirty="0"/>
              <a:t>　　・製造面からは今すぐにでも可能、ビームパターンの向上も見込める（小川）</a:t>
            </a:r>
          </a:p>
          <a:p>
            <a:r>
              <a:rPr lang="ja-JP" altLang="en-US" dirty="0"/>
              <a:t>　</a:t>
            </a:r>
          </a:p>
          <a:p>
            <a:r>
              <a:rPr lang="ja-JP" altLang="en-US" dirty="0"/>
              <a:t>　・“共同研究枠” は、萌芽的な研究を提案・実施する上でもメリットが</a:t>
            </a:r>
            <a:r>
              <a:rPr lang="ja-JP" altLang="en-US" dirty="0" smtClean="0"/>
              <a:t>ある（</a:t>
            </a:r>
            <a:r>
              <a:rPr lang="ja-JP" altLang="en-US" dirty="0"/>
              <a:t>廣田）</a:t>
            </a:r>
          </a:p>
          <a:p>
            <a:r>
              <a:rPr lang="ja-JP" altLang="en-US" dirty="0"/>
              <a:t>　　・“毎月４日”という観測日程が山口</a:t>
            </a:r>
            <a:r>
              <a:rPr lang="en-US" altLang="ja-JP" dirty="0"/>
              <a:t>/</a:t>
            </a:r>
            <a:r>
              <a:rPr lang="ja-JP" altLang="en-US" dirty="0"/>
              <a:t>茨城局で確定していれば</a:t>
            </a:r>
            <a:r>
              <a:rPr lang="ja-JP" altLang="en-US" dirty="0" smtClean="0"/>
              <a:t>、その他</a:t>
            </a:r>
            <a:r>
              <a:rPr lang="ja-JP" altLang="en-US" dirty="0"/>
              <a:t>のアンテナ（野辺山など）での観測</a:t>
            </a:r>
            <a:r>
              <a:rPr lang="en-US" altLang="ja-JP" dirty="0"/>
              <a:t>/</a:t>
            </a:r>
            <a:r>
              <a:rPr lang="ja-JP" altLang="en-US" dirty="0"/>
              <a:t>共同利用観測</a:t>
            </a:r>
            <a:r>
              <a:rPr lang="ja-JP" altLang="en-US" dirty="0" smtClean="0"/>
              <a:t>との</a:t>
            </a:r>
            <a:r>
              <a:rPr lang="ja-JP" altLang="en-US" dirty="0"/>
              <a:t>兼ね合いもやり易くなる</a:t>
            </a:r>
          </a:p>
          <a:p>
            <a:endParaRPr lang="ja-JP" altLang="en-US" dirty="0"/>
          </a:p>
          <a:p>
            <a:r>
              <a:rPr lang="ja-JP" altLang="en-US" dirty="0"/>
              <a:t>　・</a:t>
            </a:r>
            <a:r>
              <a:rPr lang="en-US" altLang="ja-JP" dirty="0"/>
              <a:t>C/X-band </a:t>
            </a:r>
            <a:r>
              <a:rPr lang="ja-JP" altLang="en-US" dirty="0"/>
              <a:t>の場合は、中国局</a:t>
            </a:r>
            <a:r>
              <a:rPr lang="en-US" altLang="ja-JP" dirty="0"/>
              <a:t>CVN</a:t>
            </a:r>
            <a:r>
              <a:rPr lang="ja-JP" altLang="en-US" dirty="0" err="1"/>
              <a:t>への</a:t>
            </a:r>
            <a:r>
              <a:rPr lang="ja-JP" altLang="en-US" dirty="0"/>
              <a:t>意識 </a:t>
            </a:r>
            <a:r>
              <a:rPr lang="en-US" altLang="ja-JP" dirty="0"/>
              <a:t>&amp; </a:t>
            </a:r>
            <a:r>
              <a:rPr lang="ja-JP" altLang="en-US" dirty="0"/>
              <a:t>枠組みの導入という観点が</a:t>
            </a:r>
            <a:r>
              <a:rPr lang="ja-JP" altLang="en-US" dirty="0" smtClean="0"/>
              <a:t>欠かせない</a:t>
            </a:r>
            <a:r>
              <a:rPr lang="ja-JP" altLang="en-US" dirty="0"/>
              <a:t>（小林）</a:t>
            </a:r>
          </a:p>
          <a:p>
            <a:r>
              <a:rPr lang="ja-JP" altLang="en-US" dirty="0"/>
              <a:t>　　・“共同研究枠” という定常的な枠組みが出来ていれば、自国内での調整</a:t>
            </a:r>
            <a:r>
              <a:rPr lang="ja-JP" altLang="en-US" dirty="0" smtClean="0"/>
              <a:t>が必要</a:t>
            </a:r>
            <a:r>
              <a:rPr lang="ja-JP" altLang="en-US" dirty="0"/>
              <a:t>ない</a:t>
            </a:r>
            <a:r>
              <a:rPr lang="ja-JP" altLang="en-US" dirty="0" smtClean="0"/>
              <a:t>、と</a:t>
            </a:r>
            <a:r>
              <a:rPr lang="ja-JP" altLang="en-US" dirty="0"/>
              <a:t>いうアドバンテージがある！（新沼）</a:t>
            </a:r>
          </a:p>
          <a:p>
            <a:r>
              <a:rPr lang="ja-JP" altLang="en-US" dirty="0"/>
              <a:t>　　・山口</a:t>
            </a:r>
            <a:r>
              <a:rPr lang="en-US" altLang="ja-JP" dirty="0"/>
              <a:t>/</a:t>
            </a:r>
            <a:r>
              <a:rPr lang="ja-JP" altLang="en-US" dirty="0"/>
              <a:t>茨城大学側（実際の運用）の意見は？（藤澤）</a:t>
            </a:r>
          </a:p>
          <a:p>
            <a:r>
              <a:rPr lang="ja-JP" altLang="en-US" dirty="0"/>
              <a:t>　　　・“共同研究枠” まで含めると、専門的な運用者</a:t>
            </a:r>
            <a:r>
              <a:rPr lang="en-US" altLang="ja-JP" dirty="0"/>
              <a:t>/</a:t>
            </a:r>
            <a:r>
              <a:rPr lang="ja-JP" altLang="en-US" dirty="0"/>
              <a:t>研究員が必要に</a:t>
            </a:r>
            <a:r>
              <a:rPr lang="ja-JP" altLang="en-US" dirty="0" smtClean="0"/>
              <a:t>なりそう（</a:t>
            </a:r>
            <a:r>
              <a:rPr lang="ja-JP" altLang="en-US" dirty="0"/>
              <a:t>米倉）</a:t>
            </a:r>
          </a:p>
          <a:p>
            <a:r>
              <a:rPr lang="ja-JP" altLang="en-US" dirty="0"/>
              <a:t>　　　・一研究室で、</a:t>
            </a:r>
            <a:r>
              <a:rPr lang="en-US" altLang="ja-JP" dirty="0"/>
              <a:t>1000 </a:t>
            </a:r>
            <a:r>
              <a:rPr lang="en-US" altLang="ja-JP" dirty="0" err="1"/>
              <a:t>hr</a:t>
            </a:r>
            <a:r>
              <a:rPr lang="en-US" altLang="ja-JP" dirty="0"/>
              <a:t>/</a:t>
            </a:r>
            <a:r>
              <a:rPr lang="en-US" altLang="ja-JP" dirty="0" err="1"/>
              <a:t>yr</a:t>
            </a:r>
            <a:r>
              <a:rPr lang="en-US" altLang="ja-JP" dirty="0"/>
              <a:t> </a:t>
            </a:r>
            <a:r>
              <a:rPr lang="ja-JP" altLang="en-US" dirty="0"/>
              <a:t>という観測運用を回すのは、結構ムリが</a:t>
            </a:r>
            <a:r>
              <a:rPr lang="ja-JP" altLang="en-US" dirty="0" smtClean="0"/>
              <a:t>ある（</a:t>
            </a:r>
            <a:r>
              <a:rPr lang="ja-JP" altLang="en-US" dirty="0"/>
              <a:t>藤澤）</a:t>
            </a:r>
          </a:p>
          <a:p>
            <a:r>
              <a:rPr lang="ja-JP" altLang="en-US" dirty="0"/>
              <a:t>　　　</a:t>
            </a:r>
            <a:r>
              <a:rPr lang="en-US" altLang="ja-JP" dirty="0"/>
              <a:t>=&gt;</a:t>
            </a:r>
            <a:r>
              <a:rPr lang="ja-JP" altLang="en-US" dirty="0"/>
              <a:t>　</a:t>
            </a:r>
            <a:r>
              <a:rPr lang="en-US" altLang="ja-JP" dirty="0"/>
              <a:t>AES</a:t>
            </a:r>
            <a:r>
              <a:rPr lang="ja-JP" altLang="en-US" dirty="0" err="1"/>
              <a:t>さん</a:t>
            </a:r>
            <a:r>
              <a:rPr lang="ja-JP" altLang="en-US" dirty="0"/>
              <a:t>などへ外注する、という手はある</a:t>
            </a:r>
          </a:p>
          <a:p>
            <a:r>
              <a:rPr lang="ja-JP" altLang="en-US" dirty="0"/>
              <a:t>　　・北海道大学で実施されているような “自動運用” がテンプレートに？（藤澤）</a:t>
            </a:r>
          </a:p>
          <a:p>
            <a:r>
              <a:rPr lang="ja-JP" altLang="en-US" dirty="0"/>
              <a:t>　　　・一応、担当者は居る　</a:t>
            </a:r>
            <a:r>
              <a:rPr lang="en-US" altLang="ja-JP" dirty="0"/>
              <a:t>&amp;</a:t>
            </a:r>
            <a:r>
              <a:rPr lang="ja-JP" altLang="en-US" dirty="0"/>
              <a:t>　気付いた時にはアンテナをチェックする</a:t>
            </a:r>
            <a:r>
              <a:rPr lang="ja-JP" altLang="en-US" dirty="0" smtClean="0"/>
              <a:t>ように</a:t>
            </a:r>
            <a:r>
              <a:rPr lang="ja-JP" altLang="en-US" dirty="0"/>
              <a:t>している（徂徠）</a:t>
            </a:r>
          </a:p>
          <a:p>
            <a:r>
              <a:rPr lang="ja-JP" altLang="en-US" dirty="0"/>
              <a:t>　　　・他の人の観測を、“共同研究枠” という形式で運用する場合には、</a:t>
            </a:r>
            <a:r>
              <a:rPr lang="ja-JP" altLang="en-US" dirty="0" smtClean="0"/>
              <a:t>自動運用</a:t>
            </a:r>
            <a:r>
              <a:rPr lang="ja-JP" altLang="en-US" dirty="0"/>
              <a:t>は危険かも</a:t>
            </a:r>
            <a:r>
              <a:rPr lang="ja-JP" altLang="en-US" dirty="0" err="1"/>
              <a:t>。。。</a:t>
            </a:r>
            <a:r>
              <a:rPr lang="ja-JP" altLang="en-US" dirty="0"/>
              <a:t>（徂徠）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24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1600" y="143925"/>
            <a:ext cx="4199467" cy="6316133"/>
          </a:xfrm>
        </p:spPr>
        <p:txBody>
          <a:bodyPr>
            <a:noAutofit/>
          </a:bodyPr>
          <a:lstStyle/>
          <a:p>
            <a:r>
              <a:rPr lang="ja-JP" altLang="en-US" sz="1050" dirty="0"/>
              <a:t>　・“共同利用枠” と “</a:t>
            </a:r>
            <a:r>
              <a:rPr lang="en-US" altLang="ja-JP" sz="1050" dirty="0"/>
              <a:t>EVN</a:t>
            </a:r>
            <a:r>
              <a:rPr lang="ja-JP" altLang="en-US" sz="1050" dirty="0"/>
              <a:t>的な年間固まった数セッション” というスタイル</a:t>
            </a:r>
            <a:r>
              <a:rPr lang="ja-JP" altLang="en-US" sz="1050" dirty="0" smtClean="0"/>
              <a:t>とどっち</a:t>
            </a:r>
            <a:r>
              <a:rPr lang="ja-JP" altLang="en-US" sz="1050" dirty="0"/>
              <a:t>が理想？（萩原）</a:t>
            </a:r>
          </a:p>
          <a:p>
            <a:r>
              <a:rPr lang="ja-JP" altLang="en-US" sz="1050" dirty="0"/>
              <a:t>　　・高頻度なモニター観測、という要求には、</a:t>
            </a:r>
            <a:r>
              <a:rPr lang="en-US" altLang="ja-JP" sz="1050" dirty="0"/>
              <a:t>EVN</a:t>
            </a:r>
            <a:r>
              <a:rPr lang="ja-JP" altLang="en-US" sz="1050" dirty="0"/>
              <a:t>的な観測は不向き（藤澤）</a:t>
            </a:r>
          </a:p>
          <a:p>
            <a:r>
              <a:rPr lang="ja-JP" altLang="en-US" sz="1050" dirty="0"/>
              <a:t>　　・定期的に観測運用を実施しないと、久々の観測運用で失敗する可能性が</a:t>
            </a:r>
            <a:r>
              <a:rPr lang="ja-JP" altLang="en-US" sz="1050" dirty="0" smtClean="0"/>
              <a:t>高い</a:t>
            </a:r>
            <a:r>
              <a:rPr lang="ja-JP" altLang="en-US" sz="1050" dirty="0"/>
              <a:t>（米倉）</a:t>
            </a:r>
          </a:p>
          <a:p>
            <a:endParaRPr lang="ja-JP" altLang="en-US" sz="1050" dirty="0"/>
          </a:p>
          <a:p>
            <a:r>
              <a:rPr lang="ja-JP" altLang="en-US" sz="1050" dirty="0"/>
              <a:t>　・観測提案者</a:t>
            </a:r>
            <a:r>
              <a:rPr lang="en-US" altLang="ja-JP" sz="1050" dirty="0"/>
              <a:t>PI </a:t>
            </a:r>
            <a:r>
              <a:rPr lang="ja-JP" altLang="en-US" sz="1050" dirty="0"/>
              <a:t>と 実際の観測へのコントリビューションは？（秋山）</a:t>
            </a:r>
          </a:p>
          <a:p>
            <a:r>
              <a:rPr lang="ja-JP" altLang="en-US" sz="1050" dirty="0"/>
              <a:t>　　・“共同利用枠” に対しては、担当運用者がいるはず（藤澤）</a:t>
            </a:r>
          </a:p>
          <a:p>
            <a:r>
              <a:rPr lang="ja-JP" altLang="en-US" sz="1050" dirty="0"/>
              <a:t>　　・“共同研究枠” に対しては、観測結果のフィードバックなどの貢献が</a:t>
            </a:r>
            <a:r>
              <a:rPr lang="ja-JP" altLang="en-US" sz="1050" dirty="0" smtClean="0"/>
              <a:t>あり得る</a:t>
            </a:r>
            <a:r>
              <a:rPr lang="ja-JP" altLang="en-US" sz="1050" dirty="0"/>
              <a:t>（藤澤、村田）</a:t>
            </a:r>
          </a:p>
          <a:p>
            <a:endParaRPr lang="ja-JP" altLang="en-US" sz="1050" dirty="0"/>
          </a:p>
          <a:p>
            <a:r>
              <a:rPr lang="ja-JP" altLang="en-US" sz="1050" dirty="0"/>
              <a:t>　・岐阜局</a:t>
            </a:r>
            <a:r>
              <a:rPr lang="en-US" altLang="ja-JP" sz="1050" dirty="0"/>
              <a:t>/</a:t>
            </a:r>
            <a:r>
              <a:rPr lang="ja-JP" altLang="en-US" sz="1050" dirty="0"/>
              <a:t>苫小牧局からの視点は？</a:t>
            </a:r>
          </a:p>
          <a:p>
            <a:r>
              <a:rPr lang="ja-JP" altLang="en-US" sz="1050" dirty="0"/>
              <a:t>　　・岐阜局（高羽）</a:t>
            </a:r>
            <a:r>
              <a:rPr lang="en-US" altLang="ja-JP" sz="1050" dirty="0"/>
              <a:t>:</a:t>
            </a:r>
          </a:p>
          <a:p>
            <a:r>
              <a:rPr lang="ja-JP" altLang="en-US" sz="1050" dirty="0"/>
              <a:t>　　　・リクエストがあれば、観測への参加は</a:t>
            </a:r>
            <a:r>
              <a:rPr lang="en-US" altLang="ja-JP" sz="1050" dirty="0"/>
              <a:t>OK</a:t>
            </a:r>
          </a:p>
          <a:p>
            <a:r>
              <a:rPr lang="ja-JP" altLang="en-US" sz="1050" dirty="0"/>
              <a:t>　　　・運用面での負担は自動化されているので問題なし</a:t>
            </a:r>
          </a:p>
          <a:p>
            <a:r>
              <a:rPr lang="ja-JP" altLang="en-US" sz="1050" dirty="0"/>
              <a:t>　　・苫小牧局（徂徠）</a:t>
            </a:r>
            <a:r>
              <a:rPr lang="en-US" altLang="ja-JP" sz="1050" dirty="0"/>
              <a:t>:</a:t>
            </a:r>
          </a:p>
          <a:p>
            <a:r>
              <a:rPr lang="ja-JP" altLang="en-US" sz="1050" dirty="0"/>
              <a:t>　　　・</a:t>
            </a:r>
            <a:r>
              <a:rPr lang="en-US" altLang="ja-JP" sz="1050" dirty="0"/>
              <a:t>X-band </a:t>
            </a:r>
            <a:r>
              <a:rPr lang="ja-JP" altLang="en-US" sz="1050" dirty="0" err="1"/>
              <a:t>のような</a:t>
            </a:r>
            <a:r>
              <a:rPr lang="ja-JP" altLang="en-US" sz="1050" dirty="0"/>
              <a:t>共同利用枠があれば、参加も</a:t>
            </a:r>
            <a:r>
              <a:rPr lang="en-US" altLang="ja-JP" sz="1050" dirty="0"/>
              <a:t>OK</a:t>
            </a:r>
          </a:p>
          <a:p>
            <a:endParaRPr lang="en-US" altLang="ja-JP" sz="1050" dirty="0"/>
          </a:p>
          <a:p>
            <a:r>
              <a:rPr lang="ja-JP" altLang="en-US" sz="1050" dirty="0"/>
              <a:t>　・</a:t>
            </a:r>
            <a:r>
              <a:rPr lang="en-US" altLang="ja-JP" sz="1050" dirty="0"/>
              <a:t>K-band </a:t>
            </a:r>
            <a:r>
              <a:rPr lang="ja-JP" altLang="en-US" sz="1050" dirty="0"/>
              <a:t>の場合のコア局は、どこを想定？（米倉）</a:t>
            </a:r>
          </a:p>
          <a:p>
            <a:r>
              <a:rPr lang="ja-JP" altLang="en-US" sz="1050" dirty="0"/>
              <a:t>　　・つくば</a:t>
            </a:r>
            <a:r>
              <a:rPr lang="en-US" altLang="ja-JP" sz="1050" dirty="0"/>
              <a:t>/</a:t>
            </a:r>
            <a:r>
              <a:rPr lang="ja-JP" altLang="en-US" sz="1050" dirty="0"/>
              <a:t>茨城局 を想定（新沼）</a:t>
            </a:r>
          </a:p>
          <a:p>
            <a:r>
              <a:rPr lang="ja-JP" altLang="en-US" sz="1050" dirty="0"/>
              <a:t>　</a:t>
            </a:r>
          </a:p>
          <a:p>
            <a:r>
              <a:rPr lang="ja-JP" altLang="en-US" sz="1050" dirty="0"/>
              <a:t>　・野辺山</a:t>
            </a:r>
            <a:r>
              <a:rPr lang="en-US" altLang="ja-JP" sz="1050" dirty="0"/>
              <a:t>45-m </a:t>
            </a:r>
            <a:r>
              <a:rPr lang="ja-JP" altLang="en-US" sz="1050" dirty="0"/>
              <a:t>は？</a:t>
            </a:r>
          </a:p>
          <a:p>
            <a:r>
              <a:rPr lang="ja-JP" altLang="en-US" sz="1050" dirty="0"/>
              <a:t>　　・</a:t>
            </a:r>
            <a:r>
              <a:rPr lang="en-US" altLang="ja-JP" sz="1050" dirty="0"/>
              <a:t>VERA</a:t>
            </a:r>
            <a:r>
              <a:rPr lang="ja-JP" altLang="en-US" sz="1050" dirty="0"/>
              <a:t>の共同利用枠としては、現状含まれている</a:t>
            </a:r>
          </a:p>
          <a:p>
            <a:r>
              <a:rPr lang="ja-JP" altLang="en-US" sz="1050" dirty="0"/>
              <a:t>　　・大学</a:t>
            </a:r>
            <a:r>
              <a:rPr lang="en-US" altLang="ja-JP" sz="1050" dirty="0"/>
              <a:t>VLBI</a:t>
            </a:r>
            <a:r>
              <a:rPr lang="ja-JP" altLang="en-US" sz="1050" dirty="0"/>
              <a:t>連携枠としては、現状含まれていない</a:t>
            </a:r>
          </a:p>
          <a:p>
            <a:r>
              <a:rPr lang="ja-JP" altLang="en-US" sz="1050" dirty="0"/>
              <a:t>　　・要望としては多いはずなので、今後検討する必要アリ（秋山</a:t>
            </a:r>
            <a:r>
              <a:rPr lang="ja-JP" altLang="en-US" sz="1050" dirty="0" smtClean="0"/>
              <a:t>）</a:t>
            </a:r>
            <a:endParaRPr lang="ja-JP" altLang="en-US" sz="105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301067" y="143925"/>
            <a:ext cx="4682065" cy="6316133"/>
          </a:xfrm>
        </p:spPr>
        <p:txBody>
          <a:bodyPr>
            <a:noAutofit/>
          </a:bodyPr>
          <a:lstStyle/>
          <a:p>
            <a:r>
              <a:rPr lang="ja-JP" altLang="en-US" sz="1100" dirty="0"/>
              <a:t>　・キャリブレーション（特に振幅関連）について（澤田</a:t>
            </a:r>
            <a:r>
              <a:rPr lang="en-US" altLang="ja-JP" sz="1100" dirty="0"/>
              <a:t>-</a:t>
            </a:r>
            <a:r>
              <a:rPr lang="ja-JP" altLang="en-US" sz="1100" dirty="0"/>
              <a:t>佐藤）</a:t>
            </a:r>
          </a:p>
          <a:p>
            <a:r>
              <a:rPr lang="ja-JP" altLang="en-US" sz="1100" dirty="0"/>
              <a:t>　　・ユーザーへの渡し方（</a:t>
            </a:r>
            <a:r>
              <a:rPr lang="en-US" altLang="ja-JP" sz="1100" dirty="0"/>
              <a:t>Web</a:t>
            </a:r>
            <a:r>
              <a:rPr lang="ja-JP" altLang="en-US" sz="1100" dirty="0"/>
              <a:t>へアップ</a:t>
            </a:r>
            <a:r>
              <a:rPr lang="en-US" altLang="ja-JP" sz="1100" dirty="0"/>
              <a:t>/</a:t>
            </a:r>
            <a:r>
              <a:rPr lang="ja-JP" altLang="en-US" sz="1100" dirty="0"/>
              <a:t>直接譲渡</a:t>
            </a:r>
            <a:r>
              <a:rPr lang="ja-JP" altLang="en-US" sz="1100" dirty="0" err="1"/>
              <a:t>？、</a:t>
            </a:r>
            <a:r>
              <a:rPr lang="ja-JP" altLang="en-US" sz="1100" dirty="0"/>
              <a:t>など）の検討が必要</a:t>
            </a:r>
          </a:p>
          <a:p>
            <a:endParaRPr lang="ja-JP" altLang="en-US" sz="1100" dirty="0"/>
          </a:p>
          <a:p>
            <a:r>
              <a:rPr lang="ja-JP" altLang="en-US" sz="1100" dirty="0"/>
              <a:t>　・</a:t>
            </a:r>
            <a:r>
              <a:rPr lang="en-US" altLang="ja-JP" sz="1100" dirty="0"/>
              <a:t>ALMA</a:t>
            </a:r>
            <a:r>
              <a:rPr lang="ja-JP" altLang="en-US" sz="1100" dirty="0"/>
              <a:t>時代へ向けて（元木）</a:t>
            </a:r>
          </a:p>
          <a:p>
            <a:r>
              <a:rPr lang="ja-JP" altLang="en-US" sz="1100" dirty="0"/>
              <a:t>　　・メーザーの固有運動が、</a:t>
            </a:r>
            <a:r>
              <a:rPr lang="en-US" altLang="ja-JP" sz="1100" dirty="0"/>
              <a:t>ALMA</a:t>
            </a:r>
            <a:r>
              <a:rPr lang="ja-JP" altLang="en-US" sz="1100" dirty="0"/>
              <a:t>時代においても本当に本質的な役割を</a:t>
            </a:r>
            <a:r>
              <a:rPr lang="ja-JP" altLang="en-US" sz="1100" dirty="0" smtClean="0"/>
              <a:t>果たすの</a:t>
            </a:r>
            <a:r>
              <a:rPr lang="ja-JP" altLang="en-US" sz="1100" dirty="0"/>
              <a:t>か？</a:t>
            </a:r>
          </a:p>
          <a:p>
            <a:r>
              <a:rPr lang="ja-JP" altLang="en-US" sz="1100" dirty="0"/>
              <a:t>　　・検出された矢印が、本質的に意味するところを確立するのが先決！</a:t>
            </a:r>
          </a:p>
          <a:p>
            <a:endParaRPr lang="ja-JP" altLang="en-US" sz="1100" dirty="0"/>
          </a:p>
          <a:p>
            <a:endParaRPr lang="ja-JP" altLang="en-US" sz="1100" dirty="0"/>
          </a:p>
          <a:p>
            <a:r>
              <a:rPr lang="ja-JP" altLang="en-US" sz="1100" dirty="0"/>
              <a:t>◯ 鹿島局</a:t>
            </a:r>
            <a:r>
              <a:rPr lang="en-US" altLang="ja-JP" sz="1100" dirty="0"/>
              <a:t>/</a:t>
            </a:r>
            <a:r>
              <a:rPr lang="ja-JP" altLang="en-US" sz="1100" dirty="0"/>
              <a:t>つくば局の今後について</a:t>
            </a:r>
          </a:p>
          <a:p>
            <a:r>
              <a:rPr lang="ja-JP" altLang="en-US" sz="1100" dirty="0"/>
              <a:t>　・つくば </a:t>
            </a:r>
            <a:r>
              <a:rPr lang="en-US" altLang="ja-JP" sz="1100" dirty="0"/>
              <a:t>32-m:</a:t>
            </a:r>
          </a:p>
          <a:p>
            <a:r>
              <a:rPr lang="ja-JP" altLang="en-US" sz="1100" dirty="0"/>
              <a:t>　　・今後も必ず運用していきたい（中井）</a:t>
            </a:r>
          </a:p>
          <a:p>
            <a:r>
              <a:rPr lang="ja-JP" altLang="en-US" sz="1100" dirty="0"/>
              <a:t>　　・メンテナンスの連携における体制の確立が必要（金子）</a:t>
            </a:r>
          </a:p>
          <a:p>
            <a:r>
              <a:rPr lang="ja-JP" altLang="en-US" sz="1100" dirty="0"/>
              <a:t>　　　・現状、</a:t>
            </a:r>
            <a:r>
              <a:rPr lang="en-US" altLang="ja-JP" sz="1100" dirty="0" err="1"/>
              <a:t>Tsys</a:t>
            </a:r>
            <a:r>
              <a:rPr lang="ja-JP" altLang="en-US" sz="1100" dirty="0"/>
              <a:t>も手動で注入している状態　からの改善など</a:t>
            </a:r>
          </a:p>
          <a:p>
            <a:r>
              <a:rPr lang="ja-JP" altLang="en-US" sz="1100" dirty="0"/>
              <a:t>　・鹿島 </a:t>
            </a:r>
            <a:r>
              <a:rPr lang="en-US" altLang="ja-JP" sz="1100" dirty="0"/>
              <a:t>34-m:</a:t>
            </a:r>
          </a:p>
          <a:p>
            <a:r>
              <a:rPr lang="ja-JP" altLang="en-US" sz="1100" dirty="0"/>
              <a:t>　　・これまで同様運用していきたい（面高）</a:t>
            </a:r>
          </a:p>
          <a:p>
            <a:r>
              <a:rPr lang="ja-JP" altLang="en-US" sz="1100" dirty="0"/>
              <a:t>　　・</a:t>
            </a:r>
            <a:r>
              <a:rPr lang="en-US" altLang="ja-JP" sz="1100" dirty="0"/>
              <a:t>VLBI</a:t>
            </a:r>
            <a:r>
              <a:rPr lang="ja-JP" altLang="en-US" sz="1100" dirty="0"/>
              <a:t>の際のテープ記録が今後</a:t>
            </a:r>
            <a:r>
              <a:rPr lang="en-US" altLang="ja-JP" sz="1100" dirty="0"/>
              <a:t>DISK</a:t>
            </a:r>
            <a:r>
              <a:rPr lang="ja-JP" altLang="en-US" sz="1100" dirty="0"/>
              <a:t>記録へ移行していくことを期待（岳藤）</a:t>
            </a:r>
          </a:p>
          <a:p>
            <a:r>
              <a:rPr lang="ja-JP" altLang="en-US" sz="1100" dirty="0"/>
              <a:t>　　・観測失敗を極力減らすために、</a:t>
            </a:r>
            <a:r>
              <a:rPr lang="en-US" altLang="ja-JP" sz="1100" dirty="0"/>
              <a:t>DISK</a:t>
            </a:r>
            <a:r>
              <a:rPr lang="ja-JP" altLang="en-US" sz="1100" dirty="0"/>
              <a:t>による事前のフリンジチェックを</a:t>
            </a:r>
          </a:p>
          <a:p>
            <a:r>
              <a:rPr lang="ja-JP" altLang="en-US" sz="1100" dirty="0"/>
              <a:t>　　　実施出来ると良い（岳藤）</a:t>
            </a:r>
          </a:p>
          <a:p>
            <a:r>
              <a:rPr lang="ja-JP" altLang="en-US" sz="1100" dirty="0"/>
              <a:t>　　・学生が多方面から乗り込んで来てくれるとなお良い（岳藤）</a:t>
            </a:r>
          </a:p>
          <a:p>
            <a:r>
              <a:rPr lang="ja-JP" altLang="en-US" sz="1100" dirty="0" smtClean="0"/>
              <a:t>◯ </a:t>
            </a:r>
            <a:r>
              <a:rPr lang="ja-JP" altLang="en-US" sz="1100" dirty="0"/>
              <a:t>その他</a:t>
            </a:r>
          </a:p>
          <a:p>
            <a:r>
              <a:rPr lang="ja-JP" altLang="en-US" sz="1100" dirty="0"/>
              <a:t>　・最近の広帯域化による、サイエンス分野の拡張について（宮本）</a:t>
            </a:r>
          </a:p>
          <a:p>
            <a:r>
              <a:rPr lang="ja-JP" altLang="en-US" sz="1100" dirty="0"/>
              <a:t>　・野辺山</a:t>
            </a:r>
            <a:r>
              <a:rPr lang="en-US" altLang="ja-JP" sz="1100" dirty="0"/>
              <a:t>45-m</a:t>
            </a:r>
            <a:r>
              <a:rPr lang="ja-JP" altLang="en-US" sz="1100" dirty="0"/>
              <a:t>で実施中のサイエンスからの拡張を検討中（金子）</a:t>
            </a:r>
          </a:p>
          <a:p>
            <a:r>
              <a:rPr lang="ja-JP" altLang="en-US" sz="1100" dirty="0"/>
              <a:t>　・専任のポスドクが必要では？（蜂須賀、村田）</a:t>
            </a:r>
          </a:p>
          <a:p>
            <a:endParaRPr lang="ja-JP" altLang="en-US" sz="1100" dirty="0"/>
          </a:p>
          <a:p>
            <a:endParaRPr lang="ja-JP" altLang="en-US" sz="1100" dirty="0"/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8956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757646"/>
            <a:ext cx="7886700" cy="541931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サイエンス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具体的な提案を持ち寄り、意見・知恵を出す</a:t>
            </a:r>
            <a:endParaRPr lang="en-US" altLang="ja-JP" dirty="0" smtClean="0"/>
          </a:p>
          <a:p>
            <a:r>
              <a:rPr lang="ja-JP" altLang="en-US" dirty="0" smtClean="0"/>
              <a:t>共同利用を行うことについて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観測網の国際的位置づけ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運用</a:t>
            </a:r>
            <a:r>
              <a:rPr lang="ja-JP" altLang="en-US" dirty="0"/>
              <a:t>体制</a:t>
            </a:r>
            <a:endParaRPr lang="en-US" altLang="ja-JP" dirty="0" smtClean="0"/>
          </a:p>
          <a:p>
            <a:r>
              <a:rPr lang="ja-JP" altLang="en-US" dirty="0" smtClean="0"/>
              <a:t>開発の計画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共同利用、サイエンスを考慮する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観測システムの将来像を明確にする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開発項目に順位をつける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ja-JP" altLang="en-US" dirty="0" smtClean="0"/>
              <a:t>ＡＬＭＡ等の研究に対するＶＬＢＩの意義、やるべきことは何か、ＶＬＢＩ研究の位置づけはなにか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ＳＫＡ－Ｈ（北米）のような将来計画も考慮する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5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137</Words>
  <Application>Microsoft Office PowerPoint</Application>
  <PresentationFormat>画面に合わせる (4:3)</PresentationFormat>
  <Paragraphs>107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大学連携　局代表者会議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大学連携　局代表者会議</dc:title>
  <dc:creator>Microsoft アカウント</dc:creator>
  <cp:lastModifiedBy>Microsoft アカウント</cp:lastModifiedBy>
  <cp:revision>5</cp:revision>
  <dcterms:created xsi:type="dcterms:W3CDTF">2014-12-07T00:12:28Z</dcterms:created>
  <dcterms:modified xsi:type="dcterms:W3CDTF">2014-12-07T02:39:53Z</dcterms:modified>
</cp:coreProperties>
</file>